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1"/>
  </p:notesMasterIdLst>
  <p:sldIdLst>
    <p:sldId id="294" r:id="rId2"/>
    <p:sldId id="618" r:id="rId3"/>
    <p:sldId id="621" r:id="rId4"/>
    <p:sldId id="536" r:id="rId5"/>
    <p:sldId id="619" r:id="rId6"/>
    <p:sldId id="620" r:id="rId7"/>
    <p:sldId id="500" r:id="rId8"/>
    <p:sldId id="469" r:id="rId9"/>
    <p:sldId id="323" r:id="rId10"/>
    <p:sldId id="501" r:id="rId11"/>
    <p:sldId id="470" r:id="rId12"/>
    <p:sldId id="432" r:id="rId13"/>
    <p:sldId id="622" r:id="rId14"/>
    <p:sldId id="623" r:id="rId15"/>
    <p:sldId id="624" r:id="rId16"/>
    <p:sldId id="625" r:id="rId17"/>
    <p:sldId id="626" r:id="rId18"/>
    <p:sldId id="473" r:id="rId19"/>
    <p:sldId id="627" r:id="rId20"/>
    <p:sldId id="594" r:id="rId21"/>
    <p:sldId id="616" r:id="rId22"/>
    <p:sldId id="551" r:id="rId23"/>
    <p:sldId id="552" r:id="rId24"/>
    <p:sldId id="612" r:id="rId25"/>
    <p:sldId id="553" r:id="rId26"/>
    <p:sldId id="530" r:id="rId27"/>
    <p:sldId id="617" r:id="rId28"/>
    <p:sldId id="615" r:id="rId29"/>
    <p:sldId id="257" r:id="rId30"/>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5" autoAdjust="0"/>
    <p:restoredTop sz="90705" autoAdjust="0"/>
  </p:normalViewPr>
  <p:slideViewPr>
    <p:cSldViewPr snapToGrid="0">
      <p:cViewPr varScale="1">
        <p:scale>
          <a:sx n="80" d="100"/>
          <a:sy n="80" d="100"/>
        </p:scale>
        <p:origin x="1110" y="84"/>
      </p:cViewPr>
      <p:guideLst/>
    </p:cSldViewPr>
  </p:slideViewPr>
  <p:notesTextViewPr>
    <p:cViewPr>
      <p:scale>
        <a:sx n="3" d="2"/>
        <a:sy n="3" d="2"/>
      </p:scale>
      <p:origin x="0" y="0"/>
    </p:cViewPr>
  </p:notesTextViewPr>
  <p:sorterViewPr>
    <p:cViewPr>
      <p:scale>
        <a:sx n="100" d="100"/>
        <a:sy n="100" d="100"/>
      </p:scale>
      <p:origin x="0" y="-6006"/>
    </p:cViewPr>
  </p:sorterViewPr>
  <p:notesViewPr>
    <p:cSldViewPr snapToGrid="0">
      <p:cViewPr varScale="1">
        <p:scale>
          <a:sx n="98" d="100"/>
          <a:sy n="98" d="100"/>
        </p:scale>
        <p:origin x="355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160"/>
          </a:xfrm>
          <a:prstGeom prst="rect">
            <a:avLst/>
          </a:prstGeom>
        </p:spPr>
        <p:txBody>
          <a:bodyPr vert="horz" lIns="92885" tIns="46442" rIns="92885" bIns="46442" rtlCol="0"/>
          <a:lstStyle>
            <a:lvl1pPr algn="l">
              <a:defRPr sz="1200"/>
            </a:lvl1pPr>
          </a:lstStyle>
          <a:p>
            <a:endParaRPr lang="en-US" dirty="0"/>
          </a:p>
        </p:txBody>
      </p:sp>
      <p:sp>
        <p:nvSpPr>
          <p:cNvPr id="3" name="Date Placeholder 2"/>
          <p:cNvSpPr>
            <a:spLocks noGrp="1"/>
          </p:cNvSpPr>
          <p:nvPr>
            <p:ph type="dt" idx="1"/>
          </p:nvPr>
        </p:nvSpPr>
        <p:spPr>
          <a:xfrm>
            <a:off x="3956550" y="0"/>
            <a:ext cx="3026833" cy="465160"/>
          </a:xfrm>
          <a:prstGeom prst="rect">
            <a:avLst/>
          </a:prstGeom>
        </p:spPr>
        <p:txBody>
          <a:bodyPr vert="horz" lIns="92885" tIns="46442" rIns="92885" bIns="46442" rtlCol="0"/>
          <a:lstStyle>
            <a:lvl1pPr algn="r">
              <a:defRPr sz="1200"/>
            </a:lvl1pPr>
          </a:lstStyle>
          <a:p>
            <a:fld id="{020A97ED-B614-4D49-94A3-CB7D35B45ABD}" type="datetimeFigureOut">
              <a:rPr lang="en-US" smtClean="0"/>
              <a:t>10/17/2023</a:t>
            </a:fld>
            <a:endParaRPr lang="en-US" dirty="0"/>
          </a:p>
        </p:txBody>
      </p:sp>
      <p:sp>
        <p:nvSpPr>
          <p:cNvPr id="4" name="Slide Image Placeholder 3"/>
          <p:cNvSpPr>
            <a:spLocks noGrp="1" noRot="1" noChangeAspect="1"/>
          </p:cNvSpPr>
          <p:nvPr>
            <p:ph type="sldImg" idx="2"/>
          </p:nvPr>
        </p:nvSpPr>
        <p:spPr>
          <a:xfrm>
            <a:off x="1406525" y="1158875"/>
            <a:ext cx="4171950" cy="3128963"/>
          </a:xfrm>
          <a:prstGeom prst="rect">
            <a:avLst/>
          </a:prstGeom>
          <a:noFill/>
          <a:ln w="12700">
            <a:solidFill>
              <a:prstClr val="black"/>
            </a:solidFill>
          </a:ln>
        </p:spPr>
        <p:txBody>
          <a:bodyPr vert="horz" lIns="92885" tIns="46442" rIns="92885" bIns="46442" rtlCol="0" anchor="ctr"/>
          <a:lstStyle/>
          <a:p>
            <a:endParaRPr lang="en-US" dirty="0"/>
          </a:p>
        </p:txBody>
      </p:sp>
      <p:sp>
        <p:nvSpPr>
          <p:cNvPr id="5" name="Notes Placeholder 4"/>
          <p:cNvSpPr>
            <a:spLocks noGrp="1"/>
          </p:cNvSpPr>
          <p:nvPr>
            <p:ph type="body" sz="quarter" idx="3"/>
          </p:nvPr>
        </p:nvSpPr>
        <p:spPr>
          <a:xfrm>
            <a:off x="698500" y="4461669"/>
            <a:ext cx="5588000" cy="3650456"/>
          </a:xfrm>
          <a:prstGeom prst="rect">
            <a:avLst/>
          </a:prstGeom>
        </p:spPr>
        <p:txBody>
          <a:bodyPr vert="horz" lIns="92885" tIns="46442" rIns="92885" bIns="464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41"/>
            <a:ext cx="3026833" cy="465159"/>
          </a:xfrm>
          <a:prstGeom prst="rect">
            <a:avLst/>
          </a:prstGeom>
        </p:spPr>
        <p:txBody>
          <a:bodyPr vert="horz" lIns="92885" tIns="46442" rIns="92885" bIns="464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05841"/>
            <a:ext cx="3026833" cy="465159"/>
          </a:xfrm>
          <a:prstGeom prst="rect">
            <a:avLst/>
          </a:prstGeom>
        </p:spPr>
        <p:txBody>
          <a:bodyPr vert="horz" lIns="92885" tIns="46442" rIns="92885" bIns="46442" rtlCol="0" anchor="b"/>
          <a:lstStyle>
            <a:lvl1pPr algn="r">
              <a:defRPr sz="1200"/>
            </a:lvl1pPr>
          </a:lstStyle>
          <a:p>
            <a:fld id="{49D839B6-2F97-41B3-8F8C-4B1CC6B1F5EE}" type="slidenum">
              <a:rPr lang="en-US" smtClean="0"/>
              <a:t>‹#›</a:t>
            </a:fld>
            <a:endParaRPr lang="en-US" dirty="0"/>
          </a:p>
        </p:txBody>
      </p:sp>
    </p:spTree>
    <p:extLst>
      <p:ext uri="{BB962C8B-B14F-4D97-AF65-F5344CB8AC3E}">
        <p14:creationId xmlns:p14="http://schemas.microsoft.com/office/powerpoint/2010/main" val="740707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1</a:t>
            </a:fld>
            <a:endParaRPr lang="en-US" dirty="0"/>
          </a:p>
        </p:txBody>
      </p:sp>
    </p:spTree>
    <p:extLst>
      <p:ext uri="{BB962C8B-B14F-4D97-AF65-F5344CB8AC3E}">
        <p14:creationId xmlns:p14="http://schemas.microsoft.com/office/powerpoint/2010/main" val="9796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289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12</a:t>
            </a:fld>
            <a:endParaRPr lang="en-US" dirty="0"/>
          </a:p>
        </p:txBody>
      </p:sp>
    </p:spTree>
    <p:extLst>
      <p:ext uri="{BB962C8B-B14F-4D97-AF65-F5344CB8AC3E}">
        <p14:creationId xmlns:p14="http://schemas.microsoft.com/office/powerpoint/2010/main" val="3583746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289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13</a:t>
            </a:fld>
            <a:endParaRPr lang="en-US" dirty="0"/>
          </a:p>
        </p:txBody>
      </p:sp>
    </p:spTree>
    <p:extLst>
      <p:ext uri="{BB962C8B-B14F-4D97-AF65-F5344CB8AC3E}">
        <p14:creationId xmlns:p14="http://schemas.microsoft.com/office/powerpoint/2010/main" val="1218832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289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14</a:t>
            </a:fld>
            <a:endParaRPr lang="en-US" dirty="0"/>
          </a:p>
        </p:txBody>
      </p:sp>
    </p:spTree>
    <p:extLst>
      <p:ext uri="{BB962C8B-B14F-4D97-AF65-F5344CB8AC3E}">
        <p14:creationId xmlns:p14="http://schemas.microsoft.com/office/powerpoint/2010/main" val="806655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289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15</a:t>
            </a:fld>
            <a:endParaRPr lang="en-US" dirty="0"/>
          </a:p>
        </p:txBody>
      </p:sp>
    </p:spTree>
    <p:extLst>
      <p:ext uri="{BB962C8B-B14F-4D97-AF65-F5344CB8AC3E}">
        <p14:creationId xmlns:p14="http://schemas.microsoft.com/office/powerpoint/2010/main" val="1395921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289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16</a:t>
            </a:fld>
            <a:endParaRPr lang="en-US" dirty="0"/>
          </a:p>
        </p:txBody>
      </p:sp>
    </p:spTree>
    <p:extLst>
      <p:ext uri="{BB962C8B-B14F-4D97-AF65-F5344CB8AC3E}">
        <p14:creationId xmlns:p14="http://schemas.microsoft.com/office/powerpoint/2010/main" val="2195776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289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17</a:t>
            </a:fld>
            <a:endParaRPr lang="en-US" dirty="0"/>
          </a:p>
        </p:txBody>
      </p:sp>
    </p:spTree>
    <p:extLst>
      <p:ext uri="{BB962C8B-B14F-4D97-AF65-F5344CB8AC3E}">
        <p14:creationId xmlns:p14="http://schemas.microsoft.com/office/powerpoint/2010/main" val="2159489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18</a:t>
            </a:fld>
            <a:endParaRPr lang="en-US" dirty="0"/>
          </a:p>
        </p:txBody>
      </p:sp>
    </p:spTree>
    <p:extLst>
      <p:ext uri="{BB962C8B-B14F-4D97-AF65-F5344CB8AC3E}">
        <p14:creationId xmlns:p14="http://schemas.microsoft.com/office/powerpoint/2010/main" val="2551970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19</a:t>
            </a:fld>
            <a:endParaRPr lang="en-US" dirty="0"/>
          </a:p>
        </p:txBody>
      </p:sp>
    </p:spTree>
    <p:extLst>
      <p:ext uri="{BB962C8B-B14F-4D97-AF65-F5344CB8AC3E}">
        <p14:creationId xmlns:p14="http://schemas.microsoft.com/office/powerpoint/2010/main" val="3215390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20</a:t>
            </a:fld>
            <a:endParaRPr lang="en-US" dirty="0"/>
          </a:p>
        </p:txBody>
      </p:sp>
    </p:spTree>
    <p:extLst>
      <p:ext uri="{BB962C8B-B14F-4D97-AF65-F5344CB8AC3E}">
        <p14:creationId xmlns:p14="http://schemas.microsoft.com/office/powerpoint/2010/main" val="2247277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21</a:t>
            </a:fld>
            <a:endParaRPr lang="en-US" dirty="0"/>
          </a:p>
        </p:txBody>
      </p:sp>
    </p:spTree>
    <p:extLst>
      <p:ext uri="{BB962C8B-B14F-4D97-AF65-F5344CB8AC3E}">
        <p14:creationId xmlns:p14="http://schemas.microsoft.com/office/powerpoint/2010/main" val="2311834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a:t>
            </a:fld>
            <a:endParaRPr lang="en-US" dirty="0"/>
          </a:p>
        </p:txBody>
      </p:sp>
    </p:spTree>
    <p:extLst>
      <p:ext uri="{BB962C8B-B14F-4D97-AF65-F5344CB8AC3E}">
        <p14:creationId xmlns:p14="http://schemas.microsoft.com/office/powerpoint/2010/main" val="791730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22</a:t>
            </a:fld>
            <a:endParaRPr lang="en-US" dirty="0"/>
          </a:p>
        </p:txBody>
      </p:sp>
    </p:spTree>
    <p:extLst>
      <p:ext uri="{BB962C8B-B14F-4D97-AF65-F5344CB8AC3E}">
        <p14:creationId xmlns:p14="http://schemas.microsoft.com/office/powerpoint/2010/main" val="3525135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23</a:t>
            </a:fld>
            <a:endParaRPr lang="en-US" dirty="0"/>
          </a:p>
        </p:txBody>
      </p:sp>
    </p:spTree>
    <p:extLst>
      <p:ext uri="{BB962C8B-B14F-4D97-AF65-F5344CB8AC3E}">
        <p14:creationId xmlns:p14="http://schemas.microsoft.com/office/powerpoint/2010/main" val="332653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24</a:t>
            </a:fld>
            <a:endParaRPr lang="en-US" dirty="0"/>
          </a:p>
        </p:txBody>
      </p:sp>
    </p:spTree>
    <p:extLst>
      <p:ext uri="{BB962C8B-B14F-4D97-AF65-F5344CB8AC3E}">
        <p14:creationId xmlns:p14="http://schemas.microsoft.com/office/powerpoint/2010/main" val="1632146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25</a:t>
            </a:fld>
            <a:endParaRPr lang="en-US" dirty="0"/>
          </a:p>
        </p:txBody>
      </p:sp>
    </p:spTree>
    <p:extLst>
      <p:ext uri="{BB962C8B-B14F-4D97-AF65-F5344CB8AC3E}">
        <p14:creationId xmlns:p14="http://schemas.microsoft.com/office/powerpoint/2010/main" val="3100786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26</a:t>
            </a:fld>
            <a:endParaRPr lang="en-US" dirty="0"/>
          </a:p>
        </p:txBody>
      </p:sp>
    </p:spTree>
    <p:extLst>
      <p:ext uri="{BB962C8B-B14F-4D97-AF65-F5344CB8AC3E}">
        <p14:creationId xmlns:p14="http://schemas.microsoft.com/office/powerpoint/2010/main" val="3333595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27</a:t>
            </a:fld>
            <a:endParaRPr lang="en-US" dirty="0"/>
          </a:p>
        </p:txBody>
      </p:sp>
    </p:spTree>
    <p:extLst>
      <p:ext uri="{BB962C8B-B14F-4D97-AF65-F5344CB8AC3E}">
        <p14:creationId xmlns:p14="http://schemas.microsoft.com/office/powerpoint/2010/main" val="2498098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28</a:t>
            </a:fld>
            <a:endParaRPr lang="en-US" dirty="0"/>
          </a:p>
        </p:txBody>
      </p:sp>
    </p:spTree>
    <p:extLst>
      <p:ext uri="{BB962C8B-B14F-4D97-AF65-F5344CB8AC3E}">
        <p14:creationId xmlns:p14="http://schemas.microsoft.com/office/powerpoint/2010/main" val="320020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29</a:t>
            </a:fld>
            <a:endParaRPr lang="en-US" dirty="0"/>
          </a:p>
        </p:txBody>
      </p:sp>
    </p:spTree>
    <p:extLst>
      <p:ext uri="{BB962C8B-B14F-4D97-AF65-F5344CB8AC3E}">
        <p14:creationId xmlns:p14="http://schemas.microsoft.com/office/powerpoint/2010/main" val="261645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3</a:t>
            </a:fld>
            <a:endParaRPr lang="en-US" dirty="0"/>
          </a:p>
        </p:txBody>
      </p:sp>
    </p:spTree>
    <p:extLst>
      <p:ext uri="{BB962C8B-B14F-4D97-AF65-F5344CB8AC3E}">
        <p14:creationId xmlns:p14="http://schemas.microsoft.com/office/powerpoint/2010/main" val="302492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4</a:t>
            </a:fld>
            <a:endParaRPr lang="en-US" dirty="0"/>
          </a:p>
        </p:txBody>
      </p:sp>
    </p:spTree>
    <p:extLst>
      <p:ext uri="{BB962C8B-B14F-4D97-AF65-F5344CB8AC3E}">
        <p14:creationId xmlns:p14="http://schemas.microsoft.com/office/powerpoint/2010/main" val="2774330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5</a:t>
            </a:fld>
            <a:endParaRPr lang="en-US" dirty="0"/>
          </a:p>
        </p:txBody>
      </p:sp>
    </p:spTree>
    <p:extLst>
      <p:ext uri="{BB962C8B-B14F-4D97-AF65-F5344CB8AC3E}">
        <p14:creationId xmlns:p14="http://schemas.microsoft.com/office/powerpoint/2010/main" val="2364798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6</a:t>
            </a:fld>
            <a:endParaRPr lang="en-US" dirty="0"/>
          </a:p>
        </p:txBody>
      </p:sp>
    </p:spTree>
    <p:extLst>
      <p:ext uri="{BB962C8B-B14F-4D97-AF65-F5344CB8AC3E}">
        <p14:creationId xmlns:p14="http://schemas.microsoft.com/office/powerpoint/2010/main" val="2182043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9</a:t>
            </a:fld>
            <a:endParaRPr lang="en-US" dirty="0"/>
          </a:p>
        </p:txBody>
      </p:sp>
    </p:spTree>
    <p:extLst>
      <p:ext uri="{BB962C8B-B14F-4D97-AF65-F5344CB8AC3E}">
        <p14:creationId xmlns:p14="http://schemas.microsoft.com/office/powerpoint/2010/main" val="4041143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839B6-2F97-41B3-8F8C-4B1CC6B1F5EE}" type="slidenum">
              <a:rPr lang="en-US" smtClean="0"/>
              <a:t>10</a:t>
            </a:fld>
            <a:endParaRPr lang="en-US" dirty="0"/>
          </a:p>
        </p:txBody>
      </p:sp>
    </p:spTree>
    <p:extLst>
      <p:ext uri="{BB962C8B-B14F-4D97-AF65-F5344CB8AC3E}">
        <p14:creationId xmlns:p14="http://schemas.microsoft.com/office/powerpoint/2010/main" val="1853353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58875"/>
            <a:ext cx="4171950" cy="31289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F4E72-6E67-4E90-8B84-E0B7C2279DF4}" type="slidenum">
              <a:rPr lang="en-US" smtClean="0"/>
              <a:t>11</a:t>
            </a:fld>
            <a:endParaRPr lang="en-US" dirty="0"/>
          </a:p>
        </p:txBody>
      </p:sp>
    </p:spTree>
    <p:extLst>
      <p:ext uri="{BB962C8B-B14F-4D97-AF65-F5344CB8AC3E}">
        <p14:creationId xmlns:p14="http://schemas.microsoft.com/office/powerpoint/2010/main" val="3350135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FA1CD0AE-4080-429D-82CE-FD74ED8CEFE2}" type="datetimeFigureOut">
              <a:rPr lang="en-US" smtClean="0"/>
              <a:t>10/17/2023</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3012580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1CD0AE-4080-429D-82CE-FD74ED8CEFE2}" type="datetimeFigureOut">
              <a:rPr lang="en-US" smtClean="0"/>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813387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FA1CD0AE-4080-429D-82CE-FD74ED8CEFE2}" type="datetimeFigureOut">
              <a:rPr lang="en-US" smtClean="0"/>
              <a:t>10/17/2023</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4152914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FA1CD0AE-4080-429D-82CE-FD74ED8CEFE2}" type="datetimeFigureOut">
              <a:rPr lang="en-US" smtClean="0"/>
              <a:t>10/17/2023</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79C418CF-CEFF-4059-B24C-39AC3DFAD7B0}" type="slidenum">
              <a:rPr lang="en-US" smtClean="0"/>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72169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FA1CD0AE-4080-429D-82CE-FD74ED8CEFE2}" type="datetimeFigureOut">
              <a:rPr lang="en-US" smtClean="0"/>
              <a:t>10/17/2023</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2581939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A1CD0AE-4080-429D-82CE-FD74ED8CEFE2}" type="datetimeFigureOut">
              <a:rPr lang="en-US" smtClean="0"/>
              <a:t>10/17/2023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3330490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A1CD0AE-4080-429D-82CE-FD74ED8CEFE2}" type="datetimeFigureOut">
              <a:rPr lang="en-US" smtClean="0"/>
              <a:t>10/17/2023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2370767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1CD0AE-4080-429D-82CE-FD74ED8CEFE2}" type="datetimeFigureOut">
              <a:rPr lang="en-US" smtClean="0"/>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1054418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FA1CD0AE-4080-429D-82CE-FD74ED8CEFE2}" type="datetimeFigureOut">
              <a:rPr lang="en-US" smtClean="0"/>
              <a:t>10/17/2023</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117132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1CD0AE-4080-429D-82CE-FD74ED8CEFE2}" type="datetimeFigureOut">
              <a:rPr lang="en-US" smtClean="0"/>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1641658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FA1CD0AE-4080-429D-82CE-FD74ED8CEFE2}" type="datetimeFigureOut">
              <a:rPr lang="en-US" smtClean="0"/>
              <a:t>10/17/2023</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1278328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1CD0AE-4080-429D-82CE-FD74ED8CEFE2}" type="datetimeFigureOut">
              <a:rPr lang="en-US" smtClean="0"/>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2259518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1CD0AE-4080-429D-82CE-FD74ED8CEFE2}" type="datetimeFigureOut">
              <a:rPr lang="en-US" smtClean="0"/>
              <a:t>10/17/2023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179517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1CD0AE-4080-429D-82CE-FD74ED8CEFE2}" type="datetimeFigureOut">
              <a:rPr lang="en-US" smtClean="0"/>
              <a:t>10/17/2023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266364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CD0AE-4080-429D-82CE-FD74ED8CEFE2}" type="datetimeFigureOut">
              <a:rPr lang="en-US" smtClean="0"/>
              <a:t>10/17/2023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315359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1CD0AE-4080-429D-82CE-FD74ED8CEFE2}" type="datetimeFigureOut">
              <a:rPr lang="en-US" smtClean="0"/>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79222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1CD0AE-4080-429D-82CE-FD74ED8CEFE2}" type="datetimeFigureOut">
              <a:rPr lang="en-US" smtClean="0"/>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C418CF-CEFF-4059-B24C-39AC3DFAD7B0}" type="slidenum">
              <a:rPr lang="en-US" smtClean="0"/>
              <a:t>‹#›</a:t>
            </a:fld>
            <a:endParaRPr lang="en-US" dirty="0"/>
          </a:p>
        </p:txBody>
      </p:sp>
    </p:spTree>
    <p:extLst>
      <p:ext uri="{BB962C8B-B14F-4D97-AF65-F5344CB8AC3E}">
        <p14:creationId xmlns:p14="http://schemas.microsoft.com/office/powerpoint/2010/main" val="72184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A1CD0AE-4080-429D-82CE-FD74ED8CEFE2}" type="datetimeFigureOut">
              <a:rPr lang="en-US" smtClean="0"/>
              <a:t>10/17/2023</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9C418CF-CEFF-4059-B24C-39AC3DFAD7B0}" type="slidenum">
              <a:rPr lang="en-US" smtClean="0"/>
              <a:t>‹#›</a:t>
            </a:fld>
            <a:endParaRPr lang="en-US" dirty="0"/>
          </a:p>
        </p:txBody>
      </p:sp>
    </p:spTree>
    <p:extLst>
      <p:ext uri="{BB962C8B-B14F-4D97-AF65-F5344CB8AC3E}">
        <p14:creationId xmlns:p14="http://schemas.microsoft.com/office/powerpoint/2010/main" val="2333861947"/>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50030" y="4000500"/>
            <a:ext cx="8558213" cy="571500"/>
          </a:xfrm>
          <a:prstGeom prst="rect">
            <a:avLst/>
          </a:prstGeom>
        </p:spPr>
      </p:pic>
      <p:sp>
        <p:nvSpPr>
          <p:cNvPr id="14" name="TextBox 13"/>
          <p:cNvSpPr txBox="1"/>
          <p:nvPr/>
        </p:nvSpPr>
        <p:spPr>
          <a:xfrm>
            <a:off x="643218" y="623764"/>
            <a:ext cx="7857563" cy="2246769"/>
          </a:xfrm>
          <a:prstGeom prst="rect">
            <a:avLst/>
          </a:prstGeom>
          <a:noFill/>
        </p:spPr>
        <p:txBody>
          <a:bodyPr wrap="square" rtlCol="0">
            <a:spAutoFit/>
          </a:bodyPr>
          <a:lstStyle/>
          <a:p>
            <a:pPr algn="ctr"/>
            <a:r>
              <a:rPr lang="en-US" sz="2800" dirty="0">
                <a:solidFill>
                  <a:srgbClr val="FFFF00"/>
                </a:solidFill>
              </a:rPr>
              <a:t>KUALI</a:t>
            </a:r>
          </a:p>
          <a:p>
            <a:pPr algn="ctr"/>
            <a:r>
              <a:rPr lang="en-US" sz="2800" dirty="0">
                <a:solidFill>
                  <a:srgbClr val="FFFF00"/>
                </a:solidFill>
              </a:rPr>
              <a:t>CAPITAL ASSET</a:t>
            </a:r>
          </a:p>
          <a:p>
            <a:pPr algn="ctr"/>
            <a:r>
              <a:rPr lang="en-US" sz="2800" dirty="0">
                <a:solidFill>
                  <a:srgbClr val="FFFF00"/>
                </a:solidFill>
              </a:rPr>
              <a:t>MANAGEMENT (CAM)</a:t>
            </a:r>
          </a:p>
          <a:p>
            <a:pPr algn="ctr"/>
            <a:r>
              <a:rPr lang="en-US" sz="2800" dirty="0">
                <a:solidFill>
                  <a:srgbClr val="FFFF00"/>
                </a:solidFill>
              </a:rPr>
              <a:t>FINANCIAL DOCUMENTS:</a:t>
            </a:r>
          </a:p>
          <a:p>
            <a:pPr algn="ctr"/>
            <a:r>
              <a:rPr lang="en-US" sz="2800" dirty="0">
                <a:solidFill>
                  <a:srgbClr val="FFFF00"/>
                </a:solidFill>
              </a:rPr>
              <a:t>DISTRIBUTION OF INCOME AND EXPENSE (DI)</a:t>
            </a:r>
          </a:p>
        </p:txBody>
      </p:sp>
      <p:sp>
        <p:nvSpPr>
          <p:cNvPr id="15" name="TextBox 14"/>
          <p:cNvSpPr txBox="1"/>
          <p:nvPr/>
        </p:nvSpPr>
        <p:spPr>
          <a:xfrm>
            <a:off x="250031" y="4880202"/>
            <a:ext cx="4772460" cy="507831"/>
          </a:xfrm>
          <a:prstGeom prst="rect">
            <a:avLst/>
          </a:prstGeom>
          <a:noFill/>
        </p:spPr>
        <p:txBody>
          <a:bodyPr wrap="none" rtlCol="0">
            <a:spAutoFit/>
          </a:bodyPr>
          <a:lstStyle/>
          <a:p>
            <a:r>
              <a:rPr lang="en-US" sz="1350" i="1" dirty="0">
                <a:solidFill>
                  <a:srgbClr val="00B050"/>
                </a:solidFill>
              </a:rPr>
              <a:t>Business and Financial Services, Property Management</a:t>
            </a:r>
          </a:p>
          <a:p>
            <a:r>
              <a:rPr lang="en-US" sz="1350" i="1" dirty="0">
                <a:solidFill>
                  <a:srgbClr val="00B050"/>
                </a:solidFill>
              </a:rPr>
              <a:t>Presenter:  Debra Ellison</a:t>
            </a:r>
          </a:p>
        </p:txBody>
      </p:sp>
    </p:spTree>
    <p:extLst>
      <p:ext uri="{BB962C8B-B14F-4D97-AF65-F5344CB8AC3E}">
        <p14:creationId xmlns:p14="http://schemas.microsoft.com/office/powerpoint/2010/main" val="4168653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BD5915-164F-F32E-8D9C-E76F63C451D5}"/>
              </a:ext>
            </a:extLst>
          </p:cNvPr>
          <p:cNvPicPr>
            <a:picLocks noChangeAspect="1"/>
          </p:cNvPicPr>
          <p:nvPr/>
        </p:nvPicPr>
        <p:blipFill>
          <a:blip r:embed="rId3"/>
          <a:stretch>
            <a:fillRect/>
          </a:stretch>
        </p:blipFill>
        <p:spPr>
          <a:xfrm>
            <a:off x="333283" y="1703447"/>
            <a:ext cx="8477433" cy="822961"/>
          </a:xfrm>
          <a:prstGeom prst="rect">
            <a:avLst/>
          </a:prstGeom>
        </p:spPr>
      </p:pic>
      <p:sp>
        <p:nvSpPr>
          <p:cNvPr id="3" name="Content Placeholder 2"/>
          <p:cNvSpPr>
            <a:spLocks noGrp="1"/>
          </p:cNvSpPr>
          <p:nvPr>
            <p:ph idx="1"/>
          </p:nvPr>
        </p:nvSpPr>
        <p:spPr>
          <a:xfrm>
            <a:off x="569786" y="2910376"/>
            <a:ext cx="8004426" cy="3473518"/>
          </a:xfrm>
        </p:spPr>
        <p:txBody>
          <a:bodyPr>
            <a:noAutofit/>
          </a:bodyPr>
          <a:lstStyle/>
          <a:p>
            <a:pPr marL="0" indent="0">
              <a:buNone/>
            </a:pPr>
            <a:r>
              <a:rPr lang="en-US" sz="2000" dirty="0">
                <a:solidFill>
                  <a:srgbClr val="00B050"/>
                </a:solidFill>
              </a:rPr>
              <a:t>TO/TARGET:</a:t>
            </a:r>
          </a:p>
          <a:p>
            <a:pPr marL="0" indent="0">
              <a:buNone/>
            </a:pPr>
            <a:r>
              <a:rPr lang="en-US" sz="2000" dirty="0">
                <a:solidFill>
                  <a:srgbClr val="FFFF00"/>
                </a:solidFill>
              </a:rPr>
              <a:t>Account Number: </a:t>
            </a:r>
            <a:r>
              <a:rPr lang="en-US" sz="2000" dirty="0"/>
              <a:t>Enter the appropriate account number (if capitalizing a WIP, it would be the 53 fund).</a:t>
            </a:r>
          </a:p>
          <a:p>
            <a:pPr marL="0" indent="0">
              <a:buNone/>
            </a:pPr>
            <a:r>
              <a:rPr lang="en-US" sz="2000" dirty="0">
                <a:solidFill>
                  <a:srgbClr val="FFFF00"/>
                </a:solidFill>
              </a:rPr>
              <a:t>Object Code: </a:t>
            </a:r>
            <a:r>
              <a:rPr lang="en-US" sz="2000" dirty="0"/>
              <a:t>When creating an asset, enter the appropriate capital asset object code.</a:t>
            </a:r>
          </a:p>
          <a:p>
            <a:pPr marL="0" indent="0">
              <a:buNone/>
            </a:pPr>
            <a:r>
              <a:rPr lang="en-US" sz="2000" dirty="0">
                <a:solidFill>
                  <a:srgbClr val="FFFF00"/>
                </a:solidFill>
              </a:rPr>
              <a:t>Amount: </a:t>
            </a:r>
            <a:r>
              <a:rPr lang="en-US" sz="2000" dirty="0"/>
              <a:t>Enter the cost of the asset (for a WIP, this can be obtained from the Office of Sponsored Programs). Note: From and To lines must equal each other to balance in this example.</a:t>
            </a:r>
          </a:p>
          <a:p>
            <a:pPr marL="0" indent="0">
              <a:buNone/>
            </a:pPr>
            <a:r>
              <a:rPr lang="en-US" sz="2000" dirty="0">
                <a:solidFill>
                  <a:srgbClr val="FFFF00"/>
                </a:solidFill>
              </a:rPr>
              <a:t>Line Description: </a:t>
            </a:r>
            <a:r>
              <a:rPr lang="en-US" sz="2000" dirty="0"/>
              <a:t>Enter a brief equipment description.</a:t>
            </a:r>
          </a:p>
          <a:p>
            <a:pPr marL="0" indent="0">
              <a:buNone/>
            </a:pPr>
            <a:r>
              <a:rPr lang="en-US" sz="2000" dirty="0">
                <a:solidFill>
                  <a:srgbClr val="00B050"/>
                </a:solidFill>
              </a:rPr>
              <a:t>Click on:  </a:t>
            </a:r>
            <a:r>
              <a:rPr lang="en-US" sz="2000" dirty="0"/>
              <a:t>The</a:t>
            </a:r>
            <a:r>
              <a:rPr lang="en-US" sz="2000" dirty="0">
                <a:solidFill>
                  <a:srgbClr val="00B050"/>
                </a:solidFill>
              </a:rPr>
              <a:t> </a:t>
            </a:r>
            <a:r>
              <a:rPr lang="en-US" sz="2000" dirty="0"/>
              <a:t>“PLUS SYMBOL” to add the line.</a:t>
            </a:r>
          </a:p>
        </p:txBody>
      </p:sp>
      <p:cxnSp>
        <p:nvCxnSpPr>
          <p:cNvPr id="5" name="Straight Arrow Connector 4"/>
          <p:cNvCxnSpPr/>
          <p:nvPr/>
        </p:nvCxnSpPr>
        <p:spPr>
          <a:xfrm flipH="1">
            <a:off x="1734314" y="1914778"/>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737006" y="1562477"/>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251881" y="1914778"/>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007011" y="1925309"/>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7930195" y="2187218"/>
            <a:ext cx="291313" cy="2819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flipH="1">
            <a:off x="7657403" y="1946551"/>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708051" y="474106"/>
            <a:ext cx="5847227" cy="783364"/>
          </a:xfrm>
        </p:spPr>
        <p:txBody>
          <a:bodyPr>
            <a:normAutofit fontScale="90000"/>
          </a:bodyPr>
          <a:lstStyle/>
          <a:p>
            <a:pPr algn="l"/>
            <a:r>
              <a:rPr lang="en-US" dirty="0">
                <a:solidFill>
                  <a:srgbClr val="FFFF00"/>
                </a:solidFill>
              </a:rPr>
              <a:t>Accounting Lines TAB</a:t>
            </a:r>
          </a:p>
        </p:txBody>
      </p:sp>
    </p:spTree>
    <p:extLst>
      <p:ext uri="{BB962C8B-B14F-4D97-AF65-F5344CB8AC3E}">
        <p14:creationId xmlns:p14="http://schemas.microsoft.com/office/powerpoint/2010/main" val="99940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02228C-A662-BDFE-B82E-A86D68711201}"/>
              </a:ext>
            </a:extLst>
          </p:cNvPr>
          <p:cNvPicPr>
            <a:picLocks noChangeAspect="1"/>
          </p:cNvPicPr>
          <p:nvPr/>
        </p:nvPicPr>
        <p:blipFill>
          <a:blip r:embed="rId3"/>
          <a:stretch>
            <a:fillRect/>
          </a:stretch>
        </p:blipFill>
        <p:spPr>
          <a:xfrm>
            <a:off x="538120" y="2799867"/>
            <a:ext cx="8067759" cy="977234"/>
          </a:xfrm>
          <a:prstGeom prst="rect">
            <a:avLst/>
          </a:prstGeom>
        </p:spPr>
      </p:pic>
      <p:sp>
        <p:nvSpPr>
          <p:cNvPr id="2" name="Title 1"/>
          <p:cNvSpPr>
            <a:spLocks noGrp="1"/>
          </p:cNvSpPr>
          <p:nvPr>
            <p:ph type="title"/>
          </p:nvPr>
        </p:nvSpPr>
        <p:spPr>
          <a:xfrm>
            <a:off x="716014" y="1786946"/>
            <a:ext cx="8067759" cy="661065"/>
          </a:xfrm>
        </p:spPr>
        <p:txBody>
          <a:bodyPr anchor="t" anchorCtr="0">
            <a:noAutofit/>
          </a:bodyPr>
          <a:lstStyle/>
          <a:p>
            <a:pPr algn="l"/>
            <a:r>
              <a:rPr lang="en-US" sz="2000" cap="none" dirty="0">
                <a:cs typeface="Arial" pitchFamily="34" charset="0"/>
              </a:rPr>
              <a:t>If either the FROM or To Line used a capital asset object code, the Accounting Lines for Capitalization tab will appear.</a:t>
            </a:r>
          </a:p>
        </p:txBody>
      </p:sp>
      <p:cxnSp>
        <p:nvCxnSpPr>
          <p:cNvPr id="15" name="Straight Arrow Connector 14"/>
          <p:cNvCxnSpPr/>
          <p:nvPr/>
        </p:nvCxnSpPr>
        <p:spPr>
          <a:xfrm flipH="1" flipV="1">
            <a:off x="4736964" y="3594461"/>
            <a:ext cx="427971" cy="36527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47020" y="2682593"/>
            <a:ext cx="1793631" cy="43682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txBox="1">
            <a:spLocks/>
          </p:cNvSpPr>
          <p:nvPr/>
        </p:nvSpPr>
        <p:spPr>
          <a:xfrm>
            <a:off x="1452939" y="4230097"/>
            <a:ext cx="6165984" cy="459393"/>
          </a:xfrm>
          <a:prstGeom prst="rect">
            <a:avLst/>
          </a:prstGeom>
        </p:spPr>
        <p:txBody>
          <a:bodyPr vert="horz" lIns="91440" tIns="45720" rIns="91440" bIns="45720" rtlCol="0" anchor="t" anchorCtr="0">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000" cap="none" dirty="0">
                <a:solidFill>
                  <a:srgbClr val="00B050"/>
                </a:solidFill>
                <a:cs typeface="Arial" pitchFamily="34" charset="0"/>
              </a:rPr>
              <a:t>Click on: </a:t>
            </a:r>
            <a:r>
              <a:rPr lang="en-US" sz="2000" cap="none" dirty="0">
                <a:cs typeface="Arial" pitchFamily="34" charset="0"/>
              </a:rPr>
              <a:t>“generate” to start processing.</a:t>
            </a:r>
          </a:p>
        </p:txBody>
      </p:sp>
      <p:sp>
        <p:nvSpPr>
          <p:cNvPr id="8" name="Title 1"/>
          <p:cNvSpPr txBox="1">
            <a:spLocks/>
          </p:cNvSpPr>
          <p:nvPr/>
        </p:nvSpPr>
        <p:spPr>
          <a:xfrm>
            <a:off x="1743515" y="486589"/>
            <a:ext cx="5603625" cy="729147"/>
          </a:xfrm>
          <a:prstGeom prst="rect">
            <a:avLst/>
          </a:prstGeom>
        </p:spPr>
        <p:txBody>
          <a:bodyPr vert="horz" lIns="91440" tIns="45720" rIns="91440" bIns="45720" rtlCol="0" anchor="ctr">
            <a:normAutofit fontScale="9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dirty="0">
                <a:solidFill>
                  <a:srgbClr val="FFFF00"/>
                </a:solidFill>
              </a:rPr>
              <a:t>ACCOUNTING LINES TAB</a:t>
            </a:r>
          </a:p>
        </p:txBody>
      </p:sp>
    </p:spTree>
    <p:extLst>
      <p:ext uri="{BB962C8B-B14F-4D97-AF65-F5344CB8AC3E}">
        <p14:creationId xmlns:p14="http://schemas.microsoft.com/office/powerpoint/2010/main" val="20444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042402-D023-2664-3802-F3C11B2EC7A2}"/>
              </a:ext>
            </a:extLst>
          </p:cNvPr>
          <p:cNvPicPr>
            <a:picLocks noChangeAspect="1"/>
          </p:cNvPicPr>
          <p:nvPr/>
        </p:nvPicPr>
        <p:blipFill>
          <a:blip r:embed="rId3"/>
          <a:stretch>
            <a:fillRect/>
          </a:stretch>
        </p:blipFill>
        <p:spPr>
          <a:xfrm>
            <a:off x="331773" y="2425584"/>
            <a:ext cx="8480453" cy="1955601"/>
          </a:xfrm>
          <a:prstGeom prst="rect">
            <a:avLst/>
          </a:prstGeom>
        </p:spPr>
      </p:pic>
      <p:sp>
        <p:nvSpPr>
          <p:cNvPr id="16" name="Title 1"/>
          <p:cNvSpPr txBox="1">
            <a:spLocks/>
          </p:cNvSpPr>
          <p:nvPr/>
        </p:nvSpPr>
        <p:spPr>
          <a:xfrm>
            <a:off x="590823" y="546353"/>
            <a:ext cx="8062418" cy="729147"/>
          </a:xfrm>
          <a:prstGeom prst="rect">
            <a:avLst/>
          </a:prstGeom>
        </p:spPr>
        <p:txBody>
          <a:bodyPr vert="horz" lIns="91440" tIns="45720" rIns="91440" bIns="45720" rtlCol="0" anchor="ctr">
            <a:normAutofit fontScale="7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dirty="0">
                <a:solidFill>
                  <a:srgbClr val="FFFF00"/>
                </a:solidFill>
              </a:rPr>
              <a:t>ACCOUNTING LINES FOR CAPITALIZATION TAB</a:t>
            </a:r>
          </a:p>
        </p:txBody>
      </p:sp>
      <p:sp>
        <p:nvSpPr>
          <p:cNvPr id="18" name="Oval 17"/>
          <p:cNvSpPr/>
          <p:nvPr/>
        </p:nvSpPr>
        <p:spPr>
          <a:xfrm>
            <a:off x="331773" y="2425584"/>
            <a:ext cx="8643531" cy="117313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4" name="Straight Arrow Connector 3">
            <a:extLst>
              <a:ext uri="{FF2B5EF4-FFF2-40B4-BE49-F238E27FC236}">
                <a16:creationId xmlns:a16="http://schemas.microsoft.com/office/drawing/2014/main" id="{A5AA873B-9060-1F70-EB41-E2CB53A57946}"/>
              </a:ext>
            </a:extLst>
          </p:cNvPr>
          <p:cNvCxnSpPr>
            <a:cxnSpLocks/>
          </p:cNvCxnSpPr>
          <p:nvPr/>
        </p:nvCxnSpPr>
        <p:spPr>
          <a:xfrm flipH="1">
            <a:off x="824917" y="2908765"/>
            <a:ext cx="366210" cy="1432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E974F39-3EAC-70EC-513A-BD264004C839}"/>
              </a:ext>
            </a:extLst>
          </p:cNvPr>
          <p:cNvSpPr txBox="1"/>
          <p:nvPr/>
        </p:nvSpPr>
        <p:spPr>
          <a:xfrm>
            <a:off x="331772" y="1282013"/>
            <a:ext cx="7615867" cy="830997"/>
          </a:xfrm>
          <a:prstGeom prst="rect">
            <a:avLst/>
          </a:prstGeom>
          <a:noFill/>
        </p:spPr>
        <p:txBody>
          <a:bodyPr wrap="square">
            <a:spAutoFit/>
          </a:bodyPr>
          <a:lstStyle/>
          <a:p>
            <a:r>
              <a:rPr lang="en-US" sz="1600" dirty="0">
                <a:solidFill>
                  <a:srgbClr val="00B050"/>
                </a:solidFill>
              </a:rPr>
              <a:t>Only lines that used a capital object code will be available for processing.</a:t>
            </a:r>
          </a:p>
          <a:p>
            <a:endParaRPr lang="en-US" sz="1600" dirty="0">
              <a:solidFill>
                <a:srgbClr val="00B050"/>
              </a:solidFill>
            </a:endParaRPr>
          </a:p>
          <a:p>
            <a:r>
              <a:rPr lang="en-US" sz="1600" dirty="0"/>
              <a:t>Each line pulled in will be labeled as either a Target or Source. </a:t>
            </a:r>
          </a:p>
        </p:txBody>
      </p:sp>
      <p:sp>
        <p:nvSpPr>
          <p:cNvPr id="11" name="TextBox 10">
            <a:extLst>
              <a:ext uri="{FF2B5EF4-FFF2-40B4-BE49-F238E27FC236}">
                <a16:creationId xmlns:a16="http://schemas.microsoft.com/office/drawing/2014/main" id="{52F855B0-8FD4-96DE-CD74-7D9FB9CA9B15}"/>
              </a:ext>
            </a:extLst>
          </p:cNvPr>
          <p:cNvSpPr txBox="1"/>
          <p:nvPr/>
        </p:nvSpPr>
        <p:spPr>
          <a:xfrm>
            <a:off x="470771" y="4864366"/>
            <a:ext cx="8365533" cy="1077218"/>
          </a:xfrm>
          <a:prstGeom prst="rect">
            <a:avLst/>
          </a:prstGeom>
          <a:noFill/>
        </p:spPr>
        <p:txBody>
          <a:bodyPr wrap="square">
            <a:spAutoFit/>
          </a:bodyPr>
          <a:lstStyle/>
          <a:p>
            <a:r>
              <a:rPr lang="en-US" sz="1600" dirty="0">
                <a:solidFill>
                  <a:srgbClr val="FFFF00"/>
                </a:solidFill>
              </a:rPr>
              <a:t>The Target (TO) line is the accounting line you are putting the amount to.</a:t>
            </a:r>
          </a:p>
          <a:p>
            <a:endParaRPr lang="en-US" sz="1600" dirty="0">
              <a:solidFill>
                <a:srgbClr val="FFFF00"/>
              </a:solidFill>
            </a:endParaRPr>
          </a:p>
          <a:p>
            <a:r>
              <a:rPr lang="en-US" sz="1600" dirty="0">
                <a:solidFill>
                  <a:srgbClr val="FFFF00"/>
                </a:solidFill>
              </a:rPr>
              <a:t>The Source (FROM) line is the accounting line you are removing the amount from. In this example, the From line (Source) was non-cap, so it will not appear.</a:t>
            </a:r>
          </a:p>
        </p:txBody>
      </p:sp>
    </p:spTree>
    <p:extLst>
      <p:ext uri="{BB962C8B-B14F-4D97-AF65-F5344CB8AC3E}">
        <p14:creationId xmlns:p14="http://schemas.microsoft.com/office/powerpoint/2010/main" val="199379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042402-D023-2664-3802-F3C11B2EC7A2}"/>
              </a:ext>
            </a:extLst>
          </p:cNvPr>
          <p:cNvPicPr>
            <a:picLocks noChangeAspect="1"/>
          </p:cNvPicPr>
          <p:nvPr/>
        </p:nvPicPr>
        <p:blipFill>
          <a:blip r:embed="rId3"/>
          <a:stretch>
            <a:fillRect/>
          </a:stretch>
        </p:blipFill>
        <p:spPr>
          <a:xfrm>
            <a:off x="381805" y="3800202"/>
            <a:ext cx="8480453" cy="1955601"/>
          </a:xfrm>
          <a:prstGeom prst="rect">
            <a:avLst/>
          </a:prstGeom>
        </p:spPr>
      </p:pic>
      <p:sp>
        <p:nvSpPr>
          <p:cNvPr id="16" name="Title 1"/>
          <p:cNvSpPr txBox="1">
            <a:spLocks/>
          </p:cNvSpPr>
          <p:nvPr/>
        </p:nvSpPr>
        <p:spPr>
          <a:xfrm>
            <a:off x="590823" y="546353"/>
            <a:ext cx="8062418" cy="729147"/>
          </a:xfrm>
          <a:prstGeom prst="rect">
            <a:avLst/>
          </a:prstGeom>
        </p:spPr>
        <p:txBody>
          <a:bodyPr vert="horz" lIns="91440" tIns="45720" rIns="91440" bIns="45720" rtlCol="0" anchor="ctr">
            <a:normAutofit fontScale="7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dirty="0">
                <a:solidFill>
                  <a:srgbClr val="FFFF00"/>
                </a:solidFill>
              </a:rPr>
              <a:t>ACCOUNTING LINES FOR CAPITALIZATION TAB</a:t>
            </a:r>
          </a:p>
        </p:txBody>
      </p:sp>
      <p:sp>
        <p:nvSpPr>
          <p:cNvPr id="14" name="Oval 13"/>
          <p:cNvSpPr/>
          <p:nvPr/>
        </p:nvSpPr>
        <p:spPr>
          <a:xfrm>
            <a:off x="8157411" y="4186989"/>
            <a:ext cx="495830" cy="1564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Oval 14"/>
          <p:cNvSpPr/>
          <p:nvPr/>
        </p:nvSpPr>
        <p:spPr>
          <a:xfrm>
            <a:off x="3525254" y="4549873"/>
            <a:ext cx="1325380" cy="31088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extBox 1">
            <a:extLst>
              <a:ext uri="{FF2B5EF4-FFF2-40B4-BE49-F238E27FC236}">
                <a16:creationId xmlns:a16="http://schemas.microsoft.com/office/drawing/2014/main" id="{04D716DE-6888-D22A-C1BF-C56A6ACD536F}"/>
              </a:ext>
            </a:extLst>
          </p:cNvPr>
          <p:cNvSpPr txBox="1"/>
          <p:nvPr/>
        </p:nvSpPr>
        <p:spPr>
          <a:xfrm>
            <a:off x="134617" y="1458894"/>
            <a:ext cx="8557530" cy="1754326"/>
          </a:xfrm>
          <a:prstGeom prst="rect">
            <a:avLst/>
          </a:prstGeom>
          <a:noFill/>
        </p:spPr>
        <p:txBody>
          <a:bodyPr wrap="square">
            <a:spAutoFit/>
          </a:bodyPr>
          <a:lstStyle/>
          <a:p>
            <a:r>
              <a:rPr lang="en-US" dirty="0">
                <a:solidFill>
                  <a:srgbClr val="00B050"/>
                </a:solidFill>
              </a:rPr>
              <a:t>The following choices are all tied together depending upon what you are needing to do:</a:t>
            </a:r>
          </a:p>
          <a:p>
            <a:endParaRPr lang="en-US" dirty="0">
              <a:solidFill>
                <a:srgbClr val="00B050"/>
              </a:solidFill>
            </a:endParaRPr>
          </a:p>
          <a:p>
            <a:pPr marL="742950" lvl="1" indent="-285750">
              <a:buFont typeface="Arial" panose="020B0604020202020204" pitchFamily="34" charset="0"/>
              <a:buChar char="•"/>
            </a:pPr>
            <a:r>
              <a:rPr lang="en-US" dirty="0"/>
              <a:t>Selecting the line or lines to process</a:t>
            </a:r>
          </a:p>
          <a:p>
            <a:pPr marL="742950" lvl="1" indent="-285750">
              <a:buFont typeface="Arial" panose="020B0604020202020204" pitchFamily="34" charset="0"/>
              <a:buChar char="•"/>
            </a:pPr>
            <a:r>
              <a:rPr lang="en-US" dirty="0"/>
              <a:t>Selecting the Amount Distribution Method</a:t>
            </a:r>
          </a:p>
          <a:p>
            <a:pPr marL="742950" lvl="1" indent="-285750">
              <a:buFont typeface="Arial" panose="020B0604020202020204" pitchFamily="34" charset="0"/>
              <a:buChar char="•"/>
            </a:pPr>
            <a:r>
              <a:rPr lang="en-US" dirty="0"/>
              <a:t>Selecting whether to Create an asset or Modify an asset. </a:t>
            </a:r>
          </a:p>
        </p:txBody>
      </p:sp>
      <p:sp>
        <p:nvSpPr>
          <p:cNvPr id="6" name="Oval 5">
            <a:extLst>
              <a:ext uri="{FF2B5EF4-FFF2-40B4-BE49-F238E27FC236}">
                <a16:creationId xmlns:a16="http://schemas.microsoft.com/office/drawing/2014/main" id="{8258FC28-8216-A699-5946-94AB3EBA931A}"/>
              </a:ext>
            </a:extLst>
          </p:cNvPr>
          <p:cNvSpPr/>
          <p:nvPr/>
        </p:nvSpPr>
        <p:spPr>
          <a:xfrm>
            <a:off x="3909309" y="4860759"/>
            <a:ext cx="1444743" cy="31088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14683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042402-D023-2664-3802-F3C11B2EC7A2}"/>
              </a:ext>
            </a:extLst>
          </p:cNvPr>
          <p:cNvPicPr>
            <a:picLocks noChangeAspect="1"/>
          </p:cNvPicPr>
          <p:nvPr/>
        </p:nvPicPr>
        <p:blipFill>
          <a:blip r:embed="rId3"/>
          <a:stretch>
            <a:fillRect/>
          </a:stretch>
        </p:blipFill>
        <p:spPr>
          <a:xfrm>
            <a:off x="381805" y="1686356"/>
            <a:ext cx="8480453" cy="1955601"/>
          </a:xfrm>
          <a:prstGeom prst="rect">
            <a:avLst/>
          </a:prstGeom>
        </p:spPr>
      </p:pic>
      <p:sp>
        <p:nvSpPr>
          <p:cNvPr id="16" name="Title 1"/>
          <p:cNvSpPr txBox="1">
            <a:spLocks/>
          </p:cNvSpPr>
          <p:nvPr/>
        </p:nvSpPr>
        <p:spPr>
          <a:xfrm>
            <a:off x="590823" y="546353"/>
            <a:ext cx="8062418" cy="729147"/>
          </a:xfrm>
          <a:prstGeom prst="rect">
            <a:avLst/>
          </a:prstGeom>
        </p:spPr>
        <p:txBody>
          <a:bodyPr vert="horz" lIns="91440" tIns="45720" rIns="91440" bIns="45720" rtlCol="0" anchor="ctr">
            <a:normAutofit fontScale="7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dirty="0">
                <a:solidFill>
                  <a:srgbClr val="FFFF00"/>
                </a:solidFill>
              </a:rPr>
              <a:t>ACCOUNTING LINES FOR CAPITALIZATION TAB</a:t>
            </a:r>
          </a:p>
        </p:txBody>
      </p:sp>
      <p:sp>
        <p:nvSpPr>
          <p:cNvPr id="4" name="TextBox 3">
            <a:extLst>
              <a:ext uri="{FF2B5EF4-FFF2-40B4-BE49-F238E27FC236}">
                <a16:creationId xmlns:a16="http://schemas.microsoft.com/office/drawing/2014/main" id="{D912EBA0-D92B-E2D6-4183-A55121B1DFB7}"/>
              </a:ext>
            </a:extLst>
          </p:cNvPr>
          <p:cNvSpPr txBox="1"/>
          <p:nvPr/>
        </p:nvSpPr>
        <p:spPr>
          <a:xfrm>
            <a:off x="332078" y="4456454"/>
            <a:ext cx="8545777" cy="923330"/>
          </a:xfrm>
          <a:prstGeom prst="rect">
            <a:avLst/>
          </a:prstGeom>
          <a:noFill/>
        </p:spPr>
        <p:txBody>
          <a:bodyPr wrap="square">
            <a:spAutoFit/>
          </a:bodyPr>
          <a:lstStyle/>
          <a:p>
            <a:r>
              <a:rPr lang="en-US" dirty="0">
                <a:solidFill>
                  <a:srgbClr val="FFFF00"/>
                </a:solidFill>
              </a:rPr>
              <a:t>Select the line </a:t>
            </a:r>
            <a:r>
              <a:rPr lang="en-US" dirty="0"/>
              <a:t>(Remaining unselected lines will need to be selected and processed based upon you next set of choices, until all lines have been selected and processed).</a:t>
            </a:r>
          </a:p>
        </p:txBody>
      </p:sp>
      <p:cxnSp>
        <p:nvCxnSpPr>
          <p:cNvPr id="5" name="Straight Arrow Connector 4">
            <a:extLst>
              <a:ext uri="{FF2B5EF4-FFF2-40B4-BE49-F238E27FC236}">
                <a16:creationId xmlns:a16="http://schemas.microsoft.com/office/drawing/2014/main" id="{6D49069C-42CA-F051-E254-55DC8910CACA}"/>
              </a:ext>
            </a:extLst>
          </p:cNvPr>
          <p:cNvCxnSpPr>
            <a:cxnSpLocks/>
          </p:cNvCxnSpPr>
          <p:nvPr/>
        </p:nvCxnSpPr>
        <p:spPr>
          <a:xfrm flipH="1">
            <a:off x="8446168" y="2082232"/>
            <a:ext cx="431687" cy="1917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90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042402-D023-2664-3802-F3C11B2EC7A2}"/>
              </a:ext>
            </a:extLst>
          </p:cNvPr>
          <p:cNvPicPr>
            <a:picLocks noChangeAspect="1"/>
          </p:cNvPicPr>
          <p:nvPr/>
        </p:nvPicPr>
        <p:blipFill>
          <a:blip r:embed="rId3"/>
          <a:stretch>
            <a:fillRect/>
          </a:stretch>
        </p:blipFill>
        <p:spPr>
          <a:xfrm>
            <a:off x="381805" y="1686356"/>
            <a:ext cx="8480453" cy="1955601"/>
          </a:xfrm>
          <a:prstGeom prst="rect">
            <a:avLst/>
          </a:prstGeom>
        </p:spPr>
      </p:pic>
      <p:sp>
        <p:nvSpPr>
          <p:cNvPr id="16" name="Title 1"/>
          <p:cNvSpPr txBox="1">
            <a:spLocks/>
          </p:cNvSpPr>
          <p:nvPr/>
        </p:nvSpPr>
        <p:spPr>
          <a:xfrm>
            <a:off x="590823" y="546353"/>
            <a:ext cx="8062418" cy="729147"/>
          </a:xfrm>
          <a:prstGeom prst="rect">
            <a:avLst/>
          </a:prstGeom>
        </p:spPr>
        <p:txBody>
          <a:bodyPr vert="horz" lIns="91440" tIns="45720" rIns="91440" bIns="45720" rtlCol="0" anchor="ctr">
            <a:normAutofit fontScale="7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dirty="0">
                <a:solidFill>
                  <a:srgbClr val="FFFF00"/>
                </a:solidFill>
              </a:rPr>
              <a:t>ACCOUNTING LINES FOR CAPITALIZATION TAB</a:t>
            </a:r>
          </a:p>
        </p:txBody>
      </p:sp>
      <p:sp>
        <p:nvSpPr>
          <p:cNvPr id="2" name="TextBox 1">
            <a:extLst>
              <a:ext uri="{FF2B5EF4-FFF2-40B4-BE49-F238E27FC236}">
                <a16:creationId xmlns:a16="http://schemas.microsoft.com/office/drawing/2014/main" id="{CED58FE6-F9B0-1330-F360-D036DF3DA7BD}"/>
              </a:ext>
            </a:extLst>
          </p:cNvPr>
          <p:cNvSpPr txBox="1"/>
          <p:nvPr/>
        </p:nvSpPr>
        <p:spPr>
          <a:xfrm>
            <a:off x="333004" y="3956560"/>
            <a:ext cx="8477991" cy="2246769"/>
          </a:xfrm>
          <a:prstGeom prst="rect">
            <a:avLst/>
          </a:prstGeom>
          <a:noFill/>
        </p:spPr>
        <p:txBody>
          <a:bodyPr wrap="square">
            <a:spAutoFit/>
          </a:bodyPr>
          <a:lstStyle/>
          <a:p>
            <a:r>
              <a:rPr lang="en-US" sz="1400" dirty="0"/>
              <a:t>The Select Amount Distribution Method allows for custom postings if multiple accounts and/or assets are involved and will be tied to the lines that were selected.</a:t>
            </a:r>
          </a:p>
          <a:p>
            <a:endParaRPr lang="en-US" sz="1400" dirty="0"/>
          </a:p>
          <a:p>
            <a:r>
              <a:rPr lang="en-US" sz="1400" dirty="0">
                <a:solidFill>
                  <a:srgbClr val="00B050"/>
                </a:solidFill>
                <a:cs typeface="Arial" pitchFamily="34" charset="0"/>
              </a:rPr>
              <a:t>Selecting “Distribute cost evenly” will distribute identical amounts over one or more assets using the Target and/or Source lines that were selected. (Primarily used for one asset or identical assets costing the same amount)</a:t>
            </a:r>
          </a:p>
          <a:p>
            <a:endParaRPr lang="en-US" sz="1400" dirty="0">
              <a:solidFill>
                <a:srgbClr val="00B050"/>
              </a:solidFill>
            </a:endParaRPr>
          </a:p>
          <a:p>
            <a:r>
              <a:rPr lang="en-US" sz="1400" dirty="0">
                <a:solidFill>
                  <a:srgbClr val="00B050"/>
                </a:solidFill>
              </a:rPr>
              <a:t>Selecting “Distribute cost by amount” will distribute the amount that is manually entered over multiple assets using the Target and/or Source lines that were selected. (Primarily used for multiple unique assets with different costs)</a:t>
            </a:r>
          </a:p>
        </p:txBody>
      </p:sp>
      <p:sp>
        <p:nvSpPr>
          <p:cNvPr id="6" name="Oval 5">
            <a:extLst>
              <a:ext uri="{FF2B5EF4-FFF2-40B4-BE49-F238E27FC236}">
                <a16:creationId xmlns:a16="http://schemas.microsoft.com/office/drawing/2014/main" id="{1D2B1999-D112-7433-1697-E318610B4307}"/>
              </a:ext>
            </a:extLst>
          </p:cNvPr>
          <p:cNvSpPr/>
          <p:nvPr/>
        </p:nvSpPr>
        <p:spPr>
          <a:xfrm>
            <a:off x="3537284" y="2430379"/>
            <a:ext cx="1335506" cy="3248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F0DC9CF4-142F-7FFA-7FDE-A9EDB700AEA6}"/>
              </a:ext>
            </a:extLst>
          </p:cNvPr>
          <p:cNvCxnSpPr>
            <a:cxnSpLocks/>
          </p:cNvCxnSpPr>
          <p:nvPr/>
        </p:nvCxnSpPr>
        <p:spPr>
          <a:xfrm flipH="1">
            <a:off x="5534611" y="2514076"/>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14B93E4-CDAA-E4FD-314A-A0C318672FFD}"/>
              </a:ext>
            </a:extLst>
          </p:cNvPr>
          <p:cNvCxnSpPr>
            <a:cxnSpLocks/>
          </p:cNvCxnSpPr>
          <p:nvPr/>
        </p:nvCxnSpPr>
        <p:spPr>
          <a:xfrm flipH="1">
            <a:off x="5581619" y="2616868"/>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9A0EBE1C-DE77-5986-D09D-1A4583A76E62}"/>
              </a:ext>
            </a:extLst>
          </p:cNvPr>
          <p:cNvSpPr/>
          <p:nvPr/>
        </p:nvSpPr>
        <p:spPr>
          <a:xfrm>
            <a:off x="8292229" y="2171699"/>
            <a:ext cx="251460" cy="3248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805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13" presetID="1" presetClass="exit"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042402-D023-2664-3802-F3C11B2EC7A2}"/>
              </a:ext>
            </a:extLst>
          </p:cNvPr>
          <p:cNvPicPr>
            <a:picLocks noChangeAspect="1"/>
          </p:cNvPicPr>
          <p:nvPr/>
        </p:nvPicPr>
        <p:blipFill>
          <a:blip r:embed="rId3"/>
          <a:stretch>
            <a:fillRect/>
          </a:stretch>
        </p:blipFill>
        <p:spPr>
          <a:xfrm>
            <a:off x="331772" y="3051210"/>
            <a:ext cx="8480453" cy="1955601"/>
          </a:xfrm>
          <a:prstGeom prst="rect">
            <a:avLst/>
          </a:prstGeom>
        </p:spPr>
      </p:pic>
      <p:sp>
        <p:nvSpPr>
          <p:cNvPr id="16" name="Title 1"/>
          <p:cNvSpPr txBox="1">
            <a:spLocks/>
          </p:cNvSpPr>
          <p:nvPr/>
        </p:nvSpPr>
        <p:spPr>
          <a:xfrm>
            <a:off x="590823" y="546353"/>
            <a:ext cx="8062418" cy="729147"/>
          </a:xfrm>
          <a:prstGeom prst="rect">
            <a:avLst/>
          </a:prstGeom>
        </p:spPr>
        <p:txBody>
          <a:bodyPr vert="horz" lIns="91440" tIns="45720" rIns="91440" bIns="45720" rtlCol="0" anchor="ctr">
            <a:normAutofit fontScale="7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dirty="0">
                <a:solidFill>
                  <a:srgbClr val="FFFF00"/>
                </a:solidFill>
              </a:rPr>
              <a:t>ACCOUNTING LINES FOR CAPITALIZATION TAB</a:t>
            </a:r>
          </a:p>
        </p:txBody>
      </p:sp>
      <p:sp>
        <p:nvSpPr>
          <p:cNvPr id="6" name="Oval 5">
            <a:extLst>
              <a:ext uri="{FF2B5EF4-FFF2-40B4-BE49-F238E27FC236}">
                <a16:creationId xmlns:a16="http://schemas.microsoft.com/office/drawing/2014/main" id="{1D2B1999-D112-7433-1697-E318610B4307}"/>
              </a:ext>
            </a:extLst>
          </p:cNvPr>
          <p:cNvSpPr/>
          <p:nvPr/>
        </p:nvSpPr>
        <p:spPr>
          <a:xfrm>
            <a:off x="3904245" y="4114801"/>
            <a:ext cx="1335506" cy="2887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A3086EE-763F-52AE-B4D0-9B65AF1BA948}"/>
              </a:ext>
            </a:extLst>
          </p:cNvPr>
          <p:cNvSpPr txBox="1"/>
          <p:nvPr/>
        </p:nvSpPr>
        <p:spPr>
          <a:xfrm>
            <a:off x="302366" y="1271013"/>
            <a:ext cx="8477991" cy="1600438"/>
          </a:xfrm>
          <a:prstGeom prst="rect">
            <a:avLst/>
          </a:prstGeom>
          <a:noFill/>
        </p:spPr>
        <p:txBody>
          <a:bodyPr wrap="square">
            <a:spAutoFit/>
          </a:bodyPr>
          <a:lstStyle/>
          <a:p>
            <a:r>
              <a:rPr lang="en-US" sz="1400" dirty="0"/>
              <a:t>You need to select if you are creating an asset or assets or modifying an asset or assets.</a:t>
            </a:r>
          </a:p>
          <a:p>
            <a:endParaRPr lang="en-US" sz="1400" dirty="0"/>
          </a:p>
          <a:p>
            <a:r>
              <a:rPr lang="en-US" sz="1400" dirty="0">
                <a:solidFill>
                  <a:srgbClr val="00B050"/>
                </a:solidFill>
                <a:cs typeface="Arial" pitchFamily="34" charset="0"/>
              </a:rPr>
              <a:t>Selecting Create Asset will require you to complete the Create Capital Assets Tab and you will need information from the WIP or PO.</a:t>
            </a:r>
          </a:p>
          <a:p>
            <a:endParaRPr lang="en-US" sz="1400" dirty="0">
              <a:solidFill>
                <a:srgbClr val="00B050"/>
              </a:solidFill>
              <a:cs typeface="Arial" pitchFamily="34" charset="0"/>
            </a:endParaRPr>
          </a:p>
          <a:p>
            <a:r>
              <a:rPr lang="en-US" sz="1400" dirty="0">
                <a:solidFill>
                  <a:srgbClr val="00B050"/>
                </a:solidFill>
              </a:rPr>
              <a:t>Selecting Modify Asset will require you to complete the Modify Assets Tab and you will need the asset number or numbers.</a:t>
            </a:r>
          </a:p>
        </p:txBody>
      </p:sp>
      <p:sp>
        <p:nvSpPr>
          <p:cNvPr id="5" name="TextBox 4">
            <a:extLst>
              <a:ext uri="{FF2B5EF4-FFF2-40B4-BE49-F238E27FC236}">
                <a16:creationId xmlns:a16="http://schemas.microsoft.com/office/drawing/2014/main" id="{03FC0B21-247D-AB1A-7E39-6AE8E59E72FC}"/>
              </a:ext>
            </a:extLst>
          </p:cNvPr>
          <p:cNvSpPr txBox="1"/>
          <p:nvPr/>
        </p:nvSpPr>
        <p:spPr>
          <a:xfrm>
            <a:off x="229697" y="5399835"/>
            <a:ext cx="8784669" cy="1169551"/>
          </a:xfrm>
          <a:prstGeom prst="rect">
            <a:avLst/>
          </a:prstGeom>
          <a:noFill/>
        </p:spPr>
        <p:txBody>
          <a:bodyPr wrap="square">
            <a:spAutoFit/>
          </a:bodyPr>
          <a:lstStyle/>
          <a:p>
            <a:r>
              <a:rPr lang="en-US" sz="1400" dirty="0">
                <a:solidFill>
                  <a:srgbClr val="FFFF00"/>
                </a:solidFill>
              </a:rPr>
              <a:t>If the “Target/To” line uses a capital object code, and the “Source/From” line uses a non-cap object code you will either be creating an asset or assets or modifying an existing asset or assets.</a:t>
            </a:r>
          </a:p>
          <a:p>
            <a:endParaRPr lang="en-US" sz="1400" dirty="0">
              <a:solidFill>
                <a:srgbClr val="FFFF00"/>
              </a:solidFill>
            </a:endParaRPr>
          </a:p>
          <a:p>
            <a:r>
              <a:rPr lang="en-US" sz="1400" dirty="0">
                <a:solidFill>
                  <a:srgbClr val="FFFF00"/>
                </a:solidFill>
              </a:rPr>
              <a:t>If the “Target/To” and the “Source/From” line both use a capital object code, you are modifying an existing asset.</a:t>
            </a:r>
          </a:p>
        </p:txBody>
      </p:sp>
      <p:sp>
        <p:nvSpPr>
          <p:cNvPr id="9" name="Oval 8">
            <a:extLst>
              <a:ext uri="{FF2B5EF4-FFF2-40B4-BE49-F238E27FC236}">
                <a16:creationId xmlns:a16="http://schemas.microsoft.com/office/drawing/2014/main" id="{C1AEB0DB-207D-19E2-B15F-2AF94272E158}"/>
              </a:ext>
            </a:extLst>
          </p:cNvPr>
          <p:cNvSpPr/>
          <p:nvPr/>
        </p:nvSpPr>
        <p:spPr>
          <a:xfrm>
            <a:off x="543972" y="3558270"/>
            <a:ext cx="396510" cy="2456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F63EF0A-11C3-BDDE-2965-289778543F43}"/>
              </a:ext>
            </a:extLst>
          </p:cNvPr>
          <p:cNvSpPr/>
          <p:nvPr/>
        </p:nvSpPr>
        <p:spPr>
          <a:xfrm>
            <a:off x="3193639" y="3438654"/>
            <a:ext cx="469338" cy="1574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8DBD2819-F531-821D-0BC5-A4393CAA0528}"/>
              </a:ext>
            </a:extLst>
          </p:cNvPr>
          <p:cNvCxnSpPr>
            <a:cxnSpLocks/>
          </p:cNvCxnSpPr>
          <p:nvPr/>
        </p:nvCxnSpPr>
        <p:spPr>
          <a:xfrm flipH="1">
            <a:off x="3537247" y="3517382"/>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8D819D5-9273-887D-3B3D-45BBC017FB8F}"/>
              </a:ext>
            </a:extLst>
          </p:cNvPr>
          <p:cNvCxnSpPr>
            <a:cxnSpLocks/>
          </p:cNvCxnSpPr>
          <p:nvPr/>
        </p:nvCxnSpPr>
        <p:spPr>
          <a:xfrm flipH="1">
            <a:off x="4368726" y="4056914"/>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CEA44B7-582F-C84E-DFF8-7CEEF431208B}"/>
              </a:ext>
            </a:extLst>
          </p:cNvPr>
          <p:cNvCxnSpPr>
            <a:cxnSpLocks/>
          </p:cNvCxnSpPr>
          <p:nvPr/>
        </p:nvCxnSpPr>
        <p:spPr>
          <a:xfrm flipH="1">
            <a:off x="4974152" y="4064961"/>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3E2E415E-C1F2-33F6-75CC-C5A64D2F8DFE}"/>
              </a:ext>
            </a:extLst>
          </p:cNvPr>
          <p:cNvSpPr/>
          <p:nvPr/>
        </p:nvSpPr>
        <p:spPr>
          <a:xfrm>
            <a:off x="3873608" y="4112705"/>
            <a:ext cx="1335506" cy="2887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56C28575-C610-85F4-2AAC-D4E8DEDCCE68}"/>
              </a:ext>
            </a:extLst>
          </p:cNvPr>
          <p:cNvCxnSpPr>
            <a:cxnSpLocks/>
          </p:cNvCxnSpPr>
          <p:nvPr/>
        </p:nvCxnSpPr>
        <p:spPr>
          <a:xfrm flipH="1">
            <a:off x="5018928" y="4075755"/>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37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0" grpId="1"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042402-D023-2664-3802-F3C11B2EC7A2}"/>
              </a:ext>
            </a:extLst>
          </p:cNvPr>
          <p:cNvPicPr>
            <a:picLocks noChangeAspect="1"/>
          </p:cNvPicPr>
          <p:nvPr/>
        </p:nvPicPr>
        <p:blipFill>
          <a:blip r:embed="rId3"/>
          <a:stretch>
            <a:fillRect/>
          </a:stretch>
        </p:blipFill>
        <p:spPr>
          <a:xfrm>
            <a:off x="379959" y="1498893"/>
            <a:ext cx="8480453" cy="1955601"/>
          </a:xfrm>
          <a:prstGeom prst="rect">
            <a:avLst/>
          </a:prstGeom>
        </p:spPr>
      </p:pic>
      <p:sp>
        <p:nvSpPr>
          <p:cNvPr id="16" name="Title 1"/>
          <p:cNvSpPr txBox="1">
            <a:spLocks/>
          </p:cNvSpPr>
          <p:nvPr/>
        </p:nvSpPr>
        <p:spPr>
          <a:xfrm>
            <a:off x="590823" y="546353"/>
            <a:ext cx="8062418" cy="729147"/>
          </a:xfrm>
          <a:prstGeom prst="rect">
            <a:avLst/>
          </a:prstGeom>
        </p:spPr>
        <p:txBody>
          <a:bodyPr vert="horz" lIns="91440" tIns="45720" rIns="91440" bIns="45720" rtlCol="0" anchor="ctr">
            <a:normAutofit fontScale="7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dirty="0">
                <a:solidFill>
                  <a:srgbClr val="FFFF00"/>
                </a:solidFill>
              </a:rPr>
              <a:t>ACCOUNTING LINES FOR CAPITALIZATION TAB</a:t>
            </a:r>
          </a:p>
        </p:txBody>
      </p:sp>
      <p:cxnSp>
        <p:nvCxnSpPr>
          <p:cNvPr id="11" name="Straight Arrow Connector 10">
            <a:extLst>
              <a:ext uri="{FF2B5EF4-FFF2-40B4-BE49-F238E27FC236}">
                <a16:creationId xmlns:a16="http://schemas.microsoft.com/office/drawing/2014/main" id="{8DBD2819-F531-821D-0BC5-A4393CAA0528}"/>
              </a:ext>
            </a:extLst>
          </p:cNvPr>
          <p:cNvCxnSpPr>
            <a:cxnSpLocks/>
          </p:cNvCxnSpPr>
          <p:nvPr/>
        </p:nvCxnSpPr>
        <p:spPr>
          <a:xfrm flipH="1">
            <a:off x="4368725" y="2468281"/>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6C28575-C610-85F4-2AAC-D4E8DEDCCE68}"/>
              </a:ext>
            </a:extLst>
          </p:cNvPr>
          <p:cNvCxnSpPr>
            <a:cxnSpLocks/>
          </p:cNvCxnSpPr>
          <p:nvPr/>
        </p:nvCxnSpPr>
        <p:spPr>
          <a:xfrm flipH="1">
            <a:off x="5069375" y="2484455"/>
            <a:ext cx="251460" cy="157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B84EC29-A2BC-A52C-0062-75CEFC52444F}"/>
              </a:ext>
            </a:extLst>
          </p:cNvPr>
          <p:cNvSpPr txBox="1"/>
          <p:nvPr/>
        </p:nvSpPr>
        <p:spPr>
          <a:xfrm>
            <a:off x="333004" y="3692104"/>
            <a:ext cx="8477991" cy="2893100"/>
          </a:xfrm>
          <a:prstGeom prst="rect">
            <a:avLst/>
          </a:prstGeom>
          <a:noFill/>
        </p:spPr>
        <p:txBody>
          <a:bodyPr wrap="square">
            <a:spAutoFit/>
          </a:bodyPr>
          <a:lstStyle/>
          <a:p>
            <a:r>
              <a:rPr lang="en-US" sz="1400" dirty="0">
                <a:solidFill>
                  <a:srgbClr val="00B050"/>
                </a:solidFill>
                <a:cs typeface="Arial" pitchFamily="34" charset="0"/>
              </a:rPr>
              <a:t>You can create assets individually or in groups of identical assets. To create additional assets or groups of identical assets, repeat clicking on “Create Asset” for each unique asset you wish to create or each group of identical assets you wish to create. </a:t>
            </a:r>
          </a:p>
          <a:p>
            <a:endParaRPr lang="en-US" sz="1400" dirty="0">
              <a:solidFill>
                <a:srgbClr val="00B050"/>
              </a:solidFill>
              <a:cs typeface="Arial" pitchFamily="34" charset="0"/>
            </a:endParaRPr>
          </a:p>
          <a:p>
            <a:r>
              <a:rPr lang="en-US" sz="1400" dirty="0">
                <a:solidFill>
                  <a:srgbClr val="00B050"/>
                </a:solidFill>
              </a:rPr>
              <a:t>If you are modifying more than one asset, repeat clicking on “Modify Asset” for each individual asset you want to modify.</a:t>
            </a:r>
          </a:p>
          <a:p>
            <a:endParaRPr lang="en-US" sz="1400" dirty="0">
              <a:solidFill>
                <a:srgbClr val="FFFF00"/>
              </a:solidFill>
            </a:endParaRPr>
          </a:p>
          <a:p>
            <a:r>
              <a:rPr lang="en-US" sz="1400" dirty="0">
                <a:cs typeface="Arial" pitchFamily="34" charset="0"/>
              </a:rPr>
              <a:t>Your selected line item(s) total must amount to the total value of your asset or assets. If creating multiple groups of identical assets, split your line items into the correct amount of the group totals before processing.</a:t>
            </a:r>
          </a:p>
          <a:p>
            <a:endParaRPr lang="en-US" sz="1400" dirty="0"/>
          </a:p>
          <a:p>
            <a:r>
              <a:rPr lang="en-US" sz="1400" dirty="0"/>
              <a:t>If distributing cost evenly, all assets will have the same amount applied. Otherwise, for assets that have different values, use distribute cost by amount.</a:t>
            </a:r>
            <a:endParaRPr lang="en-US" sz="1400" dirty="0">
              <a:cs typeface="Arial" pitchFamily="34" charset="0"/>
            </a:endParaRPr>
          </a:p>
        </p:txBody>
      </p:sp>
    </p:spTree>
    <p:extLst>
      <p:ext uri="{BB962C8B-B14F-4D97-AF65-F5344CB8AC3E}">
        <p14:creationId xmlns:p14="http://schemas.microsoft.com/office/powerpoint/2010/main" val="294577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9478A6-5C89-6189-58CD-7E0699DEBD98}"/>
              </a:ext>
            </a:extLst>
          </p:cNvPr>
          <p:cNvPicPr>
            <a:picLocks noChangeAspect="1"/>
          </p:cNvPicPr>
          <p:nvPr/>
        </p:nvPicPr>
        <p:blipFill>
          <a:blip r:embed="rId3"/>
          <a:stretch>
            <a:fillRect/>
          </a:stretch>
        </p:blipFill>
        <p:spPr>
          <a:xfrm>
            <a:off x="603149" y="3632046"/>
            <a:ext cx="7792045" cy="2226912"/>
          </a:xfrm>
          <a:prstGeom prst="rect">
            <a:avLst/>
          </a:prstGeom>
        </p:spPr>
      </p:pic>
      <p:sp>
        <p:nvSpPr>
          <p:cNvPr id="2" name="Title 1"/>
          <p:cNvSpPr>
            <a:spLocks noGrp="1"/>
          </p:cNvSpPr>
          <p:nvPr>
            <p:ph type="title"/>
          </p:nvPr>
        </p:nvSpPr>
        <p:spPr>
          <a:xfrm>
            <a:off x="934769" y="607604"/>
            <a:ext cx="7315199" cy="866347"/>
          </a:xfrm>
        </p:spPr>
        <p:txBody>
          <a:bodyPr>
            <a:normAutofit/>
          </a:bodyPr>
          <a:lstStyle/>
          <a:p>
            <a:pPr algn="l"/>
            <a:r>
              <a:rPr lang="en-US" dirty="0">
                <a:solidFill>
                  <a:srgbClr val="FFFF00"/>
                </a:solidFill>
              </a:rPr>
              <a:t>CREATE CAPITAL ASSETS TAB</a:t>
            </a:r>
          </a:p>
        </p:txBody>
      </p:sp>
      <p:sp>
        <p:nvSpPr>
          <p:cNvPr id="8" name="Oval 7"/>
          <p:cNvSpPr/>
          <p:nvPr/>
        </p:nvSpPr>
        <p:spPr>
          <a:xfrm>
            <a:off x="603150" y="3632046"/>
            <a:ext cx="1044546" cy="2446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Box 5">
            <a:extLst>
              <a:ext uri="{FF2B5EF4-FFF2-40B4-BE49-F238E27FC236}">
                <a16:creationId xmlns:a16="http://schemas.microsoft.com/office/drawing/2014/main" id="{3A53CF9D-A980-B11C-D151-2E322C87D8D5}"/>
              </a:ext>
            </a:extLst>
          </p:cNvPr>
          <p:cNvSpPr txBox="1"/>
          <p:nvPr/>
        </p:nvSpPr>
        <p:spPr>
          <a:xfrm>
            <a:off x="388418" y="1445694"/>
            <a:ext cx="8221508" cy="646331"/>
          </a:xfrm>
          <a:prstGeom prst="rect">
            <a:avLst/>
          </a:prstGeom>
          <a:noFill/>
        </p:spPr>
        <p:txBody>
          <a:bodyPr wrap="square">
            <a:spAutoFit/>
          </a:bodyPr>
          <a:lstStyle/>
          <a:p>
            <a:r>
              <a:rPr lang="en-US" sz="1800" dirty="0"/>
              <a:t>If “Create Asset” was selected, you must complete the Create Capital Assets Tab.</a:t>
            </a:r>
          </a:p>
        </p:txBody>
      </p:sp>
      <p:sp>
        <p:nvSpPr>
          <p:cNvPr id="7" name="TextBox 6">
            <a:extLst>
              <a:ext uri="{FF2B5EF4-FFF2-40B4-BE49-F238E27FC236}">
                <a16:creationId xmlns:a16="http://schemas.microsoft.com/office/drawing/2014/main" id="{21B57640-1F6C-6EEA-FE6F-BF4A533A248A}"/>
              </a:ext>
            </a:extLst>
          </p:cNvPr>
          <p:cNvSpPr txBox="1"/>
          <p:nvPr/>
        </p:nvSpPr>
        <p:spPr>
          <a:xfrm>
            <a:off x="388418" y="2558577"/>
            <a:ext cx="6174223" cy="307777"/>
          </a:xfrm>
          <a:prstGeom prst="rect">
            <a:avLst/>
          </a:prstGeom>
          <a:noFill/>
        </p:spPr>
        <p:txBody>
          <a:bodyPr wrap="square">
            <a:spAutoFit/>
          </a:bodyPr>
          <a:lstStyle/>
          <a:p>
            <a:r>
              <a:rPr lang="en-US" sz="1400" dirty="0">
                <a:solidFill>
                  <a:srgbClr val="FFFF00"/>
                </a:solidFill>
              </a:rPr>
              <a:t>NOTE:</a:t>
            </a:r>
            <a:r>
              <a:rPr lang="en-US" sz="1400" dirty="0"/>
              <a:t> Only selected line items will show in the tab.</a:t>
            </a:r>
          </a:p>
        </p:txBody>
      </p:sp>
      <p:sp>
        <p:nvSpPr>
          <p:cNvPr id="9" name="Oval 8">
            <a:extLst>
              <a:ext uri="{FF2B5EF4-FFF2-40B4-BE49-F238E27FC236}">
                <a16:creationId xmlns:a16="http://schemas.microsoft.com/office/drawing/2014/main" id="{627EB588-F108-CB8C-4338-72A47802040D}"/>
              </a:ext>
            </a:extLst>
          </p:cNvPr>
          <p:cNvSpPr/>
          <p:nvPr/>
        </p:nvSpPr>
        <p:spPr>
          <a:xfrm>
            <a:off x="505751" y="4406375"/>
            <a:ext cx="7986840" cy="5421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441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7"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9ADF42-BE46-3591-8B42-EE1FF3003046}"/>
              </a:ext>
            </a:extLst>
          </p:cNvPr>
          <p:cNvPicPr>
            <a:picLocks noChangeAspect="1"/>
          </p:cNvPicPr>
          <p:nvPr/>
        </p:nvPicPr>
        <p:blipFill>
          <a:blip r:embed="rId3"/>
          <a:stretch>
            <a:fillRect/>
          </a:stretch>
        </p:blipFill>
        <p:spPr>
          <a:xfrm>
            <a:off x="646219" y="1787037"/>
            <a:ext cx="7851562" cy="2243921"/>
          </a:xfrm>
          <a:prstGeom prst="rect">
            <a:avLst/>
          </a:prstGeom>
        </p:spPr>
      </p:pic>
      <p:sp>
        <p:nvSpPr>
          <p:cNvPr id="2" name="Title 1"/>
          <p:cNvSpPr>
            <a:spLocks noGrp="1"/>
          </p:cNvSpPr>
          <p:nvPr>
            <p:ph type="title"/>
          </p:nvPr>
        </p:nvSpPr>
        <p:spPr>
          <a:xfrm>
            <a:off x="934769" y="607604"/>
            <a:ext cx="7315199" cy="866347"/>
          </a:xfrm>
        </p:spPr>
        <p:txBody>
          <a:bodyPr>
            <a:normAutofit/>
          </a:bodyPr>
          <a:lstStyle/>
          <a:p>
            <a:pPr algn="l"/>
            <a:r>
              <a:rPr lang="en-US" dirty="0">
                <a:solidFill>
                  <a:srgbClr val="FFFF00"/>
                </a:solidFill>
              </a:rPr>
              <a:t>CREATE CAPITAL ASSETS TAB</a:t>
            </a:r>
          </a:p>
        </p:txBody>
      </p:sp>
      <p:cxnSp>
        <p:nvCxnSpPr>
          <p:cNvPr id="20" name="Straight Arrow Connector 19"/>
          <p:cNvCxnSpPr/>
          <p:nvPr/>
        </p:nvCxnSpPr>
        <p:spPr>
          <a:xfrm>
            <a:off x="460421" y="2892569"/>
            <a:ext cx="532311" cy="2837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644224" y="2932919"/>
            <a:ext cx="405578" cy="2434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773496" y="2944146"/>
            <a:ext cx="342700" cy="2434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a:off x="3839890" y="2973359"/>
            <a:ext cx="318031" cy="2325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4978562" y="2973359"/>
            <a:ext cx="295229" cy="2251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43400" y="3322068"/>
            <a:ext cx="469701" cy="281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313761" y="3086629"/>
            <a:ext cx="183945" cy="1867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3916648" y="3112170"/>
            <a:ext cx="183945" cy="1867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7002377" y="3729789"/>
            <a:ext cx="633910" cy="1897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78AE5FD-F3B7-CCB6-0377-03027673A10E}"/>
              </a:ext>
            </a:extLst>
          </p:cNvPr>
          <p:cNvSpPr txBox="1"/>
          <p:nvPr/>
        </p:nvSpPr>
        <p:spPr>
          <a:xfrm>
            <a:off x="179664" y="4392169"/>
            <a:ext cx="8834863" cy="1815882"/>
          </a:xfrm>
          <a:prstGeom prst="rect">
            <a:avLst/>
          </a:prstGeom>
          <a:noFill/>
        </p:spPr>
        <p:txBody>
          <a:bodyPr wrap="square">
            <a:spAutoFit/>
          </a:bodyPr>
          <a:lstStyle/>
          <a:p>
            <a:pPr marL="285750" indent="-285750">
              <a:buFont typeface="Wingdings" panose="05000000000000000000" pitchFamily="2" charset="2"/>
              <a:buChar char="§"/>
            </a:pPr>
            <a:r>
              <a:rPr lang="en-US" sz="1400" dirty="0">
                <a:solidFill>
                  <a:srgbClr val="FFFF00"/>
                </a:solidFill>
              </a:rPr>
              <a:t>Enter the Asset Quantity to create (if entering more than “1”, the assets must be identical)</a:t>
            </a:r>
          </a:p>
          <a:p>
            <a:pPr marL="285750" indent="-285750">
              <a:buFont typeface="Wingdings" panose="05000000000000000000" pitchFamily="2" charset="2"/>
              <a:buChar char="§"/>
            </a:pPr>
            <a:r>
              <a:rPr lang="en-US" sz="1400" dirty="0">
                <a:solidFill>
                  <a:srgbClr val="FFFF00"/>
                </a:solidFill>
              </a:rPr>
              <a:t>Click on the Magnifying Glass or Enter the Asset Type.</a:t>
            </a:r>
          </a:p>
          <a:p>
            <a:pPr marL="285750" indent="-285750">
              <a:buFont typeface="Wingdings" panose="05000000000000000000" pitchFamily="2" charset="2"/>
              <a:buChar char="§"/>
            </a:pPr>
            <a:r>
              <a:rPr lang="en-US" sz="1400" dirty="0">
                <a:solidFill>
                  <a:srgbClr val="FFFF00"/>
                </a:solidFill>
              </a:rPr>
              <a:t>Click on the Magnifying Glass to enter the Vendor Name (must match the vendor’s name used on the PO or PREQ). For Fabrications use “C S U FABRICATION CAPITAL ASSET”.</a:t>
            </a:r>
          </a:p>
          <a:p>
            <a:pPr marL="285750" indent="-285750">
              <a:buFont typeface="Wingdings" panose="05000000000000000000" pitchFamily="2" charset="2"/>
              <a:buChar char="§"/>
            </a:pPr>
            <a:r>
              <a:rPr lang="en-US" sz="1400" dirty="0">
                <a:solidFill>
                  <a:srgbClr val="FFFF00"/>
                </a:solidFill>
              </a:rPr>
              <a:t>Enter the Manufacturer. For Fabrications use “LOCAL FAB”.</a:t>
            </a:r>
          </a:p>
          <a:p>
            <a:pPr marL="285750" indent="-285750">
              <a:buFont typeface="Wingdings" panose="05000000000000000000" pitchFamily="2" charset="2"/>
              <a:buChar char="§"/>
            </a:pPr>
            <a:r>
              <a:rPr lang="en-US" sz="1400" dirty="0">
                <a:solidFill>
                  <a:srgbClr val="FFFF00"/>
                </a:solidFill>
              </a:rPr>
              <a:t>Enter the Model. For Fabrications use “CUSTOM”.</a:t>
            </a:r>
          </a:p>
          <a:p>
            <a:pPr marL="285750" indent="-285750">
              <a:buFont typeface="Wingdings" panose="05000000000000000000" pitchFamily="2" charset="2"/>
              <a:buChar char="§"/>
            </a:pPr>
            <a:r>
              <a:rPr lang="en-US" sz="1400" dirty="0">
                <a:solidFill>
                  <a:srgbClr val="FFFF00"/>
                </a:solidFill>
              </a:rPr>
              <a:t>Enter the Asset Description.</a:t>
            </a:r>
          </a:p>
          <a:p>
            <a:pPr marL="285750" indent="-285750">
              <a:buFont typeface="Wingdings" panose="05000000000000000000" pitchFamily="2" charset="2"/>
              <a:buChar char="§"/>
            </a:pPr>
            <a:r>
              <a:rPr lang="en-US" sz="1400" dirty="0">
                <a:solidFill>
                  <a:srgbClr val="FFFF00"/>
                </a:solidFill>
              </a:rPr>
              <a:t>Click on: </a:t>
            </a:r>
            <a:r>
              <a:rPr lang="en-US" sz="1400" dirty="0"/>
              <a:t>“Add Tag/Location”</a:t>
            </a:r>
          </a:p>
        </p:txBody>
      </p:sp>
    </p:spTree>
    <p:extLst>
      <p:ext uri="{BB962C8B-B14F-4D97-AF65-F5344CB8AC3E}">
        <p14:creationId xmlns:p14="http://schemas.microsoft.com/office/powerpoint/2010/main" val="74088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937" y="400556"/>
            <a:ext cx="2010124" cy="710063"/>
          </a:xfrm>
        </p:spPr>
        <p:txBody>
          <a:bodyPr>
            <a:noAutofit/>
          </a:bodyPr>
          <a:lstStyle/>
          <a:p>
            <a:pPr algn="l"/>
            <a:r>
              <a:rPr lang="en-US" dirty="0">
                <a:solidFill>
                  <a:srgbClr val="FFFF00"/>
                </a:solidFill>
              </a:rPr>
              <a:t> index</a:t>
            </a:r>
          </a:p>
        </p:txBody>
      </p:sp>
      <p:sp>
        <p:nvSpPr>
          <p:cNvPr id="3" name="Content Placeholder 2"/>
          <p:cNvSpPr>
            <a:spLocks noGrp="1"/>
          </p:cNvSpPr>
          <p:nvPr>
            <p:ph idx="1"/>
          </p:nvPr>
        </p:nvSpPr>
        <p:spPr>
          <a:xfrm>
            <a:off x="144379" y="1679817"/>
            <a:ext cx="8855241" cy="4384099"/>
          </a:xfrm>
        </p:spPr>
        <p:txBody>
          <a:bodyPr>
            <a:noAutofit/>
          </a:bodyPr>
          <a:lstStyle/>
          <a:p>
            <a:pPr marL="0" indent="0">
              <a:buNone/>
            </a:pPr>
            <a:r>
              <a:rPr lang="en-US" sz="1400" cap="small" dirty="0">
                <a:solidFill>
                  <a:srgbClr val="00B050"/>
                </a:solidFill>
              </a:rPr>
              <a:t>Things to Know</a:t>
            </a:r>
            <a:r>
              <a:rPr lang="en-US" sz="1400" cap="small" dirty="0"/>
              <a:t>							Page 3</a:t>
            </a:r>
          </a:p>
          <a:p>
            <a:pPr marL="0" indent="0">
              <a:buNone/>
            </a:pPr>
            <a:r>
              <a:rPr lang="en-US" sz="1400" cap="small" dirty="0">
                <a:solidFill>
                  <a:srgbClr val="00B050"/>
                </a:solidFill>
              </a:rPr>
              <a:t>Information Needed	</a:t>
            </a:r>
            <a:r>
              <a:rPr lang="en-US" sz="1400" cap="small" dirty="0"/>
              <a:t>						Page 4</a:t>
            </a:r>
          </a:p>
          <a:p>
            <a:pPr marL="0" indent="0">
              <a:buNone/>
            </a:pPr>
            <a:r>
              <a:rPr lang="en-US" sz="1400" cap="small" dirty="0">
                <a:solidFill>
                  <a:srgbClr val="00B050"/>
                </a:solidFill>
              </a:rPr>
              <a:t>Other Information Needed</a:t>
            </a:r>
            <a:r>
              <a:rPr lang="en-US" sz="1400" cap="small" dirty="0"/>
              <a:t>						Page 5</a:t>
            </a:r>
          </a:p>
          <a:p>
            <a:pPr marL="0" indent="0">
              <a:buNone/>
            </a:pPr>
            <a:r>
              <a:rPr lang="en-US" sz="1400" cap="small" dirty="0">
                <a:solidFill>
                  <a:srgbClr val="00B050"/>
                </a:solidFill>
              </a:rPr>
              <a:t>Distribution of income and expense Document</a:t>
            </a:r>
            <a:r>
              <a:rPr lang="en-US" sz="1400" cap="small" dirty="0"/>
              <a:t>				Page 6</a:t>
            </a:r>
          </a:p>
          <a:p>
            <a:pPr marL="0" indent="0">
              <a:buNone/>
            </a:pPr>
            <a:r>
              <a:rPr lang="en-US" sz="1400" cap="small" dirty="0">
                <a:solidFill>
                  <a:srgbClr val="00B050"/>
                </a:solidFill>
              </a:rPr>
              <a:t>Document Overview Tab</a:t>
            </a:r>
            <a:r>
              <a:rPr lang="en-US" sz="1400" cap="small" dirty="0"/>
              <a:t>						Page 8</a:t>
            </a:r>
          </a:p>
          <a:p>
            <a:pPr marL="0" indent="0">
              <a:buNone/>
            </a:pPr>
            <a:r>
              <a:rPr lang="en-US" sz="1400" cap="small" dirty="0">
                <a:solidFill>
                  <a:srgbClr val="00B050"/>
                </a:solidFill>
              </a:rPr>
              <a:t>Accounting Lines Tab</a:t>
            </a:r>
            <a:r>
              <a:rPr lang="en-US" sz="1400" cap="small" dirty="0"/>
              <a:t>							Page 9</a:t>
            </a:r>
          </a:p>
          <a:p>
            <a:pPr marL="0" indent="0">
              <a:buNone/>
            </a:pPr>
            <a:r>
              <a:rPr lang="en-US" sz="1400" cap="small" dirty="0">
                <a:solidFill>
                  <a:srgbClr val="00B050"/>
                </a:solidFill>
              </a:rPr>
              <a:t>Accounting Lines for Capitalization Tab</a:t>
            </a:r>
            <a:r>
              <a:rPr lang="en-US" sz="1400" cap="small" dirty="0"/>
              <a:t>					Page 12</a:t>
            </a:r>
          </a:p>
          <a:p>
            <a:pPr marL="0" indent="0">
              <a:buNone/>
            </a:pPr>
            <a:r>
              <a:rPr lang="en-US" sz="1400" cap="small" dirty="0">
                <a:solidFill>
                  <a:srgbClr val="00B050"/>
                </a:solidFill>
              </a:rPr>
              <a:t>Create Capital Assets Tab</a:t>
            </a:r>
            <a:r>
              <a:rPr lang="en-US" sz="1400" cap="small" dirty="0"/>
              <a:t>						Page 18</a:t>
            </a:r>
          </a:p>
          <a:p>
            <a:pPr marL="0" indent="0">
              <a:buNone/>
            </a:pPr>
            <a:r>
              <a:rPr lang="en-US" sz="1400" cap="small" dirty="0">
                <a:solidFill>
                  <a:srgbClr val="00B050"/>
                </a:solidFill>
              </a:rPr>
              <a:t>Modify Capital Assets Tab</a:t>
            </a:r>
            <a:r>
              <a:rPr lang="en-US" sz="1400" cap="small" dirty="0"/>
              <a:t>						Page 21</a:t>
            </a:r>
          </a:p>
          <a:p>
            <a:pPr marL="0" indent="0">
              <a:buNone/>
            </a:pPr>
            <a:r>
              <a:rPr lang="en-US" sz="1400" cap="small" dirty="0">
                <a:solidFill>
                  <a:srgbClr val="00B050"/>
                </a:solidFill>
              </a:rPr>
              <a:t>System Control Amount</a:t>
            </a:r>
            <a:r>
              <a:rPr lang="en-US" sz="1400" cap="small" dirty="0"/>
              <a:t>						Page 23</a:t>
            </a:r>
          </a:p>
          <a:p>
            <a:pPr marL="0" indent="0">
              <a:buNone/>
            </a:pPr>
            <a:r>
              <a:rPr lang="en-US" sz="1400" cap="small" dirty="0">
                <a:solidFill>
                  <a:srgbClr val="00B050"/>
                </a:solidFill>
              </a:rPr>
              <a:t>General Ledger Pending Entries Tab</a:t>
            </a:r>
            <a:r>
              <a:rPr lang="en-US" sz="1400" cap="small" dirty="0"/>
              <a:t>					Page 26</a:t>
            </a:r>
          </a:p>
          <a:p>
            <a:pPr marL="0" indent="0">
              <a:buNone/>
            </a:pPr>
            <a:r>
              <a:rPr lang="en-US" sz="1400" cap="small" dirty="0">
                <a:solidFill>
                  <a:srgbClr val="00B050"/>
                </a:solidFill>
              </a:rPr>
              <a:t>Notes and Attachments Tab	</a:t>
            </a:r>
            <a:r>
              <a:rPr lang="en-US" sz="1400" cap="small" dirty="0"/>
              <a:t>					Page 27</a:t>
            </a:r>
          </a:p>
          <a:p>
            <a:pPr marL="0" indent="0">
              <a:buNone/>
            </a:pPr>
            <a:r>
              <a:rPr lang="en-US" sz="1400" cap="small" dirty="0">
                <a:solidFill>
                  <a:srgbClr val="00B050"/>
                </a:solidFill>
              </a:rPr>
              <a:t>Document Options	</a:t>
            </a:r>
            <a:r>
              <a:rPr lang="en-US" sz="1400" cap="small" dirty="0"/>
              <a:t>						Page 28</a:t>
            </a:r>
          </a:p>
          <a:p>
            <a:pPr marL="0" indent="0">
              <a:buNone/>
            </a:pPr>
            <a:endParaRPr lang="en-US" sz="1400" dirty="0"/>
          </a:p>
          <a:p>
            <a:pPr marL="0" indent="0">
              <a:buNone/>
            </a:pPr>
            <a:endParaRPr lang="en-US" sz="1400" dirty="0"/>
          </a:p>
          <a:p>
            <a:pPr marL="0" indent="0">
              <a:buNone/>
            </a:pPr>
            <a:endParaRPr lang="en-US" sz="1400" dirty="0"/>
          </a:p>
          <a:p>
            <a:pPr marL="0" indent="0">
              <a:buNone/>
            </a:pPr>
            <a:r>
              <a:rPr lang="en-US" sz="1400" dirty="0"/>
              <a:t>		</a:t>
            </a:r>
          </a:p>
        </p:txBody>
      </p:sp>
    </p:spTree>
    <p:extLst>
      <p:ext uri="{BB962C8B-B14F-4D97-AF65-F5344CB8AC3E}">
        <p14:creationId xmlns:p14="http://schemas.microsoft.com/office/powerpoint/2010/main" val="721008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CCCBF7-CE27-E1D8-E832-C228A09179DA}"/>
              </a:ext>
            </a:extLst>
          </p:cNvPr>
          <p:cNvPicPr>
            <a:picLocks noChangeAspect="1"/>
          </p:cNvPicPr>
          <p:nvPr/>
        </p:nvPicPr>
        <p:blipFill>
          <a:blip r:embed="rId3"/>
          <a:stretch>
            <a:fillRect/>
          </a:stretch>
        </p:blipFill>
        <p:spPr>
          <a:xfrm>
            <a:off x="345143" y="1497449"/>
            <a:ext cx="8453712" cy="2974368"/>
          </a:xfrm>
          <a:prstGeom prst="rect">
            <a:avLst/>
          </a:prstGeom>
        </p:spPr>
      </p:pic>
      <p:sp>
        <p:nvSpPr>
          <p:cNvPr id="4" name="Title 1">
            <a:extLst>
              <a:ext uri="{FF2B5EF4-FFF2-40B4-BE49-F238E27FC236}">
                <a16:creationId xmlns:a16="http://schemas.microsoft.com/office/drawing/2014/main" id="{09B5A937-7268-6A79-E23B-D7F6B62455D2}"/>
              </a:ext>
            </a:extLst>
          </p:cNvPr>
          <p:cNvSpPr txBox="1">
            <a:spLocks/>
          </p:cNvSpPr>
          <p:nvPr/>
        </p:nvSpPr>
        <p:spPr>
          <a:xfrm>
            <a:off x="1973763" y="545208"/>
            <a:ext cx="5196472"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800" dirty="0">
                <a:solidFill>
                  <a:srgbClr val="FFFF00"/>
                </a:solidFill>
              </a:rPr>
              <a:t>Create capital ASSETs tab</a:t>
            </a:r>
          </a:p>
        </p:txBody>
      </p:sp>
      <p:cxnSp>
        <p:nvCxnSpPr>
          <p:cNvPr id="5" name="Straight Arrow Connector 4">
            <a:extLst>
              <a:ext uri="{FF2B5EF4-FFF2-40B4-BE49-F238E27FC236}">
                <a16:creationId xmlns:a16="http://schemas.microsoft.com/office/drawing/2014/main" id="{137FDED8-66E3-2F62-F894-03CD1BEB4981}"/>
              </a:ext>
            </a:extLst>
          </p:cNvPr>
          <p:cNvCxnSpPr>
            <a:cxnSpLocks/>
          </p:cNvCxnSpPr>
          <p:nvPr/>
        </p:nvCxnSpPr>
        <p:spPr>
          <a:xfrm flipH="1">
            <a:off x="929475" y="2809556"/>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911E2523-F708-3260-7151-BFEEAD0CDF37}"/>
              </a:ext>
            </a:extLst>
          </p:cNvPr>
          <p:cNvSpPr/>
          <p:nvPr/>
        </p:nvSpPr>
        <p:spPr>
          <a:xfrm>
            <a:off x="438485" y="4071958"/>
            <a:ext cx="197597" cy="2042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465E9993-AED4-CB95-9697-2DA17CE1575D}"/>
              </a:ext>
            </a:extLst>
          </p:cNvPr>
          <p:cNvCxnSpPr>
            <a:cxnSpLocks/>
          </p:cNvCxnSpPr>
          <p:nvPr/>
        </p:nvCxnSpPr>
        <p:spPr>
          <a:xfrm flipH="1">
            <a:off x="4102150" y="3984419"/>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D5AD030-ECC7-BDA8-563B-CACF196F1101}"/>
              </a:ext>
            </a:extLst>
          </p:cNvPr>
          <p:cNvCxnSpPr>
            <a:cxnSpLocks/>
          </p:cNvCxnSpPr>
          <p:nvPr/>
        </p:nvCxnSpPr>
        <p:spPr>
          <a:xfrm flipH="1">
            <a:off x="5327611" y="4005881"/>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DD4E059-FA36-FA8E-D262-C03235DD7263}"/>
              </a:ext>
            </a:extLst>
          </p:cNvPr>
          <p:cNvCxnSpPr>
            <a:cxnSpLocks/>
          </p:cNvCxnSpPr>
          <p:nvPr/>
        </p:nvCxnSpPr>
        <p:spPr>
          <a:xfrm flipH="1">
            <a:off x="6314789" y="4008563"/>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8A51B5A-77DA-A0AE-2E6B-8E730511DB70}"/>
              </a:ext>
            </a:extLst>
          </p:cNvPr>
          <p:cNvSpPr txBox="1"/>
          <p:nvPr/>
        </p:nvSpPr>
        <p:spPr>
          <a:xfrm>
            <a:off x="227395" y="4896115"/>
            <a:ext cx="8803317" cy="1600438"/>
          </a:xfrm>
          <a:prstGeom prst="rect">
            <a:avLst/>
          </a:prstGeom>
          <a:noFill/>
        </p:spPr>
        <p:txBody>
          <a:bodyPr wrap="square">
            <a:spAutoFit/>
          </a:bodyPr>
          <a:lstStyle/>
          <a:p>
            <a:r>
              <a:rPr lang="en-US" sz="1400" dirty="0">
                <a:solidFill>
                  <a:srgbClr val="00B050"/>
                </a:solidFill>
              </a:rPr>
              <a:t>After clicking on Add Tag/Location, a Tag/Location line will show for each asset quantity entered.</a:t>
            </a:r>
          </a:p>
          <a:p>
            <a:endParaRPr lang="en-US" sz="1400" dirty="0"/>
          </a:p>
          <a:p>
            <a:r>
              <a:rPr lang="en-US" sz="1400" dirty="0"/>
              <a:t>NOTE: </a:t>
            </a:r>
            <a:r>
              <a:rPr lang="en-US" sz="1400" dirty="0">
                <a:solidFill>
                  <a:srgbClr val="FFFF00"/>
                </a:solidFill>
              </a:rPr>
              <a:t>Unless obtained from Property prior to submitting, leave any decal (tag) number fields blank when creating an asset or assets. These will be assigned (entered) when the document is routed to Property Management.</a:t>
            </a:r>
          </a:p>
          <a:p>
            <a:endParaRPr lang="en-US" sz="1400" dirty="0">
              <a:solidFill>
                <a:srgbClr val="00B050"/>
              </a:solidFill>
            </a:endParaRPr>
          </a:p>
          <a:p>
            <a:r>
              <a:rPr lang="en-US" sz="1400" dirty="0">
                <a:solidFill>
                  <a:srgbClr val="00B050"/>
                </a:solidFill>
              </a:rPr>
              <a:t>Enter the Campus Code, Building Code, and Room Number for the asset.</a:t>
            </a:r>
          </a:p>
        </p:txBody>
      </p:sp>
      <p:cxnSp>
        <p:nvCxnSpPr>
          <p:cNvPr id="2" name="Straight Arrow Connector 1">
            <a:extLst>
              <a:ext uri="{FF2B5EF4-FFF2-40B4-BE49-F238E27FC236}">
                <a16:creationId xmlns:a16="http://schemas.microsoft.com/office/drawing/2014/main" id="{5F763AD8-57C9-647F-446E-D5E6C737D3AC}"/>
              </a:ext>
            </a:extLst>
          </p:cNvPr>
          <p:cNvCxnSpPr>
            <a:cxnSpLocks/>
          </p:cNvCxnSpPr>
          <p:nvPr/>
        </p:nvCxnSpPr>
        <p:spPr>
          <a:xfrm flipH="1">
            <a:off x="953876" y="4005882"/>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32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B72824-0425-0619-D420-BE42384F1A18}"/>
              </a:ext>
            </a:extLst>
          </p:cNvPr>
          <p:cNvPicPr>
            <a:picLocks noChangeAspect="1"/>
          </p:cNvPicPr>
          <p:nvPr/>
        </p:nvPicPr>
        <p:blipFill>
          <a:blip r:embed="rId3"/>
          <a:stretch>
            <a:fillRect/>
          </a:stretch>
        </p:blipFill>
        <p:spPr>
          <a:xfrm>
            <a:off x="267035" y="3558956"/>
            <a:ext cx="8609927" cy="1674678"/>
          </a:xfrm>
          <a:prstGeom prst="rect">
            <a:avLst/>
          </a:prstGeom>
        </p:spPr>
      </p:pic>
      <p:sp>
        <p:nvSpPr>
          <p:cNvPr id="8" name="Title 1"/>
          <p:cNvSpPr txBox="1">
            <a:spLocks/>
          </p:cNvSpPr>
          <p:nvPr/>
        </p:nvSpPr>
        <p:spPr>
          <a:xfrm>
            <a:off x="2024152" y="490315"/>
            <a:ext cx="5095695"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800" dirty="0">
                <a:solidFill>
                  <a:srgbClr val="FFFF00"/>
                </a:solidFill>
              </a:rPr>
              <a:t>Modify capital assets tab</a:t>
            </a:r>
          </a:p>
        </p:txBody>
      </p:sp>
      <p:sp>
        <p:nvSpPr>
          <p:cNvPr id="17" name="Oval 16">
            <a:extLst>
              <a:ext uri="{FF2B5EF4-FFF2-40B4-BE49-F238E27FC236}">
                <a16:creationId xmlns:a16="http://schemas.microsoft.com/office/drawing/2014/main" id="{DD116CEA-F29B-810D-1D39-B57E61680EAA}"/>
              </a:ext>
            </a:extLst>
          </p:cNvPr>
          <p:cNvSpPr/>
          <p:nvPr/>
        </p:nvSpPr>
        <p:spPr>
          <a:xfrm>
            <a:off x="178025" y="4183582"/>
            <a:ext cx="8359072" cy="8216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F24D63E6-8CEB-C214-4756-580339A0FD97}"/>
              </a:ext>
            </a:extLst>
          </p:cNvPr>
          <p:cNvSpPr/>
          <p:nvPr/>
        </p:nvSpPr>
        <p:spPr>
          <a:xfrm>
            <a:off x="267035" y="3619387"/>
            <a:ext cx="1180437" cy="2518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2849421-0167-F69D-F810-0D213BE725FE}"/>
              </a:ext>
            </a:extLst>
          </p:cNvPr>
          <p:cNvSpPr txBox="1"/>
          <p:nvPr/>
        </p:nvSpPr>
        <p:spPr>
          <a:xfrm>
            <a:off x="388418" y="2467781"/>
            <a:ext cx="6174223" cy="307777"/>
          </a:xfrm>
          <a:prstGeom prst="rect">
            <a:avLst/>
          </a:prstGeom>
          <a:noFill/>
        </p:spPr>
        <p:txBody>
          <a:bodyPr wrap="square">
            <a:spAutoFit/>
          </a:bodyPr>
          <a:lstStyle/>
          <a:p>
            <a:r>
              <a:rPr lang="en-US" sz="1400" dirty="0">
                <a:solidFill>
                  <a:srgbClr val="FFFF00"/>
                </a:solidFill>
              </a:rPr>
              <a:t>NOTE:</a:t>
            </a:r>
            <a:r>
              <a:rPr lang="en-US" sz="1400" dirty="0"/>
              <a:t> Only selected line items will show in the tab.</a:t>
            </a:r>
          </a:p>
        </p:txBody>
      </p:sp>
      <p:sp>
        <p:nvSpPr>
          <p:cNvPr id="3" name="TextBox 2">
            <a:extLst>
              <a:ext uri="{FF2B5EF4-FFF2-40B4-BE49-F238E27FC236}">
                <a16:creationId xmlns:a16="http://schemas.microsoft.com/office/drawing/2014/main" id="{918D11DF-A662-D8AA-2CDB-05D29A69E74A}"/>
              </a:ext>
            </a:extLst>
          </p:cNvPr>
          <p:cNvSpPr txBox="1"/>
          <p:nvPr/>
        </p:nvSpPr>
        <p:spPr>
          <a:xfrm>
            <a:off x="388418" y="1445694"/>
            <a:ext cx="8221508" cy="646331"/>
          </a:xfrm>
          <a:prstGeom prst="rect">
            <a:avLst/>
          </a:prstGeom>
          <a:noFill/>
        </p:spPr>
        <p:txBody>
          <a:bodyPr wrap="square">
            <a:spAutoFit/>
          </a:bodyPr>
          <a:lstStyle/>
          <a:p>
            <a:r>
              <a:rPr lang="en-US" sz="1800" dirty="0"/>
              <a:t>If “Modify Asset” was selected, you must complete the Modify Capital Assets Tab.</a:t>
            </a:r>
          </a:p>
        </p:txBody>
      </p:sp>
    </p:spTree>
    <p:extLst>
      <p:ext uri="{BB962C8B-B14F-4D97-AF65-F5344CB8AC3E}">
        <p14:creationId xmlns:p14="http://schemas.microsoft.com/office/powerpoint/2010/main" val="250840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4078F4-ECD8-BD0F-F7CA-760F0D9A4D08}"/>
              </a:ext>
            </a:extLst>
          </p:cNvPr>
          <p:cNvPicPr>
            <a:picLocks noChangeAspect="1"/>
          </p:cNvPicPr>
          <p:nvPr/>
        </p:nvPicPr>
        <p:blipFill>
          <a:blip r:embed="rId3"/>
          <a:stretch>
            <a:fillRect/>
          </a:stretch>
        </p:blipFill>
        <p:spPr>
          <a:xfrm>
            <a:off x="415089" y="2177975"/>
            <a:ext cx="8313821" cy="1617084"/>
          </a:xfrm>
          <a:prstGeom prst="rect">
            <a:avLst/>
          </a:prstGeom>
        </p:spPr>
      </p:pic>
      <p:sp>
        <p:nvSpPr>
          <p:cNvPr id="8" name="Title 1"/>
          <p:cNvSpPr txBox="1">
            <a:spLocks/>
          </p:cNvSpPr>
          <p:nvPr/>
        </p:nvSpPr>
        <p:spPr>
          <a:xfrm>
            <a:off x="2035676" y="854599"/>
            <a:ext cx="5072647"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800" dirty="0">
                <a:solidFill>
                  <a:srgbClr val="FFFF00"/>
                </a:solidFill>
              </a:rPr>
              <a:t>MODIFY capital assets tab</a:t>
            </a:r>
          </a:p>
        </p:txBody>
      </p:sp>
      <p:sp>
        <p:nvSpPr>
          <p:cNvPr id="5" name="TextBox 4">
            <a:extLst>
              <a:ext uri="{FF2B5EF4-FFF2-40B4-BE49-F238E27FC236}">
                <a16:creationId xmlns:a16="http://schemas.microsoft.com/office/drawing/2014/main" id="{312146D7-775C-0742-22BF-85CC9478643D}"/>
              </a:ext>
            </a:extLst>
          </p:cNvPr>
          <p:cNvSpPr txBox="1"/>
          <p:nvPr/>
        </p:nvSpPr>
        <p:spPr>
          <a:xfrm>
            <a:off x="87025" y="4335954"/>
            <a:ext cx="8969948" cy="523220"/>
          </a:xfrm>
          <a:prstGeom prst="rect">
            <a:avLst/>
          </a:prstGeom>
          <a:noFill/>
        </p:spPr>
        <p:txBody>
          <a:bodyPr wrap="square">
            <a:spAutoFit/>
          </a:bodyPr>
          <a:lstStyle/>
          <a:p>
            <a:r>
              <a:rPr lang="en-US" sz="1400" dirty="0">
                <a:solidFill>
                  <a:srgbClr val="FFFF00"/>
                </a:solidFill>
              </a:rPr>
              <a:t>Enter, or lookup, the Asset Number of the asset you are wanting to post the entry or entries to. </a:t>
            </a:r>
            <a:r>
              <a:rPr lang="en-US" sz="1400" dirty="0"/>
              <a:t>(NOTE: The Asset Number is NOT the Decal Number).</a:t>
            </a:r>
          </a:p>
        </p:txBody>
      </p:sp>
      <p:cxnSp>
        <p:nvCxnSpPr>
          <p:cNvPr id="6" name="Straight Arrow Connector 5">
            <a:extLst>
              <a:ext uri="{FF2B5EF4-FFF2-40B4-BE49-F238E27FC236}">
                <a16:creationId xmlns:a16="http://schemas.microsoft.com/office/drawing/2014/main" id="{AD1291AE-FC4A-411C-6788-747F78F76FA7}"/>
              </a:ext>
            </a:extLst>
          </p:cNvPr>
          <p:cNvCxnSpPr>
            <a:cxnSpLocks/>
          </p:cNvCxnSpPr>
          <p:nvPr/>
        </p:nvCxnSpPr>
        <p:spPr>
          <a:xfrm flipH="1">
            <a:off x="2853913" y="3295710"/>
            <a:ext cx="446256" cy="175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14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0B4023-8D36-85DF-F83A-62B89F8FACBB}"/>
              </a:ext>
            </a:extLst>
          </p:cNvPr>
          <p:cNvPicPr>
            <a:picLocks noChangeAspect="1"/>
          </p:cNvPicPr>
          <p:nvPr/>
        </p:nvPicPr>
        <p:blipFill>
          <a:blip r:embed="rId3"/>
          <a:stretch>
            <a:fillRect/>
          </a:stretch>
        </p:blipFill>
        <p:spPr>
          <a:xfrm>
            <a:off x="505326" y="3245537"/>
            <a:ext cx="8265695" cy="410548"/>
          </a:xfrm>
          <a:prstGeom prst="rect">
            <a:avLst/>
          </a:prstGeom>
        </p:spPr>
      </p:pic>
      <p:sp>
        <p:nvSpPr>
          <p:cNvPr id="8" name="Title 1"/>
          <p:cNvSpPr txBox="1">
            <a:spLocks/>
          </p:cNvSpPr>
          <p:nvPr/>
        </p:nvSpPr>
        <p:spPr>
          <a:xfrm>
            <a:off x="2035676" y="854599"/>
            <a:ext cx="5072647"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800" dirty="0">
                <a:solidFill>
                  <a:srgbClr val="FFFF00"/>
                </a:solidFill>
              </a:rPr>
              <a:t>SYSTEM CONTROL AMOUNT</a:t>
            </a:r>
          </a:p>
        </p:txBody>
      </p:sp>
      <p:sp>
        <p:nvSpPr>
          <p:cNvPr id="5" name="TextBox 4">
            <a:extLst>
              <a:ext uri="{FF2B5EF4-FFF2-40B4-BE49-F238E27FC236}">
                <a16:creationId xmlns:a16="http://schemas.microsoft.com/office/drawing/2014/main" id="{312146D7-775C-0742-22BF-85CC9478643D}"/>
              </a:ext>
            </a:extLst>
          </p:cNvPr>
          <p:cNvSpPr txBox="1"/>
          <p:nvPr/>
        </p:nvSpPr>
        <p:spPr>
          <a:xfrm>
            <a:off x="179664" y="1578816"/>
            <a:ext cx="8771831" cy="1077218"/>
          </a:xfrm>
          <a:prstGeom prst="rect">
            <a:avLst/>
          </a:prstGeom>
          <a:noFill/>
        </p:spPr>
        <p:txBody>
          <a:bodyPr wrap="square">
            <a:spAutoFit/>
          </a:bodyPr>
          <a:lstStyle/>
          <a:p>
            <a:r>
              <a:rPr lang="en-US" sz="1600" dirty="0">
                <a:solidFill>
                  <a:srgbClr val="00B050"/>
                </a:solidFill>
              </a:rPr>
              <a:t>Once your information is entered (either completing the Create Capital Assets tab or Modify Capital Assets tab), you must clear the System Control Amount to show zero.</a:t>
            </a:r>
          </a:p>
          <a:p>
            <a:endParaRPr lang="en-US" sz="1600" dirty="0">
              <a:solidFill>
                <a:srgbClr val="00B050"/>
              </a:solidFill>
            </a:endParaRPr>
          </a:p>
          <a:p>
            <a:r>
              <a:rPr lang="en-US" sz="1600" dirty="0">
                <a:solidFill>
                  <a:srgbClr val="FFFF00"/>
                </a:solidFill>
              </a:rPr>
              <a:t>Click on the “Redistribute Total Amount” button.</a:t>
            </a:r>
          </a:p>
        </p:txBody>
      </p:sp>
      <p:sp>
        <p:nvSpPr>
          <p:cNvPr id="2" name="Oval 1">
            <a:extLst>
              <a:ext uri="{FF2B5EF4-FFF2-40B4-BE49-F238E27FC236}">
                <a16:creationId xmlns:a16="http://schemas.microsoft.com/office/drawing/2014/main" id="{6B1109A6-7736-1CC1-83EA-F5DE321B048B}"/>
              </a:ext>
            </a:extLst>
          </p:cNvPr>
          <p:cNvSpPr/>
          <p:nvPr/>
        </p:nvSpPr>
        <p:spPr>
          <a:xfrm>
            <a:off x="2261937" y="3284664"/>
            <a:ext cx="2117557" cy="2641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FB1B474-F002-6D76-2714-299E73DD8A7F}"/>
              </a:ext>
            </a:extLst>
          </p:cNvPr>
          <p:cNvSpPr/>
          <p:nvPr/>
        </p:nvSpPr>
        <p:spPr>
          <a:xfrm>
            <a:off x="4923930" y="3265029"/>
            <a:ext cx="1520986" cy="2641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032ADC4-E21C-8D6C-226A-91D6D28680CC}"/>
              </a:ext>
            </a:extLst>
          </p:cNvPr>
          <p:cNvSpPr txBox="1"/>
          <p:nvPr/>
        </p:nvSpPr>
        <p:spPr>
          <a:xfrm>
            <a:off x="186083" y="4336852"/>
            <a:ext cx="8771831" cy="584775"/>
          </a:xfrm>
          <a:prstGeom prst="rect">
            <a:avLst/>
          </a:prstGeom>
          <a:noFill/>
        </p:spPr>
        <p:txBody>
          <a:bodyPr wrap="square">
            <a:spAutoFit/>
          </a:bodyPr>
          <a:lstStyle/>
          <a:p>
            <a:r>
              <a:rPr lang="en-US" sz="1600" dirty="0">
                <a:solidFill>
                  <a:srgbClr val="FFFF00"/>
                </a:solidFill>
              </a:rPr>
              <a:t>NOTE:</a:t>
            </a:r>
            <a:r>
              <a:rPr lang="en-US" sz="1600" dirty="0"/>
              <a:t> Kuali does not distinguish between debits and credits, your System Control Amount should be doubled if processing a debit and credit amount on an asset.</a:t>
            </a:r>
            <a:r>
              <a:rPr lang="en-US" sz="1600" dirty="0">
                <a:solidFill>
                  <a:srgbClr val="FFFF00"/>
                </a:solidFill>
              </a:rPr>
              <a:t> </a:t>
            </a:r>
          </a:p>
        </p:txBody>
      </p:sp>
    </p:spTree>
    <p:extLst>
      <p:ext uri="{BB962C8B-B14F-4D97-AF65-F5344CB8AC3E}">
        <p14:creationId xmlns:p14="http://schemas.microsoft.com/office/powerpoint/2010/main" val="427441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B77F32-8CD6-2A43-8541-8F4955EB33BF}"/>
              </a:ext>
            </a:extLst>
          </p:cNvPr>
          <p:cNvPicPr>
            <a:picLocks noChangeAspect="1"/>
          </p:cNvPicPr>
          <p:nvPr/>
        </p:nvPicPr>
        <p:blipFill>
          <a:blip r:embed="rId3"/>
          <a:stretch>
            <a:fillRect/>
          </a:stretch>
        </p:blipFill>
        <p:spPr>
          <a:xfrm>
            <a:off x="873119" y="2174642"/>
            <a:ext cx="7397758" cy="2711284"/>
          </a:xfrm>
          <a:prstGeom prst="rect">
            <a:avLst/>
          </a:prstGeom>
        </p:spPr>
      </p:pic>
      <p:pic>
        <p:nvPicPr>
          <p:cNvPr id="3" name="Picture 2">
            <a:extLst>
              <a:ext uri="{FF2B5EF4-FFF2-40B4-BE49-F238E27FC236}">
                <a16:creationId xmlns:a16="http://schemas.microsoft.com/office/drawing/2014/main" id="{BE57B691-AD24-9E4F-63F6-1B914D81CED0}"/>
              </a:ext>
            </a:extLst>
          </p:cNvPr>
          <p:cNvPicPr>
            <a:picLocks noChangeAspect="1"/>
          </p:cNvPicPr>
          <p:nvPr/>
        </p:nvPicPr>
        <p:blipFill>
          <a:blip r:embed="rId4"/>
          <a:stretch>
            <a:fillRect/>
          </a:stretch>
        </p:blipFill>
        <p:spPr>
          <a:xfrm>
            <a:off x="842209" y="5035130"/>
            <a:ext cx="7459579" cy="1420481"/>
          </a:xfrm>
          <a:prstGeom prst="rect">
            <a:avLst/>
          </a:prstGeom>
        </p:spPr>
      </p:pic>
      <p:sp>
        <p:nvSpPr>
          <p:cNvPr id="8" name="Title 1"/>
          <p:cNvSpPr txBox="1">
            <a:spLocks/>
          </p:cNvSpPr>
          <p:nvPr/>
        </p:nvSpPr>
        <p:spPr>
          <a:xfrm>
            <a:off x="2035676" y="854599"/>
            <a:ext cx="5072647"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800" dirty="0">
                <a:solidFill>
                  <a:srgbClr val="FFFF00"/>
                </a:solidFill>
              </a:rPr>
              <a:t>SYSTEM CONTROL AMOUNT</a:t>
            </a:r>
          </a:p>
        </p:txBody>
      </p:sp>
      <p:sp>
        <p:nvSpPr>
          <p:cNvPr id="5" name="TextBox 4">
            <a:extLst>
              <a:ext uri="{FF2B5EF4-FFF2-40B4-BE49-F238E27FC236}">
                <a16:creationId xmlns:a16="http://schemas.microsoft.com/office/drawing/2014/main" id="{312146D7-775C-0742-22BF-85CC9478643D}"/>
              </a:ext>
            </a:extLst>
          </p:cNvPr>
          <p:cNvSpPr txBox="1"/>
          <p:nvPr/>
        </p:nvSpPr>
        <p:spPr>
          <a:xfrm>
            <a:off x="477396" y="1440664"/>
            <a:ext cx="8156806" cy="584775"/>
          </a:xfrm>
          <a:prstGeom prst="rect">
            <a:avLst/>
          </a:prstGeom>
          <a:noFill/>
        </p:spPr>
        <p:txBody>
          <a:bodyPr wrap="square">
            <a:spAutoFit/>
          </a:bodyPr>
          <a:lstStyle/>
          <a:p>
            <a:r>
              <a:rPr lang="en-US" sz="1600" dirty="0">
                <a:solidFill>
                  <a:srgbClr val="00B050"/>
                </a:solidFill>
              </a:rPr>
              <a:t>The values processed should now show in your Capital Asset tab (either Create Capital Assets or Modify Capital Assets).</a:t>
            </a:r>
          </a:p>
        </p:txBody>
      </p:sp>
      <p:sp>
        <p:nvSpPr>
          <p:cNvPr id="11" name="Oval 10">
            <a:extLst>
              <a:ext uri="{FF2B5EF4-FFF2-40B4-BE49-F238E27FC236}">
                <a16:creationId xmlns:a16="http://schemas.microsoft.com/office/drawing/2014/main" id="{99E6FC40-68C0-D02D-A77C-38109FD058CE}"/>
              </a:ext>
            </a:extLst>
          </p:cNvPr>
          <p:cNvSpPr/>
          <p:nvPr/>
        </p:nvSpPr>
        <p:spPr>
          <a:xfrm>
            <a:off x="842209" y="2136481"/>
            <a:ext cx="1082842" cy="2995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CD34155-F92F-BA0B-80D9-BFAEBE3B80DC}"/>
              </a:ext>
            </a:extLst>
          </p:cNvPr>
          <p:cNvSpPr/>
          <p:nvPr/>
        </p:nvSpPr>
        <p:spPr>
          <a:xfrm>
            <a:off x="856580" y="5035130"/>
            <a:ext cx="1082842" cy="2995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30A043D8-B489-747A-5065-E876C77718C2}"/>
              </a:ext>
            </a:extLst>
          </p:cNvPr>
          <p:cNvSpPr/>
          <p:nvPr/>
        </p:nvSpPr>
        <p:spPr>
          <a:xfrm>
            <a:off x="7351631" y="3063154"/>
            <a:ext cx="801111" cy="2214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58EA9CEB-54CD-AD3D-8217-20E08BD8AF93}"/>
              </a:ext>
            </a:extLst>
          </p:cNvPr>
          <p:cNvSpPr/>
          <p:nvPr/>
        </p:nvSpPr>
        <p:spPr>
          <a:xfrm>
            <a:off x="7448736" y="5787620"/>
            <a:ext cx="704006" cy="2399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639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58540B-FA5A-311E-CC3D-A6D64D3E697D}"/>
              </a:ext>
            </a:extLst>
          </p:cNvPr>
          <p:cNvPicPr>
            <a:picLocks noChangeAspect="1"/>
          </p:cNvPicPr>
          <p:nvPr/>
        </p:nvPicPr>
        <p:blipFill>
          <a:blip r:embed="rId3"/>
          <a:stretch>
            <a:fillRect/>
          </a:stretch>
        </p:blipFill>
        <p:spPr>
          <a:xfrm>
            <a:off x="457199" y="3541643"/>
            <a:ext cx="8229600" cy="290831"/>
          </a:xfrm>
          <a:prstGeom prst="rect">
            <a:avLst/>
          </a:prstGeom>
        </p:spPr>
      </p:pic>
      <p:sp>
        <p:nvSpPr>
          <p:cNvPr id="8" name="Title 1"/>
          <p:cNvSpPr txBox="1">
            <a:spLocks/>
          </p:cNvSpPr>
          <p:nvPr/>
        </p:nvSpPr>
        <p:spPr>
          <a:xfrm>
            <a:off x="2035676" y="854599"/>
            <a:ext cx="5072647"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800" dirty="0">
                <a:solidFill>
                  <a:srgbClr val="FFFF00"/>
                </a:solidFill>
              </a:rPr>
              <a:t>SYSTEM CONTROL AMOUNT</a:t>
            </a:r>
          </a:p>
        </p:txBody>
      </p:sp>
      <p:sp>
        <p:nvSpPr>
          <p:cNvPr id="5" name="TextBox 4">
            <a:extLst>
              <a:ext uri="{FF2B5EF4-FFF2-40B4-BE49-F238E27FC236}">
                <a16:creationId xmlns:a16="http://schemas.microsoft.com/office/drawing/2014/main" id="{312146D7-775C-0742-22BF-85CC9478643D}"/>
              </a:ext>
            </a:extLst>
          </p:cNvPr>
          <p:cNvSpPr txBox="1"/>
          <p:nvPr/>
        </p:nvSpPr>
        <p:spPr>
          <a:xfrm>
            <a:off x="358427" y="2586167"/>
            <a:ext cx="8427144" cy="584775"/>
          </a:xfrm>
          <a:prstGeom prst="rect">
            <a:avLst/>
          </a:prstGeom>
          <a:noFill/>
        </p:spPr>
        <p:txBody>
          <a:bodyPr wrap="square">
            <a:spAutoFit/>
          </a:bodyPr>
          <a:lstStyle/>
          <a:p>
            <a:r>
              <a:rPr lang="en-US" sz="1600" dirty="0">
                <a:solidFill>
                  <a:srgbClr val="FFFF00"/>
                </a:solidFill>
              </a:rPr>
              <a:t>Once you have processed all Accounting Lines for Capitalization, the System Control Remainder Amount should show zero.</a:t>
            </a:r>
          </a:p>
        </p:txBody>
      </p:sp>
      <p:sp>
        <p:nvSpPr>
          <p:cNvPr id="2" name="Oval 1">
            <a:extLst>
              <a:ext uri="{FF2B5EF4-FFF2-40B4-BE49-F238E27FC236}">
                <a16:creationId xmlns:a16="http://schemas.microsoft.com/office/drawing/2014/main" id="{6B1109A6-7736-1CC1-83EA-F5DE321B048B}"/>
              </a:ext>
            </a:extLst>
          </p:cNvPr>
          <p:cNvSpPr/>
          <p:nvPr/>
        </p:nvSpPr>
        <p:spPr>
          <a:xfrm>
            <a:off x="4054642" y="3541643"/>
            <a:ext cx="2117557" cy="2641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824B14D-9388-9074-C18B-BE13B60415C5}"/>
              </a:ext>
            </a:extLst>
          </p:cNvPr>
          <p:cNvSpPr txBox="1"/>
          <p:nvPr/>
        </p:nvSpPr>
        <p:spPr>
          <a:xfrm>
            <a:off x="358427" y="1652092"/>
            <a:ext cx="8229600" cy="646331"/>
          </a:xfrm>
          <a:prstGeom prst="rect">
            <a:avLst/>
          </a:prstGeom>
          <a:noFill/>
        </p:spPr>
        <p:txBody>
          <a:bodyPr wrap="square">
            <a:spAutoFit/>
          </a:bodyPr>
          <a:lstStyle/>
          <a:p>
            <a:r>
              <a:rPr lang="en-US" sz="1800" dirty="0">
                <a:solidFill>
                  <a:srgbClr val="00B050"/>
                </a:solidFill>
              </a:rPr>
              <a:t>Repeat any additional processing with remaining line items to select or assets to create or modify.</a:t>
            </a:r>
          </a:p>
        </p:txBody>
      </p:sp>
    </p:spTree>
    <p:extLst>
      <p:ext uri="{BB962C8B-B14F-4D97-AF65-F5344CB8AC3E}">
        <p14:creationId xmlns:p14="http://schemas.microsoft.com/office/powerpoint/2010/main" val="78259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2F8A3C4-649C-1772-F887-95A06C076F20}"/>
              </a:ext>
            </a:extLst>
          </p:cNvPr>
          <p:cNvPicPr>
            <a:picLocks noChangeAspect="1"/>
          </p:cNvPicPr>
          <p:nvPr/>
        </p:nvPicPr>
        <p:blipFill>
          <a:blip r:embed="rId3"/>
          <a:stretch>
            <a:fillRect/>
          </a:stretch>
        </p:blipFill>
        <p:spPr>
          <a:xfrm>
            <a:off x="577516" y="3994484"/>
            <a:ext cx="7975727" cy="1211226"/>
          </a:xfrm>
          <a:prstGeom prst="rect">
            <a:avLst/>
          </a:prstGeom>
        </p:spPr>
      </p:pic>
      <p:pic>
        <p:nvPicPr>
          <p:cNvPr id="8" name="Picture 7">
            <a:extLst>
              <a:ext uri="{FF2B5EF4-FFF2-40B4-BE49-F238E27FC236}">
                <a16:creationId xmlns:a16="http://schemas.microsoft.com/office/drawing/2014/main" id="{C1ED4D0F-8ABF-A51D-83B5-BBC10556804C}"/>
              </a:ext>
            </a:extLst>
          </p:cNvPr>
          <p:cNvPicPr>
            <a:picLocks noChangeAspect="1"/>
          </p:cNvPicPr>
          <p:nvPr/>
        </p:nvPicPr>
        <p:blipFill>
          <a:blip r:embed="rId4"/>
          <a:stretch>
            <a:fillRect/>
          </a:stretch>
        </p:blipFill>
        <p:spPr>
          <a:xfrm>
            <a:off x="577516" y="2359199"/>
            <a:ext cx="7987025" cy="275717"/>
          </a:xfrm>
          <a:prstGeom prst="rect">
            <a:avLst/>
          </a:prstGeom>
        </p:spPr>
      </p:pic>
      <p:sp>
        <p:nvSpPr>
          <p:cNvPr id="2" name="Title 1"/>
          <p:cNvSpPr>
            <a:spLocks noGrp="1"/>
          </p:cNvSpPr>
          <p:nvPr>
            <p:ph type="title"/>
          </p:nvPr>
        </p:nvSpPr>
        <p:spPr>
          <a:xfrm>
            <a:off x="0" y="510272"/>
            <a:ext cx="8978673" cy="866347"/>
          </a:xfrm>
        </p:spPr>
        <p:txBody>
          <a:bodyPr>
            <a:normAutofit fontScale="90000"/>
          </a:bodyPr>
          <a:lstStyle/>
          <a:p>
            <a:pPr algn="l"/>
            <a:r>
              <a:rPr lang="en-US" dirty="0">
                <a:solidFill>
                  <a:srgbClr val="FFFF00"/>
                </a:solidFill>
              </a:rPr>
              <a:t>GENERAL Ledger PENDING ENTRIES TAB</a:t>
            </a:r>
          </a:p>
        </p:txBody>
      </p:sp>
      <p:sp>
        <p:nvSpPr>
          <p:cNvPr id="11" name="Oval 10"/>
          <p:cNvSpPr/>
          <p:nvPr/>
        </p:nvSpPr>
        <p:spPr>
          <a:xfrm>
            <a:off x="577516" y="2359199"/>
            <a:ext cx="1533855" cy="2837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4"/>
          <p:cNvSpPr/>
          <p:nvPr/>
        </p:nvSpPr>
        <p:spPr>
          <a:xfrm>
            <a:off x="283036" y="1551564"/>
            <a:ext cx="8577928" cy="369332"/>
          </a:xfrm>
          <a:prstGeom prst="rect">
            <a:avLst/>
          </a:prstGeom>
        </p:spPr>
        <p:txBody>
          <a:bodyPr wrap="square">
            <a:spAutoFit/>
          </a:bodyPr>
          <a:lstStyle/>
          <a:p>
            <a:r>
              <a:rPr lang="en-US" dirty="0">
                <a:solidFill>
                  <a:srgbClr val="00B050"/>
                </a:solidFill>
                <a:cs typeface="Arial" pitchFamily="34" charset="0"/>
              </a:rPr>
              <a:t>Always check to see if the entries are what you are wanting.</a:t>
            </a:r>
            <a:r>
              <a:rPr lang="en-US" dirty="0">
                <a:solidFill>
                  <a:srgbClr val="FFFF00"/>
                </a:solidFill>
                <a:cs typeface="Arial" pitchFamily="34" charset="0"/>
              </a:rPr>
              <a:t> </a:t>
            </a:r>
          </a:p>
        </p:txBody>
      </p:sp>
      <p:sp>
        <p:nvSpPr>
          <p:cNvPr id="7" name="Oval 6">
            <a:extLst>
              <a:ext uri="{FF2B5EF4-FFF2-40B4-BE49-F238E27FC236}">
                <a16:creationId xmlns:a16="http://schemas.microsoft.com/office/drawing/2014/main" id="{B6EBED61-B4F4-EBB8-AE6D-960391786E7F}"/>
              </a:ext>
            </a:extLst>
          </p:cNvPr>
          <p:cNvSpPr/>
          <p:nvPr/>
        </p:nvSpPr>
        <p:spPr>
          <a:xfrm>
            <a:off x="283036" y="3994484"/>
            <a:ext cx="8427827" cy="16603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93940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0E768F-B38D-FB8D-3A21-9D89BCCD44E3}"/>
              </a:ext>
            </a:extLst>
          </p:cNvPr>
          <p:cNvPicPr>
            <a:picLocks noChangeAspect="1"/>
          </p:cNvPicPr>
          <p:nvPr/>
        </p:nvPicPr>
        <p:blipFill>
          <a:blip r:embed="rId3"/>
          <a:stretch>
            <a:fillRect/>
          </a:stretch>
        </p:blipFill>
        <p:spPr>
          <a:xfrm>
            <a:off x="391311" y="2087711"/>
            <a:ext cx="8577928" cy="1030297"/>
          </a:xfrm>
          <a:prstGeom prst="rect">
            <a:avLst/>
          </a:prstGeom>
        </p:spPr>
      </p:pic>
      <p:sp>
        <p:nvSpPr>
          <p:cNvPr id="2" name="Title 1"/>
          <p:cNvSpPr>
            <a:spLocks noGrp="1"/>
          </p:cNvSpPr>
          <p:nvPr>
            <p:ph type="title"/>
          </p:nvPr>
        </p:nvSpPr>
        <p:spPr>
          <a:xfrm>
            <a:off x="1112205" y="528327"/>
            <a:ext cx="7315199" cy="866347"/>
          </a:xfrm>
        </p:spPr>
        <p:txBody>
          <a:bodyPr>
            <a:normAutofit fontScale="90000"/>
          </a:bodyPr>
          <a:lstStyle/>
          <a:p>
            <a:pPr algn="l"/>
            <a:r>
              <a:rPr lang="en-US" dirty="0">
                <a:solidFill>
                  <a:srgbClr val="FFFF00"/>
                </a:solidFill>
              </a:rPr>
              <a:t>NOTES AND ATTACHMENTS TAB</a:t>
            </a:r>
          </a:p>
        </p:txBody>
      </p:sp>
      <p:cxnSp>
        <p:nvCxnSpPr>
          <p:cNvPr id="20" name="Straight Arrow Connector 19"/>
          <p:cNvCxnSpPr>
            <a:cxnSpLocks/>
          </p:cNvCxnSpPr>
          <p:nvPr/>
        </p:nvCxnSpPr>
        <p:spPr>
          <a:xfrm>
            <a:off x="1857166" y="2358751"/>
            <a:ext cx="317916" cy="2137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23311" y="2153381"/>
            <a:ext cx="1533855" cy="2151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p:cNvSpPr/>
          <p:nvPr/>
        </p:nvSpPr>
        <p:spPr>
          <a:xfrm>
            <a:off x="7275013" y="2460968"/>
            <a:ext cx="532311" cy="2837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3" name="Straight Arrow Connector 12"/>
          <p:cNvCxnSpPr/>
          <p:nvPr/>
        </p:nvCxnSpPr>
        <p:spPr>
          <a:xfrm>
            <a:off x="4680275" y="2234369"/>
            <a:ext cx="532311" cy="2837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23311" y="1368022"/>
            <a:ext cx="8577928" cy="369332"/>
          </a:xfrm>
          <a:prstGeom prst="rect">
            <a:avLst/>
          </a:prstGeom>
        </p:spPr>
        <p:txBody>
          <a:bodyPr wrap="square">
            <a:spAutoFit/>
          </a:bodyPr>
          <a:lstStyle/>
          <a:p>
            <a:r>
              <a:rPr lang="en-US" dirty="0">
                <a:solidFill>
                  <a:srgbClr val="00B050"/>
                </a:solidFill>
                <a:cs typeface="Arial" pitchFamily="34" charset="0"/>
              </a:rPr>
              <a:t>Attach any backup in the Notes and Attachments Tab and click on </a:t>
            </a:r>
            <a:r>
              <a:rPr lang="en-US" dirty="0">
                <a:solidFill>
                  <a:srgbClr val="FFFF00"/>
                </a:solidFill>
                <a:cs typeface="Arial" pitchFamily="34" charset="0"/>
              </a:rPr>
              <a:t>“add”</a:t>
            </a:r>
            <a:r>
              <a:rPr lang="en-US" dirty="0">
                <a:solidFill>
                  <a:srgbClr val="00B050"/>
                </a:solidFill>
                <a:cs typeface="Arial" pitchFamily="34" charset="0"/>
              </a:rPr>
              <a:t>.</a:t>
            </a:r>
            <a:r>
              <a:rPr lang="en-US" dirty="0">
                <a:solidFill>
                  <a:srgbClr val="FFFF00"/>
                </a:solidFill>
                <a:cs typeface="Arial" pitchFamily="34" charset="0"/>
              </a:rPr>
              <a:t> </a:t>
            </a:r>
          </a:p>
        </p:txBody>
      </p:sp>
    </p:spTree>
    <p:extLst>
      <p:ext uri="{BB962C8B-B14F-4D97-AF65-F5344CB8AC3E}">
        <p14:creationId xmlns:p14="http://schemas.microsoft.com/office/powerpoint/2010/main" val="383241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7D0DCF-400A-B39B-934B-7E72183981CE}"/>
              </a:ext>
            </a:extLst>
          </p:cNvPr>
          <p:cNvPicPr>
            <a:picLocks noChangeAspect="1"/>
          </p:cNvPicPr>
          <p:nvPr/>
        </p:nvPicPr>
        <p:blipFill>
          <a:blip r:embed="rId3"/>
          <a:stretch>
            <a:fillRect/>
          </a:stretch>
        </p:blipFill>
        <p:spPr>
          <a:xfrm>
            <a:off x="2101124" y="2821035"/>
            <a:ext cx="4991100" cy="485775"/>
          </a:xfrm>
          <a:prstGeom prst="rect">
            <a:avLst/>
          </a:prstGeom>
        </p:spPr>
      </p:pic>
      <p:sp>
        <p:nvSpPr>
          <p:cNvPr id="2" name="Title 1"/>
          <p:cNvSpPr>
            <a:spLocks noGrp="1"/>
          </p:cNvSpPr>
          <p:nvPr>
            <p:ph type="title"/>
          </p:nvPr>
        </p:nvSpPr>
        <p:spPr>
          <a:xfrm>
            <a:off x="1401448" y="474853"/>
            <a:ext cx="5571816" cy="866347"/>
          </a:xfrm>
        </p:spPr>
        <p:txBody>
          <a:bodyPr>
            <a:normAutofit/>
          </a:bodyPr>
          <a:lstStyle/>
          <a:p>
            <a:pPr algn="l"/>
            <a:r>
              <a:rPr lang="en-US" dirty="0">
                <a:solidFill>
                  <a:srgbClr val="FFFF00"/>
                </a:solidFill>
              </a:rPr>
              <a:t>Document options</a:t>
            </a:r>
          </a:p>
        </p:txBody>
      </p:sp>
      <p:sp>
        <p:nvSpPr>
          <p:cNvPr id="10" name="Oval 9"/>
          <p:cNvSpPr/>
          <p:nvPr/>
        </p:nvSpPr>
        <p:spPr>
          <a:xfrm>
            <a:off x="2384466" y="2882446"/>
            <a:ext cx="607581" cy="3015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Oval 13"/>
          <p:cNvSpPr/>
          <p:nvPr/>
        </p:nvSpPr>
        <p:spPr>
          <a:xfrm>
            <a:off x="3195171" y="2928474"/>
            <a:ext cx="541790" cy="2708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Oval 16"/>
          <p:cNvSpPr/>
          <p:nvPr/>
        </p:nvSpPr>
        <p:spPr>
          <a:xfrm>
            <a:off x="4766057" y="2880599"/>
            <a:ext cx="597640" cy="2946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Oval 17"/>
          <p:cNvSpPr/>
          <p:nvPr/>
        </p:nvSpPr>
        <p:spPr>
          <a:xfrm>
            <a:off x="5602396" y="2880599"/>
            <a:ext cx="597640" cy="3015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TextBox 18"/>
          <p:cNvSpPr txBox="1"/>
          <p:nvPr/>
        </p:nvSpPr>
        <p:spPr>
          <a:xfrm>
            <a:off x="370610" y="3873189"/>
            <a:ext cx="2225925" cy="384624"/>
          </a:xfrm>
          <a:prstGeom prst="rect">
            <a:avLst/>
          </a:prstGeom>
          <a:noFill/>
        </p:spPr>
        <p:txBody>
          <a:bodyPr wrap="square" rtlCol="0">
            <a:noAutofit/>
          </a:bodyPr>
          <a:lstStyle/>
          <a:p>
            <a:r>
              <a:rPr lang="en-US" dirty="0">
                <a:solidFill>
                  <a:srgbClr val="00B050"/>
                </a:solidFill>
                <a:cs typeface="Arial" pitchFamily="34" charset="0"/>
              </a:rPr>
              <a:t>Click on: </a:t>
            </a:r>
            <a:r>
              <a:rPr lang="en-US" dirty="0">
                <a:cs typeface="Arial" pitchFamily="34" charset="0"/>
              </a:rPr>
              <a:t>“submit”.</a:t>
            </a:r>
            <a:endParaRPr lang="en-US" dirty="0"/>
          </a:p>
        </p:txBody>
      </p:sp>
      <p:sp>
        <p:nvSpPr>
          <p:cNvPr id="22" name="Oval 21"/>
          <p:cNvSpPr/>
          <p:nvPr/>
        </p:nvSpPr>
        <p:spPr>
          <a:xfrm>
            <a:off x="2394832" y="2821788"/>
            <a:ext cx="607581" cy="3929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Box 6">
            <a:extLst>
              <a:ext uri="{FF2B5EF4-FFF2-40B4-BE49-F238E27FC236}">
                <a16:creationId xmlns:a16="http://schemas.microsoft.com/office/drawing/2014/main" id="{FDBFB198-D7C1-E0FE-1206-28F7D2A0EDF5}"/>
              </a:ext>
            </a:extLst>
          </p:cNvPr>
          <p:cNvSpPr txBox="1"/>
          <p:nvPr/>
        </p:nvSpPr>
        <p:spPr>
          <a:xfrm>
            <a:off x="24674" y="1872683"/>
            <a:ext cx="9144000" cy="375598"/>
          </a:xfrm>
          <a:prstGeom prst="rect">
            <a:avLst/>
          </a:prstGeom>
          <a:noFill/>
        </p:spPr>
        <p:txBody>
          <a:bodyPr wrap="square" rtlCol="0">
            <a:noAutofit/>
          </a:bodyPr>
          <a:lstStyle/>
          <a:p>
            <a:r>
              <a:rPr lang="en-US" dirty="0">
                <a:solidFill>
                  <a:srgbClr val="00B050"/>
                </a:solidFill>
              </a:rPr>
              <a:t>Submit, Save, Reload, Close, Cancel, or Copy document are available options.</a:t>
            </a:r>
          </a:p>
        </p:txBody>
      </p:sp>
      <p:sp>
        <p:nvSpPr>
          <p:cNvPr id="5" name="Oval 4">
            <a:extLst>
              <a:ext uri="{FF2B5EF4-FFF2-40B4-BE49-F238E27FC236}">
                <a16:creationId xmlns:a16="http://schemas.microsoft.com/office/drawing/2014/main" id="{7A35F6C0-89EE-8F70-6389-1B72095B30F6}"/>
              </a:ext>
            </a:extLst>
          </p:cNvPr>
          <p:cNvSpPr/>
          <p:nvPr/>
        </p:nvSpPr>
        <p:spPr>
          <a:xfrm>
            <a:off x="3980613" y="2904671"/>
            <a:ext cx="607581" cy="2946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Oval 5">
            <a:extLst>
              <a:ext uri="{FF2B5EF4-FFF2-40B4-BE49-F238E27FC236}">
                <a16:creationId xmlns:a16="http://schemas.microsoft.com/office/drawing/2014/main" id="{A4232964-9C6A-AF60-2F8D-828117CA95F2}"/>
              </a:ext>
            </a:extLst>
          </p:cNvPr>
          <p:cNvSpPr/>
          <p:nvPr/>
        </p:nvSpPr>
        <p:spPr>
          <a:xfrm>
            <a:off x="6422653" y="2904403"/>
            <a:ext cx="541790" cy="2708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405503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7" grpId="0" animBg="1"/>
      <p:bldP spid="18" grpId="0" animBg="1"/>
      <p:bldP spid="22"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0047" y="1444511"/>
            <a:ext cx="8231571" cy="2735364"/>
          </a:xfrm>
          <a:prstGeom prst="rect">
            <a:avLst/>
          </a:prstGeom>
          <a:noFill/>
        </p:spPr>
        <p:txBody>
          <a:bodyPr wrap="square" rtlCol="0">
            <a:spAutoFit/>
          </a:bodyPr>
          <a:lstStyle/>
          <a:p>
            <a:pPr algn="ctr"/>
            <a:r>
              <a:rPr lang="en-US" sz="1650" dirty="0">
                <a:solidFill>
                  <a:srgbClr val="FFFF00"/>
                </a:solidFill>
              </a:rPr>
              <a:t>Thank you for watching this presentation by the Property Management Office</a:t>
            </a:r>
          </a:p>
          <a:p>
            <a:pPr algn="ctr"/>
            <a:endParaRPr lang="en-US" sz="1350" dirty="0"/>
          </a:p>
          <a:p>
            <a:pPr algn="ctr"/>
            <a:r>
              <a:rPr lang="en-US" sz="1350" dirty="0"/>
              <a:t>491-2899 Jacque Clark – Property Manager / Cost Accountant</a:t>
            </a:r>
          </a:p>
          <a:p>
            <a:pPr algn="ctr">
              <a:lnSpc>
                <a:spcPct val="150000"/>
              </a:lnSpc>
            </a:pPr>
            <a:r>
              <a:rPr lang="en-US" sz="1350" dirty="0"/>
              <a:t>491-7526  Robyn Billings - Leases / Accounting </a:t>
            </a:r>
          </a:p>
          <a:p>
            <a:pPr algn="ctr">
              <a:lnSpc>
                <a:spcPct val="150000"/>
              </a:lnSpc>
            </a:pPr>
            <a:r>
              <a:rPr lang="en-US" sz="1350" dirty="0"/>
              <a:t>491- 7362 Cheri Richardson – Accounting</a:t>
            </a:r>
          </a:p>
          <a:p>
            <a:pPr algn="ctr">
              <a:lnSpc>
                <a:spcPct val="150000"/>
              </a:lnSpc>
            </a:pPr>
            <a:r>
              <a:rPr lang="en-US" sz="1350" dirty="0"/>
              <a:t>491- 2270 Debra Ellison – Supervisor / Acct Tech III</a:t>
            </a:r>
          </a:p>
          <a:p>
            <a:pPr algn="ctr">
              <a:lnSpc>
                <a:spcPct val="150000"/>
              </a:lnSpc>
            </a:pPr>
            <a:r>
              <a:rPr lang="en-US" sz="1350" dirty="0"/>
              <a:t>491-1045 Rachel Drenth – Inventory Specialist / Data Entry</a:t>
            </a:r>
          </a:p>
          <a:p>
            <a:pPr algn="ctr">
              <a:lnSpc>
                <a:spcPct val="150000"/>
              </a:lnSpc>
            </a:pPr>
            <a:r>
              <a:rPr lang="en-US" sz="1350" dirty="0"/>
              <a:t>491-1358 Michelle Miller - Inventory Specialist / Data Entry </a:t>
            </a:r>
          </a:p>
          <a:p>
            <a:pPr algn="ctr"/>
            <a:endParaRPr lang="en-US" sz="1350" dirty="0"/>
          </a:p>
          <a:p>
            <a:pPr algn="ctr"/>
            <a:r>
              <a:rPr lang="en-US" sz="1350" dirty="0"/>
              <a:t>We are available to help</a:t>
            </a:r>
          </a:p>
        </p:txBody>
      </p:sp>
    </p:spTree>
    <p:extLst>
      <p:ext uri="{BB962C8B-B14F-4D97-AF65-F5344CB8AC3E}">
        <p14:creationId xmlns:p14="http://schemas.microsoft.com/office/powerpoint/2010/main" val="304692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72980" y="553045"/>
            <a:ext cx="8592995"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400" dirty="0">
                <a:solidFill>
                  <a:srgbClr val="FFFF00"/>
                </a:solidFill>
              </a:rPr>
              <a:t>DISTRIBUTION OF INCOME AND EXPENSE (DI) document</a:t>
            </a:r>
          </a:p>
        </p:txBody>
      </p:sp>
      <p:sp>
        <p:nvSpPr>
          <p:cNvPr id="3" name="TextBox 2">
            <a:extLst>
              <a:ext uri="{FF2B5EF4-FFF2-40B4-BE49-F238E27FC236}">
                <a16:creationId xmlns:a16="http://schemas.microsoft.com/office/drawing/2014/main" id="{ABB4F820-1562-BD2B-FC7B-5CC763A40C40}"/>
              </a:ext>
            </a:extLst>
          </p:cNvPr>
          <p:cNvSpPr txBox="1"/>
          <p:nvPr/>
        </p:nvSpPr>
        <p:spPr>
          <a:xfrm>
            <a:off x="372980" y="1201304"/>
            <a:ext cx="8506326" cy="2616101"/>
          </a:xfrm>
          <a:prstGeom prst="rect">
            <a:avLst/>
          </a:prstGeom>
          <a:noFill/>
        </p:spPr>
        <p:txBody>
          <a:bodyPr wrap="square">
            <a:spAutoFit/>
          </a:bodyPr>
          <a:lstStyle/>
          <a:p>
            <a:pPr algn="l"/>
            <a:r>
              <a:rPr lang="en-US" sz="2000" cap="none" dirty="0">
                <a:solidFill>
                  <a:srgbClr val="00B050"/>
                </a:solidFill>
              </a:rPr>
              <a:t>Things to know:</a:t>
            </a:r>
          </a:p>
          <a:p>
            <a:pPr marL="285750" indent="-285750" algn="l">
              <a:buFont typeface="Arial" panose="020B0604020202020204" pitchFamily="34" charset="0"/>
              <a:buChar char="•"/>
            </a:pPr>
            <a:r>
              <a:rPr lang="en-US" sz="1600" dirty="0"/>
              <a:t>DI documents are used to capitalize a Work-In-Progress (WIP).</a:t>
            </a:r>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r>
              <a:rPr lang="en-US" sz="1600" cap="none" dirty="0"/>
              <a:t>DI documents can be used when a General Ledger Transfer (GLT) document </a:t>
            </a:r>
            <a:r>
              <a:rPr lang="en-US" sz="1600" dirty="0"/>
              <a:t>cannot be used.</a:t>
            </a:r>
          </a:p>
          <a:p>
            <a:pPr marL="285750" indent="-285750" algn="l">
              <a:buFont typeface="Arial" panose="020B0604020202020204" pitchFamily="34" charset="0"/>
              <a:buChar char="•"/>
            </a:pPr>
            <a:endParaRPr lang="en-US" sz="1600" cap="none" dirty="0"/>
          </a:p>
          <a:p>
            <a:pPr marL="285750" indent="-285750" algn="l">
              <a:buFont typeface="Arial" panose="020B0604020202020204" pitchFamily="34" charset="0"/>
              <a:buChar char="•"/>
            </a:pPr>
            <a:r>
              <a:rPr lang="en-US" sz="1600" dirty="0"/>
              <a:t>DI documents are similar to GLT documents (with some differences).</a:t>
            </a:r>
            <a:endParaRPr lang="en-US" sz="1600" cap="none" dirty="0"/>
          </a:p>
          <a:p>
            <a:pPr algn="l"/>
            <a:endParaRPr lang="en-US" sz="1600" dirty="0"/>
          </a:p>
          <a:p>
            <a:pPr marL="285750" indent="-285750" algn="l">
              <a:buFont typeface="Arial" panose="020B0604020202020204" pitchFamily="34" charset="0"/>
              <a:buChar char="•"/>
            </a:pPr>
            <a:r>
              <a:rPr lang="en-US" sz="1600" dirty="0"/>
              <a:t>The Kuali DI document does not use the terms credit or debit. It uses “FROM/SOURCE” and “TO/TARGET”.</a:t>
            </a:r>
          </a:p>
        </p:txBody>
      </p:sp>
    </p:spTree>
    <p:extLst>
      <p:ext uri="{BB962C8B-B14F-4D97-AF65-F5344CB8AC3E}">
        <p14:creationId xmlns:p14="http://schemas.microsoft.com/office/powerpoint/2010/main" val="81780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473" y="376514"/>
            <a:ext cx="5861274" cy="710063"/>
          </a:xfrm>
        </p:spPr>
        <p:txBody>
          <a:bodyPr>
            <a:noAutofit/>
          </a:bodyPr>
          <a:lstStyle/>
          <a:p>
            <a:pPr algn="l"/>
            <a:r>
              <a:rPr lang="en-US" dirty="0">
                <a:solidFill>
                  <a:srgbClr val="FFFF00"/>
                </a:solidFill>
              </a:rPr>
              <a:t>INFORMATION NEEDED</a:t>
            </a:r>
          </a:p>
        </p:txBody>
      </p:sp>
      <p:sp>
        <p:nvSpPr>
          <p:cNvPr id="7" name="Content Placeholder 6">
            <a:extLst>
              <a:ext uri="{FF2B5EF4-FFF2-40B4-BE49-F238E27FC236}">
                <a16:creationId xmlns:a16="http://schemas.microsoft.com/office/drawing/2014/main" id="{E1938198-14D3-2CC0-5A68-6D86F3146C97}"/>
              </a:ext>
            </a:extLst>
          </p:cNvPr>
          <p:cNvSpPr>
            <a:spLocks noGrp="1"/>
          </p:cNvSpPr>
          <p:nvPr>
            <p:ph idx="1"/>
          </p:nvPr>
        </p:nvSpPr>
        <p:spPr>
          <a:xfrm>
            <a:off x="169933" y="1387146"/>
            <a:ext cx="8804133" cy="5094339"/>
          </a:xfrm>
        </p:spPr>
        <p:txBody>
          <a:bodyPr>
            <a:noAutofit/>
          </a:bodyPr>
          <a:lstStyle/>
          <a:p>
            <a:pPr marL="0" indent="0">
              <a:buNone/>
            </a:pPr>
            <a:r>
              <a:rPr lang="en-US" sz="1400" dirty="0">
                <a:solidFill>
                  <a:srgbClr val="00B050"/>
                </a:solidFill>
              </a:rPr>
              <a:t>It is important to know why you are submitting the Distribution of Income document to know what information is needed.</a:t>
            </a:r>
          </a:p>
          <a:p>
            <a:r>
              <a:rPr lang="en-US" sz="1200" dirty="0">
                <a:solidFill>
                  <a:srgbClr val="FFFF00"/>
                </a:solidFill>
              </a:rPr>
              <a:t>Will you be creating an asset (capitalizing a WIP).</a:t>
            </a:r>
          </a:p>
          <a:p>
            <a:pPr lvl="1">
              <a:defRPr/>
            </a:pPr>
            <a:r>
              <a:rPr lang="en-US" sz="1200" dirty="0">
                <a:solidFill>
                  <a:prstClr val="white"/>
                </a:solidFill>
              </a:rPr>
              <a:t>“FROM” (source) will use an expense object code and “TO” (target) lines will use a capital object code.</a:t>
            </a:r>
          </a:p>
          <a:p>
            <a:pPr marL="0" indent="0">
              <a:buNone/>
            </a:pPr>
            <a:endParaRPr lang="en-US" sz="1200" dirty="0">
              <a:solidFill>
                <a:srgbClr val="00B050"/>
              </a:solidFill>
            </a:endParaRPr>
          </a:p>
          <a:p>
            <a:r>
              <a:rPr lang="en-US" sz="1200" dirty="0">
                <a:solidFill>
                  <a:srgbClr val="FFFF00"/>
                </a:solidFill>
              </a:rPr>
              <a:t>Will you be creating an asset (capitalizing an asset that was originally expensed).</a:t>
            </a:r>
          </a:p>
          <a:p>
            <a:pPr lvl="1">
              <a:defRPr/>
            </a:pPr>
            <a:r>
              <a:rPr lang="en-US" sz="1200" dirty="0">
                <a:solidFill>
                  <a:prstClr val="white"/>
                </a:solidFill>
              </a:rPr>
              <a:t>“FROM” (source) will use an expense object code and “TO” (target) lines will use a capital object code.</a:t>
            </a:r>
          </a:p>
          <a:p>
            <a:pPr marL="457200" lvl="1" indent="0">
              <a:buNone/>
              <a:defRPr/>
            </a:pPr>
            <a:endParaRPr lang="en-US" sz="1200" dirty="0">
              <a:solidFill>
                <a:srgbClr val="FFFF00"/>
              </a:solidFill>
            </a:endParaRPr>
          </a:p>
          <a:p>
            <a:r>
              <a:rPr lang="en-US" sz="1200" dirty="0">
                <a:solidFill>
                  <a:srgbClr val="FFFF00"/>
                </a:solidFill>
              </a:rPr>
              <a:t>Will you be modifying an existing asset (capitalizing a cost that was originally expensed).</a:t>
            </a:r>
          </a:p>
          <a:p>
            <a:pPr lvl="1">
              <a:defRPr/>
            </a:pPr>
            <a:r>
              <a:rPr lang="en-US" sz="1200" dirty="0">
                <a:solidFill>
                  <a:prstClr val="white"/>
                </a:solidFill>
              </a:rPr>
              <a:t>“FROM” (source) will use an expense object code and “TO” (target) lines will use a capital object code.</a:t>
            </a:r>
          </a:p>
          <a:p>
            <a:pPr marL="0" indent="0">
              <a:buNone/>
            </a:pPr>
            <a:endParaRPr lang="en-US" sz="1200" dirty="0"/>
          </a:p>
          <a:p>
            <a:r>
              <a:rPr lang="en-US" sz="1200" dirty="0">
                <a:solidFill>
                  <a:srgbClr val="FFFF00"/>
                </a:solidFill>
              </a:rPr>
              <a:t>Will you be modifying an existing asset (changing funding on an asset already created)</a:t>
            </a:r>
          </a:p>
          <a:p>
            <a:pPr lvl="1"/>
            <a:r>
              <a:rPr lang="en-US" sz="1200" dirty="0"/>
              <a:t>“FROM” (source) will use a capital object code and “TO” (target) will use a capital object code.</a:t>
            </a:r>
          </a:p>
          <a:p>
            <a:pPr marL="457200" lvl="1" indent="0">
              <a:buNone/>
            </a:pPr>
            <a:endParaRPr lang="en-US" sz="1200" dirty="0"/>
          </a:p>
          <a:p>
            <a:r>
              <a:rPr lang="en-US" sz="1200" dirty="0">
                <a:solidFill>
                  <a:srgbClr val="FFFF00"/>
                </a:solidFill>
              </a:rPr>
              <a:t>Will you be modifying an asset that was created in error (asset was mistakenly capitalized instead of expensed) </a:t>
            </a:r>
            <a:endParaRPr lang="en-US" sz="1200" dirty="0"/>
          </a:p>
          <a:p>
            <a:pPr lvl="1"/>
            <a:r>
              <a:rPr lang="en-US" sz="1200" dirty="0"/>
              <a:t>“FROM” (source) will use a capital object code and “TO” (target) will use an expense object code.</a:t>
            </a:r>
          </a:p>
          <a:p>
            <a:pPr marL="457200" lvl="1" indent="0">
              <a:buNone/>
            </a:pPr>
            <a:endParaRPr lang="en-US" sz="1200" dirty="0"/>
          </a:p>
          <a:p>
            <a:r>
              <a:rPr lang="en-US" sz="1200" dirty="0">
                <a:solidFill>
                  <a:srgbClr val="FFFF00"/>
                </a:solidFill>
              </a:rPr>
              <a:t>Will you be modifying an existing asset (posting a credit)</a:t>
            </a:r>
          </a:p>
          <a:p>
            <a:pPr lvl="1"/>
            <a:r>
              <a:rPr lang="en-US" sz="1200" dirty="0"/>
              <a:t>“FROM” (source) may use a capital or expense object code and “TO” (target)  will use a capital object code.</a:t>
            </a:r>
          </a:p>
        </p:txBody>
      </p:sp>
    </p:spTree>
    <p:extLst>
      <p:ext uri="{BB962C8B-B14F-4D97-AF65-F5344CB8AC3E}">
        <p14:creationId xmlns:p14="http://schemas.microsoft.com/office/powerpoint/2010/main" val="317994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297" y="311777"/>
            <a:ext cx="7896433" cy="710063"/>
          </a:xfrm>
        </p:spPr>
        <p:txBody>
          <a:bodyPr>
            <a:noAutofit/>
          </a:bodyPr>
          <a:lstStyle/>
          <a:p>
            <a:pPr algn="l"/>
            <a:r>
              <a:rPr lang="en-US" dirty="0">
                <a:solidFill>
                  <a:srgbClr val="FFFF00"/>
                </a:solidFill>
              </a:rPr>
              <a:t> other INFORMATION NEEDED</a:t>
            </a:r>
          </a:p>
        </p:txBody>
      </p:sp>
      <p:sp>
        <p:nvSpPr>
          <p:cNvPr id="3" name="Content Placeholder 2"/>
          <p:cNvSpPr>
            <a:spLocks noGrp="1"/>
          </p:cNvSpPr>
          <p:nvPr>
            <p:ph idx="1"/>
          </p:nvPr>
        </p:nvSpPr>
        <p:spPr>
          <a:xfrm>
            <a:off x="503097" y="915351"/>
            <a:ext cx="8283461" cy="5752486"/>
          </a:xfrm>
        </p:spPr>
        <p:txBody>
          <a:bodyPr>
            <a:noAutofit/>
          </a:bodyPr>
          <a:lstStyle/>
          <a:p>
            <a:pPr marL="0" indent="0">
              <a:buNone/>
            </a:pPr>
            <a:r>
              <a:rPr lang="en-US" sz="1600" dirty="0">
                <a:solidFill>
                  <a:srgbClr val="00B050"/>
                </a:solidFill>
              </a:rPr>
              <a:t>The following information should be considered or may be required when submitting a DI document using capital asset object codes:</a:t>
            </a:r>
            <a:endParaRPr lang="en-US" sz="1200" dirty="0">
              <a:solidFill>
                <a:srgbClr val="FFFF00"/>
              </a:solidFill>
            </a:endParaRPr>
          </a:p>
          <a:p>
            <a:pPr marL="0" indent="0">
              <a:buNone/>
            </a:pPr>
            <a:r>
              <a:rPr lang="en-US" sz="1400" dirty="0">
                <a:solidFill>
                  <a:srgbClr val="FFFF00"/>
                </a:solidFill>
              </a:rPr>
              <a:t>Correct Object Codes </a:t>
            </a:r>
            <a:r>
              <a:rPr lang="en-US" sz="1400" dirty="0"/>
              <a:t>(Correct capital object code and correct non-capital object code)</a:t>
            </a:r>
          </a:p>
          <a:p>
            <a:pPr marL="0" indent="0">
              <a:buNone/>
            </a:pPr>
            <a:r>
              <a:rPr lang="en-US" sz="1400" dirty="0">
                <a:solidFill>
                  <a:srgbClr val="FFFF00"/>
                </a:solidFill>
              </a:rPr>
              <a:t>Existing Asset Numbers </a:t>
            </a:r>
            <a:r>
              <a:rPr lang="en-US" sz="1400" dirty="0"/>
              <a:t>(Required when modifying assets. Any existing asset numbers may be found on the PO in the Notes and Attachments tab if the payment was made using a Payment Request “PREQ” or by doing an Asset Payment lookup using the account number the asset was purchased on)</a:t>
            </a:r>
          </a:p>
          <a:p>
            <a:pPr marL="0" indent="0">
              <a:buNone/>
            </a:pPr>
            <a:r>
              <a:rPr lang="en-US" sz="1400" dirty="0">
                <a:solidFill>
                  <a:srgbClr val="FFFF00"/>
                </a:solidFill>
              </a:rPr>
              <a:t>Amount </a:t>
            </a:r>
            <a:r>
              <a:rPr lang="en-US" sz="1400" dirty="0"/>
              <a:t>(The amount obtained by the Office of Sponsored Programs (for fabrications) or the amount in the General Ledger. General Ledger information may also be found on the PREQ or on multiple PREQs if more than one PREQ was used)</a:t>
            </a:r>
          </a:p>
          <a:p>
            <a:pPr marL="0" indent="0">
              <a:buNone/>
            </a:pPr>
            <a:r>
              <a:rPr lang="en-US" sz="1400" dirty="0">
                <a:solidFill>
                  <a:srgbClr val="FFFF00"/>
                </a:solidFill>
              </a:rPr>
              <a:t>Vendor</a:t>
            </a:r>
            <a:r>
              <a:rPr lang="en-US" sz="1400" dirty="0"/>
              <a:t> (Required to create an asset. Fabrications will use “C S U FABRICATION CAPITAL ASSET” for the Vendor name, otherwise, the name must match the vendor listed on the Purchase Order or PREQ)</a:t>
            </a:r>
          </a:p>
          <a:p>
            <a:pPr marL="0" indent="0">
              <a:buNone/>
            </a:pPr>
            <a:r>
              <a:rPr lang="en-US" sz="1400" dirty="0">
                <a:solidFill>
                  <a:srgbClr val="FFFF00"/>
                </a:solidFill>
              </a:rPr>
              <a:t>Asset Information </a:t>
            </a:r>
            <a:r>
              <a:rPr lang="en-US" sz="1400" dirty="0"/>
              <a:t>(Required to create an asset. e.g.; the manufacturer, model, asset description, etc. Fabrications will use “LOCAL FAB” and “CUSTOM” for the manufacturer and model, otherwise, this information may be found on the PO, quote, or invoice. The Asset Type Code can be looked up in Kuali) </a:t>
            </a:r>
          </a:p>
          <a:p>
            <a:pPr marL="0" indent="0">
              <a:buNone/>
            </a:pPr>
            <a:r>
              <a:rPr lang="en-US" sz="1400" dirty="0">
                <a:solidFill>
                  <a:srgbClr val="FFFF00"/>
                </a:solidFill>
              </a:rPr>
              <a:t>Asset Location </a:t>
            </a:r>
            <a:r>
              <a:rPr lang="en-US" sz="1400" dirty="0"/>
              <a:t>(Required to create an asset. e.g.; main campus “MC”, building number, and room number. All locations must use a main campus address. Use a loan document for off-site addresses)</a:t>
            </a:r>
            <a:endParaRPr lang="en-US" sz="1400" dirty="0">
              <a:solidFill>
                <a:srgbClr val="FFFF00"/>
              </a:solidFill>
            </a:endParaRPr>
          </a:p>
          <a:p>
            <a:pPr marL="0" indent="0">
              <a:buNone/>
            </a:pPr>
            <a:r>
              <a:rPr lang="en-US" sz="1400" dirty="0">
                <a:solidFill>
                  <a:srgbClr val="FFFF00"/>
                </a:solidFill>
              </a:rPr>
              <a:t>Number of Assets to be Created </a:t>
            </a:r>
            <a:r>
              <a:rPr lang="en-US" sz="1400" dirty="0"/>
              <a:t>(Are they identical or different)</a:t>
            </a:r>
          </a:p>
          <a:p>
            <a:pPr marL="0" indent="0">
              <a:buNone/>
            </a:pPr>
            <a:r>
              <a:rPr lang="en-US" sz="1400" dirty="0">
                <a:solidFill>
                  <a:srgbClr val="FFFF00"/>
                </a:solidFill>
              </a:rPr>
              <a:t>Cost of Each Asset </a:t>
            </a:r>
            <a:r>
              <a:rPr lang="en-US" sz="1400" dirty="0"/>
              <a:t>(Are they the same amount, e.g.; identical, or are they different amounts)</a:t>
            </a:r>
          </a:p>
          <a:p>
            <a:pPr marL="0" indent="0">
              <a:buNone/>
            </a:pPr>
            <a:r>
              <a:rPr lang="en-US" sz="1400" dirty="0">
                <a:solidFill>
                  <a:srgbClr val="FFFF00"/>
                </a:solidFill>
              </a:rPr>
              <a:t>Funding </a:t>
            </a:r>
            <a:r>
              <a:rPr lang="en-US" sz="1400" dirty="0"/>
              <a:t>(If multiple accounts and/or assets, which accounts apply to each asset)</a:t>
            </a:r>
          </a:p>
          <a:p>
            <a:pPr marL="0" indent="0">
              <a:buNone/>
            </a:pPr>
            <a:endParaRPr lang="en-US" sz="1400" dirty="0"/>
          </a:p>
          <a:p>
            <a:pPr marL="0" indent="0">
              <a:buNone/>
            </a:pPr>
            <a:endParaRPr lang="en-US" sz="1400" dirty="0"/>
          </a:p>
          <a:p>
            <a:pPr marL="0" indent="0">
              <a:buNone/>
            </a:pPr>
            <a:endParaRPr lang="en-US" sz="1400" dirty="0"/>
          </a:p>
        </p:txBody>
      </p:sp>
    </p:spTree>
    <p:extLst>
      <p:ext uri="{BB962C8B-B14F-4D97-AF65-F5344CB8AC3E}">
        <p14:creationId xmlns:p14="http://schemas.microsoft.com/office/powerpoint/2010/main" val="101412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1B70AF-DA67-AD4D-71C4-8FEE9A4024D7}"/>
              </a:ext>
            </a:extLst>
          </p:cNvPr>
          <p:cNvPicPr>
            <a:picLocks noChangeAspect="1"/>
          </p:cNvPicPr>
          <p:nvPr/>
        </p:nvPicPr>
        <p:blipFill>
          <a:blip r:embed="rId3"/>
          <a:stretch>
            <a:fillRect/>
          </a:stretch>
        </p:blipFill>
        <p:spPr>
          <a:xfrm>
            <a:off x="1019387" y="2014160"/>
            <a:ext cx="6870357" cy="3352446"/>
          </a:xfrm>
          <a:prstGeom prst="rect">
            <a:avLst/>
          </a:prstGeom>
        </p:spPr>
      </p:pic>
      <p:cxnSp>
        <p:nvCxnSpPr>
          <p:cNvPr id="12" name="Straight Arrow Connector 11"/>
          <p:cNvCxnSpPr>
            <a:cxnSpLocks/>
          </p:cNvCxnSpPr>
          <p:nvPr/>
        </p:nvCxnSpPr>
        <p:spPr>
          <a:xfrm flipH="1" flipV="1">
            <a:off x="1555056" y="3633738"/>
            <a:ext cx="719389" cy="2359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424679" y="5448773"/>
            <a:ext cx="6269906" cy="648259"/>
          </a:xfrm>
          <a:prstGeom prst="rect">
            <a:avLst/>
          </a:prstGeom>
        </p:spPr>
        <p:txBody>
          <a:bodyPr vert="horz" lIns="91440" tIns="45720" rIns="91440" bIns="45720" rtlCol="0" anchor="ctr">
            <a:normAutofit fontScale="975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600" cap="none" dirty="0">
                <a:solidFill>
                  <a:srgbClr val="00B050"/>
                </a:solidFill>
              </a:rPr>
              <a:t>Click on: </a:t>
            </a:r>
            <a:r>
              <a:rPr lang="en-US" sz="2600" cap="none" dirty="0"/>
              <a:t>Accounting</a:t>
            </a:r>
          </a:p>
        </p:txBody>
      </p:sp>
      <p:sp>
        <p:nvSpPr>
          <p:cNvPr id="8" name="Title 1"/>
          <p:cNvSpPr txBox="1">
            <a:spLocks/>
          </p:cNvSpPr>
          <p:nvPr/>
        </p:nvSpPr>
        <p:spPr>
          <a:xfrm>
            <a:off x="718056" y="736196"/>
            <a:ext cx="7948514" cy="64825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2400" dirty="0">
                <a:solidFill>
                  <a:srgbClr val="FFFF00"/>
                </a:solidFill>
              </a:rPr>
              <a:t>Distribution of income and expense document</a:t>
            </a:r>
          </a:p>
        </p:txBody>
      </p:sp>
      <p:sp>
        <p:nvSpPr>
          <p:cNvPr id="2" name="Title 1">
            <a:extLst>
              <a:ext uri="{FF2B5EF4-FFF2-40B4-BE49-F238E27FC236}">
                <a16:creationId xmlns:a16="http://schemas.microsoft.com/office/drawing/2014/main" id="{EFC07594-AD5A-5137-32CB-DC45DA3F79E9}"/>
              </a:ext>
            </a:extLst>
          </p:cNvPr>
          <p:cNvSpPr txBox="1">
            <a:spLocks/>
          </p:cNvSpPr>
          <p:nvPr/>
        </p:nvSpPr>
        <p:spPr>
          <a:xfrm>
            <a:off x="450954" y="5977758"/>
            <a:ext cx="8007222" cy="648259"/>
          </a:xfrm>
          <a:prstGeom prst="rect">
            <a:avLst/>
          </a:prstGeom>
        </p:spPr>
        <p:txBody>
          <a:bodyPr vert="horz" lIns="91440" tIns="45720" rIns="91440" bIns="45720" rtlCol="0" anchor="ctr">
            <a:normAutofit fontScale="82500" lnSpcReduction="1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3200" cap="none" dirty="0">
                <a:solidFill>
                  <a:srgbClr val="00B050"/>
                </a:solidFill>
              </a:rPr>
              <a:t>Click on: </a:t>
            </a:r>
            <a:r>
              <a:rPr lang="en-US" sz="3200" cap="none" dirty="0"/>
              <a:t>Distribution of Income and Expense</a:t>
            </a:r>
          </a:p>
        </p:txBody>
      </p:sp>
      <p:cxnSp>
        <p:nvCxnSpPr>
          <p:cNvPr id="3" name="Straight Arrow Connector 2">
            <a:extLst>
              <a:ext uri="{FF2B5EF4-FFF2-40B4-BE49-F238E27FC236}">
                <a16:creationId xmlns:a16="http://schemas.microsoft.com/office/drawing/2014/main" id="{EB76C5BA-301C-1A98-2E62-1E951CE22662}"/>
              </a:ext>
            </a:extLst>
          </p:cNvPr>
          <p:cNvCxnSpPr>
            <a:cxnSpLocks/>
          </p:cNvCxnSpPr>
          <p:nvPr/>
        </p:nvCxnSpPr>
        <p:spPr>
          <a:xfrm flipH="1" flipV="1">
            <a:off x="3735176" y="3397782"/>
            <a:ext cx="719389" cy="2359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956F8B-7874-5327-4521-323DB59BA964}"/>
              </a:ext>
            </a:extLst>
          </p:cNvPr>
          <p:cNvPicPr>
            <a:picLocks noChangeAspect="1"/>
          </p:cNvPicPr>
          <p:nvPr/>
        </p:nvPicPr>
        <p:blipFill>
          <a:blip r:embed="rId2"/>
          <a:stretch>
            <a:fillRect/>
          </a:stretch>
        </p:blipFill>
        <p:spPr>
          <a:xfrm>
            <a:off x="1228400" y="1756819"/>
            <a:ext cx="6635051" cy="3601578"/>
          </a:xfrm>
          <a:prstGeom prst="rect">
            <a:avLst/>
          </a:prstGeom>
        </p:spPr>
      </p:pic>
      <p:sp>
        <p:nvSpPr>
          <p:cNvPr id="9" name="Title 1"/>
          <p:cNvSpPr>
            <a:spLocks noGrp="1"/>
          </p:cNvSpPr>
          <p:nvPr>
            <p:ph type="title"/>
          </p:nvPr>
        </p:nvSpPr>
        <p:spPr>
          <a:xfrm>
            <a:off x="734539" y="641169"/>
            <a:ext cx="7622771" cy="854133"/>
          </a:xfrm>
        </p:spPr>
        <p:txBody>
          <a:bodyPr>
            <a:normAutofit fontScale="90000"/>
          </a:bodyPr>
          <a:lstStyle/>
          <a:p>
            <a:pPr algn="ctr"/>
            <a:r>
              <a:rPr lang="en-US" sz="3200" dirty="0">
                <a:solidFill>
                  <a:srgbClr val="FFFF00"/>
                </a:solidFill>
              </a:rPr>
              <a:t>DISTRIBUTION OF INCOME DOCUMENT:</a:t>
            </a:r>
            <a:br>
              <a:rPr lang="en-US" sz="3200" dirty="0">
                <a:solidFill>
                  <a:srgbClr val="FFFF00"/>
                </a:solidFill>
              </a:rPr>
            </a:br>
            <a:r>
              <a:rPr lang="en-US" sz="3200" dirty="0">
                <a:solidFill>
                  <a:srgbClr val="FFFF00"/>
                </a:solidFill>
              </a:rPr>
              <a:t>create asset</a:t>
            </a:r>
          </a:p>
        </p:txBody>
      </p:sp>
      <p:sp>
        <p:nvSpPr>
          <p:cNvPr id="2" name="Oval 1">
            <a:extLst>
              <a:ext uri="{FF2B5EF4-FFF2-40B4-BE49-F238E27FC236}">
                <a16:creationId xmlns:a16="http://schemas.microsoft.com/office/drawing/2014/main" id="{06BA0C73-8722-ADC8-F9C9-AE6E8C8608B7}"/>
              </a:ext>
            </a:extLst>
          </p:cNvPr>
          <p:cNvSpPr/>
          <p:nvPr/>
        </p:nvSpPr>
        <p:spPr>
          <a:xfrm>
            <a:off x="845783" y="2069432"/>
            <a:ext cx="1728975" cy="26108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1587E06-FDB9-E775-2508-779F2C26E471}"/>
              </a:ext>
            </a:extLst>
          </p:cNvPr>
          <p:cNvSpPr txBox="1"/>
          <p:nvPr/>
        </p:nvSpPr>
        <p:spPr>
          <a:xfrm>
            <a:off x="845783" y="5652513"/>
            <a:ext cx="8169441" cy="646331"/>
          </a:xfrm>
          <a:prstGeom prst="rect">
            <a:avLst/>
          </a:prstGeom>
          <a:noFill/>
        </p:spPr>
        <p:txBody>
          <a:bodyPr wrap="square">
            <a:spAutoFit/>
          </a:bodyPr>
          <a:lstStyle/>
          <a:p>
            <a:pPr algn="l"/>
            <a:r>
              <a:rPr lang="en-US" sz="1800" cap="none" dirty="0"/>
              <a:t>A DI document will open. You will need to complete specific tabs depending upon what you are needing to do.</a:t>
            </a:r>
          </a:p>
        </p:txBody>
      </p:sp>
    </p:spTree>
    <p:extLst>
      <p:ext uri="{BB962C8B-B14F-4D97-AF65-F5344CB8AC3E}">
        <p14:creationId xmlns:p14="http://schemas.microsoft.com/office/powerpoint/2010/main" val="266084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38C5D7-56C8-570F-7B0C-9203F10992D0}"/>
              </a:ext>
            </a:extLst>
          </p:cNvPr>
          <p:cNvPicPr>
            <a:picLocks noChangeAspect="1"/>
          </p:cNvPicPr>
          <p:nvPr/>
        </p:nvPicPr>
        <p:blipFill>
          <a:blip r:embed="rId2"/>
          <a:stretch>
            <a:fillRect/>
          </a:stretch>
        </p:blipFill>
        <p:spPr>
          <a:xfrm>
            <a:off x="604519" y="2392544"/>
            <a:ext cx="7934961" cy="1574090"/>
          </a:xfrm>
          <a:prstGeom prst="rect">
            <a:avLst/>
          </a:prstGeom>
        </p:spPr>
      </p:pic>
      <p:cxnSp>
        <p:nvCxnSpPr>
          <p:cNvPr id="12" name="Straight Arrow Connector 11"/>
          <p:cNvCxnSpPr/>
          <p:nvPr/>
        </p:nvCxnSpPr>
        <p:spPr>
          <a:xfrm flipH="1">
            <a:off x="7691150" y="3429000"/>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115789" y="3578761"/>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136623" y="3390882"/>
            <a:ext cx="602192" cy="1878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811812" y="517385"/>
            <a:ext cx="5520376" cy="854133"/>
          </a:xfrm>
        </p:spPr>
        <p:txBody>
          <a:bodyPr>
            <a:normAutofit fontScale="90000"/>
          </a:bodyPr>
          <a:lstStyle/>
          <a:p>
            <a:pPr algn="l"/>
            <a:r>
              <a:rPr lang="en-US" sz="3200" dirty="0">
                <a:solidFill>
                  <a:srgbClr val="FFFF00"/>
                </a:solidFill>
              </a:rPr>
              <a:t>Document Overview tab</a:t>
            </a:r>
          </a:p>
        </p:txBody>
      </p:sp>
      <p:sp>
        <p:nvSpPr>
          <p:cNvPr id="7" name="TextBox 6"/>
          <p:cNvSpPr txBox="1"/>
          <p:nvPr/>
        </p:nvSpPr>
        <p:spPr>
          <a:xfrm>
            <a:off x="470238" y="1524043"/>
            <a:ext cx="3967481" cy="369332"/>
          </a:xfrm>
          <a:prstGeom prst="rect">
            <a:avLst/>
          </a:prstGeom>
          <a:noFill/>
        </p:spPr>
        <p:txBody>
          <a:bodyPr wrap="square" rtlCol="0">
            <a:spAutoFit/>
          </a:bodyPr>
          <a:lstStyle/>
          <a:p>
            <a:r>
              <a:rPr lang="en-US" dirty="0">
                <a:solidFill>
                  <a:srgbClr val="00B050"/>
                </a:solidFill>
              </a:rPr>
              <a:t>The Document Overview Tab</a:t>
            </a:r>
            <a:endParaRPr lang="en-US" dirty="0"/>
          </a:p>
        </p:txBody>
      </p:sp>
      <p:sp>
        <p:nvSpPr>
          <p:cNvPr id="14" name="Content Placeholder 2"/>
          <p:cNvSpPr>
            <a:spLocks noGrp="1"/>
          </p:cNvSpPr>
          <p:nvPr>
            <p:ph idx="1"/>
          </p:nvPr>
        </p:nvSpPr>
        <p:spPr>
          <a:xfrm>
            <a:off x="272258" y="4803096"/>
            <a:ext cx="8599482" cy="1260014"/>
          </a:xfrm>
        </p:spPr>
        <p:txBody>
          <a:bodyPr>
            <a:normAutofit fontScale="92500"/>
          </a:bodyPr>
          <a:lstStyle/>
          <a:p>
            <a:pPr marL="0" indent="0">
              <a:buNone/>
            </a:pPr>
            <a:r>
              <a:rPr lang="en-US" dirty="0">
                <a:solidFill>
                  <a:srgbClr val="FFFF00"/>
                </a:solidFill>
              </a:rPr>
              <a:t>Enter a description</a:t>
            </a:r>
            <a:endParaRPr lang="en-US" dirty="0"/>
          </a:p>
          <a:p>
            <a:pPr marL="0" indent="0">
              <a:buNone/>
            </a:pPr>
            <a:r>
              <a:rPr lang="en-US" dirty="0">
                <a:solidFill>
                  <a:srgbClr val="FFFF00"/>
                </a:solidFill>
              </a:rPr>
              <a:t>Brief explanation (reason for the document)</a:t>
            </a:r>
            <a:endParaRPr lang="en-US" dirty="0"/>
          </a:p>
          <a:p>
            <a:pPr marL="0" indent="0">
              <a:buNone/>
            </a:pPr>
            <a:r>
              <a:rPr lang="en-US" dirty="0">
                <a:solidFill>
                  <a:srgbClr val="FFFF00"/>
                </a:solidFill>
              </a:rPr>
              <a:t>The organization document number (usually the PO or WIP number).</a:t>
            </a:r>
            <a:endParaRPr lang="en-US" dirty="0">
              <a:solidFill>
                <a:srgbClr val="00B050"/>
              </a:solidFill>
            </a:endParaRPr>
          </a:p>
          <a:p>
            <a:pPr marL="0" indent="0">
              <a:buNone/>
            </a:pPr>
            <a:endParaRPr lang="en-US" dirty="0"/>
          </a:p>
        </p:txBody>
      </p:sp>
      <p:sp>
        <p:nvSpPr>
          <p:cNvPr id="3" name="Oval 2">
            <a:extLst>
              <a:ext uri="{FF2B5EF4-FFF2-40B4-BE49-F238E27FC236}">
                <a16:creationId xmlns:a16="http://schemas.microsoft.com/office/drawing/2014/main" id="{85D8969C-E004-F8CB-CF6F-3F95906D4030}"/>
              </a:ext>
            </a:extLst>
          </p:cNvPr>
          <p:cNvSpPr/>
          <p:nvPr/>
        </p:nvSpPr>
        <p:spPr>
          <a:xfrm>
            <a:off x="470238" y="2985336"/>
            <a:ext cx="1348339" cy="2419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692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1FE9E0D-733F-F5D3-C632-ABB3BE704CF7}"/>
              </a:ext>
            </a:extLst>
          </p:cNvPr>
          <p:cNvPicPr>
            <a:picLocks noChangeAspect="1"/>
          </p:cNvPicPr>
          <p:nvPr/>
        </p:nvPicPr>
        <p:blipFill>
          <a:blip r:embed="rId3"/>
          <a:stretch>
            <a:fillRect/>
          </a:stretch>
        </p:blipFill>
        <p:spPr>
          <a:xfrm>
            <a:off x="356049" y="1760978"/>
            <a:ext cx="8431901" cy="1048767"/>
          </a:xfrm>
          <a:prstGeom prst="rect">
            <a:avLst/>
          </a:prstGeom>
        </p:spPr>
      </p:pic>
      <p:sp>
        <p:nvSpPr>
          <p:cNvPr id="3" name="Content Placeholder 2"/>
          <p:cNvSpPr>
            <a:spLocks noGrp="1"/>
          </p:cNvSpPr>
          <p:nvPr>
            <p:ph idx="1"/>
          </p:nvPr>
        </p:nvSpPr>
        <p:spPr>
          <a:xfrm>
            <a:off x="537070" y="3033447"/>
            <a:ext cx="8291341" cy="3350447"/>
          </a:xfrm>
        </p:spPr>
        <p:txBody>
          <a:bodyPr>
            <a:noAutofit/>
          </a:bodyPr>
          <a:lstStyle/>
          <a:p>
            <a:pPr marL="0" indent="0">
              <a:buNone/>
            </a:pPr>
            <a:r>
              <a:rPr lang="en-US" sz="1800" dirty="0">
                <a:solidFill>
                  <a:srgbClr val="00B050"/>
                </a:solidFill>
              </a:rPr>
              <a:t>FROM/SOURCE:</a:t>
            </a:r>
          </a:p>
          <a:p>
            <a:pPr marL="0" indent="0">
              <a:buNone/>
            </a:pPr>
            <a:r>
              <a:rPr lang="en-US" sz="1800" dirty="0">
                <a:solidFill>
                  <a:srgbClr val="FFFF00"/>
                </a:solidFill>
              </a:rPr>
              <a:t>Account Number: </a:t>
            </a:r>
            <a:r>
              <a:rPr lang="en-US" sz="1800" dirty="0"/>
              <a:t>Enter the appropriate account number (if capitalizing a WIP, it would be the 53 fund).</a:t>
            </a:r>
          </a:p>
          <a:p>
            <a:pPr marL="0" indent="0">
              <a:buNone/>
            </a:pPr>
            <a:r>
              <a:rPr lang="en-US" sz="1800" dirty="0">
                <a:solidFill>
                  <a:srgbClr val="FFFF00"/>
                </a:solidFill>
              </a:rPr>
              <a:t>Object Code: </a:t>
            </a:r>
            <a:r>
              <a:rPr lang="en-US" sz="1800" dirty="0"/>
              <a:t>When creating an asset, enter the expense object code that was used (for a WIP, it may be either 6224 or 6215).</a:t>
            </a:r>
          </a:p>
          <a:p>
            <a:pPr marL="0" indent="0">
              <a:buNone/>
            </a:pPr>
            <a:r>
              <a:rPr lang="en-US" sz="1800" dirty="0">
                <a:solidFill>
                  <a:srgbClr val="FFFF00"/>
                </a:solidFill>
              </a:rPr>
              <a:t>Amount: </a:t>
            </a:r>
            <a:r>
              <a:rPr lang="en-US" sz="1800" dirty="0"/>
              <a:t>Enter the cost of the asset (for a WIP, this can be obtained from the Office of Sponsored Programs). Note: From and To lines must equal each other to balance in this example.</a:t>
            </a:r>
          </a:p>
          <a:p>
            <a:pPr marL="0" indent="0">
              <a:buNone/>
            </a:pPr>
            <a:r>
              <a:rPr lang="en-US" sz="1800" dirty="0">
                <a:solidFill>
                  <a:srgbClr val="FFFF00"/>
                </a:solidFill>
              </a:rPr>
              <a:t>Line Description: </a:t>
            </a:r>
            <a:r>
              <a:rPr lang="en-US" sz="1800" dirty="0"/>
              <a:t>Enter a brief equipment description.</a:t>
            </a:r>
          </a:p>
          <a:p>
            <a:pPr marL="0" indent="0">
              <a:buNone/>
            </a:pPr>
            <a:r>
              <a:rPr lang="en-US" sz="1800" dirty="0">
                <a:solidFill>
                  <a:srgbClr val="00B050"/>
                </a:solidFill>
              </a:rPr>
              <a:t>Click on:  </a:t>
            </a:r>
            <a:r>
              <a:rPr lang="en-US" sz="1800" dirty="0"/>
              <a:t>The</a:t>
            </a:r>
            <a:r>
              <a:rPr lang="en-US" sz="1800" dirty="0">
                <a:solidFill>
                  <a:srgbClr val="00B050"/>
                </a:solidFill>
              </a:rPr>
              <a:t> </a:t>
            </a:r>
            <a:r>
              <a:rPr lang="en-US" sz="1800" dirty="0"/>
              <a:t>“PLUS SYMBOL” to add the line.</a:t>
            </a:r>
          </a:p>
        </p:txBody>
      </p:sp>
      <p:cxnSp>
        <p:nvCxnSpPr>
          <p:cNvPr id="5" name="Straight Arrow Connector 4"/>
          <p:cNvCxnSpPr/>
          <p:nvPr/>
        </p:nvCxnSpPr>
        <p:spPr>
          <a:xfrm flipH="1">
            <a:off x="885787" y="1843710"/>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1708051" y="2190147"/>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206380" y="2182058"/>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018208" y="2208382"/>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641159" y="2248385"/>
            <a:ext cx="502920" cy="2819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7872489" y="2472087"/>
            <a:ext cx="300467" cy="2511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708051" y="474106"/>
            <a:ext cx="5847227" cy="783364"/>
          </a:xfrm>
        </p:spPr>
        <p:txBody>
          <a:bodyPr>
            <a:normAutofit fontScale="90000"/>
          </a:bodyPr>
          <a:lstStyle/>
          <a:p>
            <a:pPr algn="l"/>
            <a:r>
              <a:rPr lang="en-US" dirty="0">
                <a:solidFill>
                  <a:srgbClr val="FFFF00"/>
                </a:solidFill>
              </a:rPr>
              <a:t>Accounting Lines TAB</a:t>
            </a:r>
          </a:p>
        </p:txBody>
      </p:sp>
    </p:spTree>
    <p:extLst>
      <p:ext uri="{BB962C8B-B14F-4D97-AF65-F5344CB8AC3E}">
        <p14:creationId xmlns:p14="http://schemas.microsoft.com/office/powerpoint/2010/main" val="174549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9708</TotalTime>
  <Words>2372</Words>
  <Application>Microsoft Office PowerPoint</Application>
  <PresentationFormat>On-screen Show (4:3)</PresentationFormat>
  <Paragraphs>206</Paragraphs>
  <Slides>29</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Gothic</vt:lpstr>
      <vt:lpstr>Wingdings</vt:lpstr>
      <vt:lpstr>Vapor Trail</vt:lpstr>
      <vt:lpstr>PowerPoint Presentation</vt:lpstr>
      <vt:lpstr> index</vt:lpstr>
      <vt:lpstr>PowerPoint Presentation</vt:lpstr>
      <vt:lpstr>INFORMATION NEEDED</vt:lpstr>
      <vt:lpstr> other INFORMATION NEEDED</vt:lpstr>
      <vt:lpstr>PowerPoint Presentation</vt:lpstr>
      <vt:lpstr>DISTRIBUTION OF INCOME DOCUMENT: create asset</vt:lpstr>
      <vt:lpstr>Document Overview tab</vt:lpstr>
      <vt:lpstr>Accounting Lines TAB</vt:lpstr>
      <vt:lpstr>Accounting Lines TAB</vt:lpstr>
      <vt:lpstr>If either the FROM or To Line used a capital asset object code, the Accounting Lines for Capitalization tab will appear.</vt:lpstr>
      <vt:lpstr>PowerPoint Presentation</vt:lpstr>
      <vt:lpstr>PowerPoint Presentation</vt:lpstr>
      <vt:lpstr>PowerPoint Presentation</vt:lpstr>
      <vt:lpstr>PowerPoint Presentation</vt:lpstr>
      <vt:lpstr>PowerPoint Presentation</vt:lpstr>
      <vt:lpstr>PowerPoint Presentation</vt:lpstr>
      <vt:lpstr>CREATE CAPITAL ASSETS TAB</vt:lpstr>
      <vt:lpstr>CREATE CAPITAL ASSETS TAB</vt:lpstr>
      <vt:lpstr>PowerPoint Presentation</vt:lpstr>
      <vt:lpstr>PowerPoint Presentation</vt:lpstr>
      <vt:lpstr>PowerPoint Presentation</vt:lpstr>
      <vt:lpstr>PowerPoint Presentation</vt:lpstr>
      <vt:lpstr>PowerPoint Presentation</vt:lpstr>
      <vt:lpstr>PowerPoint Presentation</vt:lpstr>
      <vt:lpstr>GENERAL Ledger PENDING ENTRIES TAB</vt:lpstr>
      <vt:lpstr>NOTES AND ATTACHMENTS TAB</vt:lpstr>
      <vt:lpstr>Document options</vt:lpstr>
      <vt:lpstr>PowerPoint Presentation</vt:lpstr>
    </vt:vector>
  </TitlesOfParts>
  <Company>Colorado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Kuali Capital Asset Management Financial Documents</dc:title>
  <dc:creator>Drenth,Rachel</dc:creator>
  <cp:lastModifiedBy>Ellison,Debra</cp:lastModifiedBy>
  <cp:revision>853</cp:revision>
  <cp:lastPrinted>2016-10-04T17:48:44Z</cp:lastPrinted>
  <dcterms:created xsi:type="dcterms:W3CDTF">2015-01-14T15:23:18Z</dcterms:created>
  <dcterms:modified xsi:type="dcterms:W3CDTF">2023-10-17T21:38:56Z</dcterms:modified>
</cp:coreProperties>
</file>