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88"/>
  </p:notesMasterIdLst>
  <p:sldIdLst>
    <p:sldId id="616" r:id="rId2"/>
    <p:sldId id="617" r:id="rId3"/>
    <p:sldId id="618" r:id="rId4"/>
    <p:sldId id="619" r:id="rId5"/>
    <p:sldId id="620"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647" r:id="rId33"/>
    <p:sldId id="648" r:id="rId34"/>
    <p:sldId id="649" r:id="rId35"/>
    <p:sldId id="650" r:id="rId36"/>
    <p:sldId id="651" r:id="rId37"/>
    <p:sldId id="652" r:id="rId38"/>
    <p:sldId id="653" r:id="rId39"/>
    <p:sldId id="654" r:id="rId40"/>
    <p:sldId id="655" r:id="rId41"/>
    <p:sldId id="656" r:id="rId42"/>
    <p:sldId id="550" r:id="rId43"/>
    <p:sldId id="556" r:id="rId44"/>
    <p:sldId id="557" r:id="rId45"/>
    <p:sldId id="558" r:id="rId46"/>
    <p:sldId id="566" r:id="rId47"/>
    <p:sldId id="567" r:id="rId48"/>
    <p:sldId id="568" r:id="rId49"/>
    <p:sldId id="569" r:id="rId50"/>
    <p:sldId id="570" r:id="rId51"/>
    <p:sldId id="571" r:id="rId52"/>
    <p:sldId id="572" r:id="rId53"/>
    <p:sldId id="573" r:id="rId54"/>
    <p:sldId id="574" r:id="rId55"/>
    <p:sldId id="576" r:id="rId56"/>
    <p:sldId id="577" r:id="rId57"/>
    <p:sldId id="579" r:id="rId58"/>
    <p:sldId id="578" r:id="rId59"/>
    <p:sldId id="580" r:id="rId60"/>
    <p:sldId id="563" r:id="rId61"/>
    <p:sldId id="564" r:id="rId62"/>
    <p:sldId id="565" r:id="rId63"/>
    <p:sldId id="555" r:id="rId64"/>
    <p:sldId id="554" r:id="rId65"/>
    <p:sldId id="531" r:id="rId66"/>
    <p:sldId id="509" r:id="rId67"/>
    <p:sldId id="510" r:id="rId68"/>
    <p:sldId id="511" r:id="rId69"/>
    <p:sldId id="512" r:id="rId70"/>
    <p:sldId id="513" r:id="rId71"/>
    <p:sldId id="515" r:id="rId72"/>
    <p:sldId id="516" r:id="rId73"/>
    <p:sldId id="518" r:id="rId74"/>
    <p:sldId id="522" r:id="rId75"/>
    <p:sldId id="521" r:id="rId76"/>
    <p:sldId id="546" r:id="rId77"/>
    <p:sldId id="517" r:id="rId78"/>
    <p:sldId id="406" r:id="rId79"/>
    <p:sldId id="408" r:id="rId80"/>
    <p:sldId id="525" r:id="rId81"/>
    <p:sldId id="526" r:id="rId82"/>
    <p:sldId id="527" r:id="rId83"/>
    <p:sldId id="528" r:id="rId84"/>
    <p:sldId id="560" r:id="rId85"/>
    <p:sldId id="561" r:id="rId86"/>
    <p:sldId id="582" r:id="rId87"/>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0705" autoAdjust="0"/>
  </p:normalViewPr>
  <p:slideViewPr>
    <p:cSldViewPr snapToGrid="0">
      <p:cViewPr varScale="1">
        <p:scale>
          <a:sx n="80" d="100"/>
          <a:sy n="80" d="100"/>
        </p:scale>
        <p:origin x="1110" y="84"/>
      </p:cViewPr>
      <p:guideLst/>
    </p:cSldViewPr>
  </p:slideViewPr>
  <p:notesTextViewPr>
    <p:cViewPr>
      <p:scale>
        <a:sx n="3" d="2"/>
        <a:sy n="3" d="2"/>
      </p:scale>
      <p:origin x="0" y="0"/>
    </p:cViewPr>
  </p:notesTextViewPr>
  <p:sorterViewPr>
    <p:cViewPr>
      <p:scale>
        <a:sx n="100" d="100"/>
        <a:sy n="100" d="100"/>
      </p:scale>
      <p:origin x="0" y="-6006"/>
    </p:cViewPr>
  </p:sorterViewPr>
  <p:notesViewPr>
    <p:cSldViewPr snapToGrid="0">
      <p:cViewPr varScale="1">
        <p:scale>
          <a:sx n="98" d="100"/>
          <a:sy n="98"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020A97ED-B614-4D49-94A3-CB7D35B45ABD}" type="datetimeFigureOut">
              <a:rPr lang="en-US" smtClean="0"/>
              <a:t>10/23/2023</a:t>
            </a:fld>
            <a:endParaRPr lang="en-US" dirty="0"/>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49D839B6-2F97-41B3-8F8C-4B1CC6B1F5EE}" type="slidenum">
              <a:rPr lang="en-US" smtClean="0"/>
              <a:t>‹#›</a:t>
            </a:fld>
            <a:endParaRPr lang="en-US" dirty="0"/>
          </a:p>
        </p:txBody>
      </p:sp>
    </p:spTree>
    <p:extLst>
      <p:ext uri="{BB962C8B-B14F-4D97-AF65-F5344CB8AC3E}">
        <p14:creationId xmlns:p14="http://schemas.microsoft.com/office/powerpoint/2010/main" val="74070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a:t>
            </a:fld>
            <a:endParaRPr lang="en-US" dirty="0"/>
          </a:p>
        </p:txBody>
      </p:sp>
    </p:spTree>
    <p:extLst>
      <p:ext uri="{BB962C8B-B14F-4D97-AF65-F5344CB8AC3E}">
        <p14:creationId xmlns:p14="http://schemas.microsoft.com/office/powerpoint/2010/main" val="9796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11</a:t>
            </a:fld>
            <a:endParaRPr lang="en-US" dirty="0"/>
          </a:p>
        </p:txBody>
      </p:sp>
    </p:spTree>
    <p:extLst>
      <p:ext uri="{BB962C8B-B14F-4D97-AF65-F5344CB8AC3E}">
        <p14:creationId xmlns:p14="http://schemas.microsoft.com/office/powerpoint/2010/main" val="195580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12</a:t>
            </a:fld>
            <a:endParaRPr lang="en-US" dirty="0"/>
          </a:p>
        </p:txBody>
      </p:sp>
    </p:spTree>
    <p:extLst>
      <p:ext uri="{BB962C8B-B14F-4D97-AF65-F5344CB8AC3E}">
        <p14:creationId xmlns:p14="http://schemas.microsoft.com/office/powerpoint/2010/main" val="265478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13</a:t>
            </a:fld>
            <a:endParaRPr lang="en-US" dirty="0"/>
          </a:p>
        </p:txBody>
      </p:sp>
    </p:spTree>
    <p:extLst>
      <p:ext uri="{BB962C8B-B14F-4D97-AF65-F5344CB8AC3E}">
        <p14:creationId xmlns:p14="http://schemas.microsoft.com/office/powerpoint/2010/main" val="375268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14</a:t>
            </a:fld>
            <a:endParaRPr lang="en-US" dirty="0"/>
          </a:p>
        </p:txBody>
      </p:sp>
    </p:spTree>
    <p:extLst>
      <p:ext uri="{BB962C8B-B14F-4D97-AF65-F5344CB8AC3E}">
        <p14:creationId xmlns:p14="http://schemas.microsoft.com/office/powerpoint/2010/main" val="212397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15</a:t>
            </a:fld>
            <a:endParaRPr lang="en-US" dirty="0"/>
          </a:p>
        </p:txBody>
      </p:sp>
    </p:spTree>
    <p:extLst>
      <p:ext uri="{BB962C8B-B14F-4D97-AF65-F5344CB8AC3E}">
        <p14:creationId xmlns:p14="http://schemas.microsoft.com/office/powerpoint/2010/main" val="219255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16</a:t>
            </a:fld>
            <a:endParaRPr lang="en-US" dirty="0"/>
          </a:p>
        </p:txBody>
      </p:sp>
    </p:spTree>
    <p:extLst>
      <p:ext uri="{BB962C8B-B14F-4D97-AF65-F5344CB8AC3E}">
        <p14:creationId xmlns:p14="http://schemas.microsoft.com/office/powerpoint/2010/main" val="379530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17</a:t>
            </a:fld>
            <a:endParaRPr lang="en-US" dirty="0"/>
          </a:p>
        </p:txBody>
      </p:sp>
    </p:spTree>
    <p:extLst>
      <p:ext uri="{BB962C8B-B14F-4D97-AF65-F5344CB8AC3E}">
        <p14:creationId xmlns:p14="http://schemas.microsoft.com/office/powerpoint/2010/main" val="9095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18</a:t>
            </a:fld>
            <a:endParaRPr lang="en-US" dirty="0"/>
          </a:p>
        </p:txBody>
      </p:sp>
    </p:spTree>
    <p:extLst>
      <p:ext uri="{BB962C8B-B14F-4D97-AF65-F5344CB8AC3E}">
        <p14:creationId xmlns:p14="http://schemas.microsoft.com/office/powerpoint/2010/main" val="136446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19</a:t>
            </a:fld>
            <a:endParaRPr lang="en-US" dirty="0"/>
          </a:p>
        </p:txBody>
      </p:sp>
    </p:spTree>
    <p:extLst>
      <p:ext uri="{BB962C8B-B14F-4D97-AF65-F5344CB8AC3E}">
        <p14:creationId xmlns:p14="http://schemas.microsoft.com/office/powerpoint/2010/main" val="4149084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20</a:t>
            </a:fld>
            <a:endParaRPr lang="en-US" dirty="0"/>
          </a:p>
        </p:txBody>
      </p:sp>
    </p:spTree>
    <p:extLst>
      <p:ext uri="{BB962C8B-B14F-4D97-AF65-F5344CB8AC3E}">
        <p14:creationId xmlns:p14="http://schemas.microsoft.com/office/powerpoint/2010/main" val="224067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a:t>
            </a:fld>
            <a:endParaRPr lang="en-US" dirty="0"/>
          </a:p>
        </p:txBody>
      </p:sp>
    </p:spTree>
    <p:extLst>
      <p:ext uri="{BB962C8B-B14F-4D97-AF65-F5344CB8AC3E}">
        <p14:creationId xmlns:p14="http://schemas.microsoft.com/office/powerpoint/2010/main" val="302492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21</a:t>
            </a:fld>
            <a:endParaRPr lang="en-US" dirty="0"/>
          </a:p>
        </p:txBody>
      </p:sp>
    </p:spTree>
    <p:extLst>
      <p:ext uri="{BB962C8B-B14F-4D97-AF65-F5344CB8AC3E}">
        <p14:creationId xmlns:p14="http://schemas.microsoft.com/office/powerpoint/2010/main" val="414085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22</a:t>
            </a:fld>
            <a:endParaRPr lang="en-US" dirty="0"/>
          </a:p>
        </p:txBody>
      </p:sp>
    </p:spTree>
    <p:extLst>
      <p:ext uri="{BB962C8B-B14F-4D97-AF65-F5344CB8AC3E}">
        <p14:creationId xmlns:p14="http://schemas.microsoft.com/office/powerpoint/2010/main" val="20322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23</a:t>
            </a:fld>
            <a:endParaRPr lang="en-US" dirty="0"/>
          </a:p>
        </p:txBody>
      </p:sp>
    </p:spTree>
    <p:extLst>
      <p:ext uri="{BB962C8B-B14F-4D97-AF65-F5344CB8AC3E}">
        <p14:creationId xmlns:p14="http://schemas.microsoft.com/office/powerpoint/2010/main" val="1176338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24</a:t>
            </a:fld>
            <a:endParaRPr lang="en-US" dirty="0"/>
          </a:p>
        </p:txBody>
      </p:sp>
    </p:spTree>
    <p:extLst>
      <p:ext uri="{BB962C8B-B14F-4D97-AF65-F5344CB8AC3E}">
        <p14:creationId xmlns:p14="http://schemas.microsoft.com/office/powerpoint/2010/main" val="172784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25</a:t>
            </a:fld>
            <a:endParaRPr lang="en-US" dirty="0"/>
          </a:p>
        </p:txBody>
      </p:sp>
    </p:spTree>
    <p:extLst>
      <p:ext uri="{BB962C8B-B14F-4D97-AF65-F5344CB8AC3E}">
        <p14:creationId xmlns:p14="http://schemas.microsoft.com/office/powerpoint/2010/main" val="69472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26</a:t>
            </a:fld>
            <a:endParaRPr lang="en-US" dirty="0"/>
          </a:p>
        </p:txBody>
      </p:sp>
    </p:spTree>
    <p:extLst>
      <p:ext uri="{BB962C8B-B14F-4D97-AF65-F5344CB8AC3E}">
        <p14:creationId xmlns:p14="http://schemas.microsoft.com/office/powerpoint/2010/main" val="173541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27</a:t>
            </a:fld>
            <a:endParaRPr lang="en-US" dirty="0"/>
          </a:p>
        </p:txBody>
      </p:sp>
    </p:spTree>
    <p:extLst>
      <p:ext uri="{BB962C8B-B14F-4D97-AF65-F5344CB8AC3E}">
        <p14:creationId xmlns:p14="http://schemas.microsoft.com/office/powerpoint/2010/main" val="421285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28</a:t>
            </a:fld>
            <a:endParaRPr lang="en-US" dirty="0"/>
          </a:p>
        </p:txBody>
      </p:sp>
    </p:spTree>
    <p:extLst>
      <p:ext uri="{BB962C8B-B14F-4D97-AF65-F5344CB8AC3E}">
        <p14:creationId xmlns:p14="http://schemas.microsoft.com/office/powerpoint/2010/main" val="1489676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29</a:t>
            </a:fld>
            <a:endParaRPr lang="en-US" dirty="0"/>
          </a:p>
        </p:txBody>
      </p:sp>
    </p:spTree>
    <p:extLst>
      <p:ext uri="{BB962C8B-B14F-4D97-AF65-F5344CB8AC3E}">
        <p14:creationId xmlns:p14="http://schemas.microsoft.com/office/powerpoint/2010/main" val="18265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30</a:t>
            </a:fld>
            <a:endParaRPr lang="en-US" dirty="0"/>
          </a:p>
        </p:txBody>
      </p:sp>
    </p:spTree>
    <p:extLst>
      <p:ext uri="{BB962C8B-B14F-4D97-AF65-F5344CB8AC3E}">
        <p14:creationId xmlns:p14="http://schemas.microsoft.com/office/powerpoint/2010/main" val="293710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a:t>
            </a:fld>
            <a:endParaRPr lang="en-US" dirty="0"/>
          </a:p>
        </p:txBody>
      </p:sp>
    </p:spTree>
    <p:extLst>
      <p:ext uri="{BB962C8B-B14F-4D97-AF65-F5344CB8AC3E}">
        <p14:creationId xmlns:p14="http://schemas.microsoft.com/office/powerpoint/2010/main" val="2774330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31</a:t>
            </a:fld>
            <a:endParaRPr lang="en-US" dirty="0"/>
          </a:p>
        </p:txBody>
      </p:sp>
    </p:spTree>
    <p:extLst>
      <p:ext uri="{BB962C8B-B14F-4D97-AF65-F5344CB8AC3E}">
        <p14:creationId xmlns:p14="http://schemas.microsoft.com/office/powerpoint/2010/main" val="2736365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32</a:t>
            </a:fld>
            <a:endParaRPr lang="en-US" dirty="0"/>
          </a:p>
        </p:txBody>
      </p:sp>
    </p:spTree>
    <p:extLst>
      <p:ext uri="{BB962C8B-B14F-4D97-AF65-F5344CB8AC3E}">
        <p14:creationId xmlns:p14="http://schemas.microsoft.com/office/powerpoint/2010/main" val="2247277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33</a:t>
            </a:fld>
            <a:endParaRPr lang="en-US" dirty="0"/>
          </a:p>
        </p:txBody>
      </p:sp>
    </p:spTree>
    <p:extLst>
      <p:ext uri="{BB962C8B-B14F-4D97-AF65-F5344CB8AC3E}">
        <p14:creationId xmlns:p14="http://schemas.microsoft.com/office/powerpoint/2010/main" val="2311834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34</a:t>
            </a:fld>
            <a:endParaRPr lang="en-US" dirty="0"/>
          </a:p>
        </p:txBody>
      </p:sp>
    </p:spTree>
    <p:extLst>
      <p:ext uri="{BB962C8B-B14F-4D97-AF65-F5344CB8AC3E}">
        <p14:creationId xmlns:p14="http://schemas.microsoft.com/office/powerpoint/2010/main" val="3525135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35</a:t>
            </a:fld>
            <a:endParaRPr lang="en-US" dirty="0"/>
          </a:p>
        </p:txBody>
      </p:sp>
    </p:spTree>
    <p:extLst>
      <p:ext uri="{BB962C8B-B14F-4D97-AF65-F5344CB8AC3E}">
        <p14:creationId xmlns:p14="http://schemas.microsoft.com/office/powerpoint/2010/main" val="332653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36</a:t>
            </a:fld>
            <a:endParaRPr lang="en-US" dirty="0"/>
          </a:p>
        </p:txBody>
      </p:sp>
    </p:spTree>
    <p:extLst>
      <p:ext uri="{BB962C8B-B14F-4D97-AF65-F5344CB8AC3E}">
        <p14:creationId xmlns:p14="http://schemas.microsoft.com/office/powerpoint/2010/main" val="1632146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37</a:t>
            </a:fld>
            <a:endParaRPr lang="en-US" dirty="0"/>
          </a:p>
        </p:txBody>
      </p:sp>
    </p:spTree>
    <p:extLst>
      <p:ext uri="{BB962C8B-B14F-4D97-AF65-F5344CB8AC3E}">
        <p14:creationId xmlns:p14="http://schemas.microsoft.com/office/powerpoint/2010/main" val="3100786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38</a:t>
            </a:fld>
            <a:endParaRPr lang="en-US" dirty="0"/>
          </a:p>
        </p:txBody>
      </p:sp>
    </p:spTree>
    <p:extLst>
      <p:ext uri="{BB962C8B-B14F-4D97-AF65-F5344CB8AC3E}">
        <p14:creationId xmlns:p14="http://schemas.microsoft.com/office/powerpoint/2010/main" val="313537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39</a:t>
            </a:fld>
            <a:endParaRPr lang="en-US" dirty="0"/>
          </a:p>
        </p:txBody>
      </p:sp>
    </p:spTree>
    <p:extLst>
      <p:ext uri="{BB962C8B-B14F-4D97-AF65-F5344CB8AC3E}">
        <p14:creationId xmlns:p14="http://schemas.microsoft.com/office/powerpoint/2010/main" val="3333595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40</a:t>
            </a:fld>
            <a:endParaRPr lang="en-US" dirty="0"/>
          </a:p>
        </p:txBody>
      </p:sp>
    </p:spTree>
    <p:extLst>
      <p:ext uri="{BB962C8B-B14F-4D97-AF65-F5344CB8AC3E}">
        <p14:creationId xmlns:p14="http://schemas.microsoft.com/office/powerpoint/2010/main" val="249809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a:t>
            </a:fld>
            <a:endParaRPr lang="en-US" dirty="0"/>
          </a:p>
        </p:txBody>
      </p:sp>
    </p:spTree>
    <p:extLst>
      <p:ext uri="{BB962C8B-B14F-4D97-AF65-F5344CB8AC3E}">
        <p14:creationId xmlns:p14="http://schemas.microsoft.com/office/powerpoint/2010/main" val="2364798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41</a:t>
            </a:fld>
            <a:endParaRPr lang="en-US" dirty="0"/>
          </a:p>
        </p:txBody>
      </p:sp>
    </p:spTree>
    <p:extLst>
      <p:ext uri="{BB962C8B-B14F-4D97-AF65-F5344CB8AC3E}">
        <p14:creationId xmlns:p14="http://schemas.microsoft.com/office/powerpoint/2010/main" val="320020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42</a:t>
            </a:fld>
            <a:endParaRPr lang="en-US" dirty="0"/>
          </a:p>
        </p:txBody>
      </p:sp>
    </p:spTree>
    <p:extLst>
      <p:ext uri="{BB962C8B-B14F-4D97-AF65-F5344CB8AC3E}">
        <p14:creationId xmlns:p14="http://schemas.microsoft.com/office/powerpoint/2010/main" val="611730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43</a:t>
            </a:fld>
            <a:endParaRPr lang="en-US" dirty="0"/>
          </a:p>
        </p:txBody>
      </p:sp>
    </p:spTree>
    <p:extLst>
      <p:ext uri="{BB962C8B-B14F-4D97-AF65-F5344CB8AC3E}">
        <p14:creationId xmlns:p14="http://schemas.microsoft.com/office/powerpoint/2010/main" val="3212021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839B6-2F97-41B3-8F8C-4B1CC6B1F5EE}" type="slidenum">
              <a:rPr lang="en-US" smtClean="0"/>
              <a:t>44</a:t>
            </a:fld>
            <a:endParaRPr lang="en-US" dirty="0"/>
          </a:p>
        </p:txBody>
      </p:sp>
    </p:spTree>
    <p:extLst>
      <p:ext uri="{BB962C8B-B14F-4D97-AF65-F5344CB8AC3E}">
        <p14:creationId xmlns:p14="http://schemas.microsoft.com/office/powerpoint/2010/main" val="3010590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45</a:t>
            </a:fld>
            <a:endParaRPr lang="en-US" dirty="0"/>
          </a:p>
        </p:txBody>
      </p:sp>
    </p:spTree>
    <p:extLst>
      <p:ext uri="{BB962C8B-B14F-4D97-AF65-F5344CB8AC3E}">
        <p14:creationId xmlns:p14="http://schemas.microsoft.com/office/powerpoint/2010/main" val="1087375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46</a:t>
            </a:fld>
            <a:endParaRPr lang="en-US" dirty="0"/>
          </a:p>
        </p:txBody>
      </p:sp>
    </p:spTree>
    <p:extLst>
      <p:ext uri="{BB962C8B-B14F-4D97-AF65-F5344CB8AC3E}">
        <p14:creationId xmlns:p14="http://schemas.microsoft.com/office/powerpoint/2010/main" val="1332575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47</a:t>
            </a:fld>
            <a:endParaRPr lang="en-US" dirty="0"/>
          </a:p>
        </p:txBody>
      </p:sp>
    </p:spTree>
    <p:extLst>
      <p:ext uri="{BB962C8B-B14F-4D97-AF65-F5344CB8AC3E}">
        <p14:creationId xmlns:p14="http://schemas.microsoft.com/office/powerpoint/2010/main" val="885905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48</a:t>
            </a:fld>
            <a:endParaRPr lang="en-US" dirty="0"/>
          </a:p>
        </p:txBody>
      </p:sp>
    </p:spTree>
    <p:extLst>
      <p:ext uri="{BB962C8B-B14F-4D97-AF65-F5344CB8AC3E}">
        <p14:creationId xmlns:p14="http://schemas.microsoft.com/office/powerpoint/2010/main" val="881058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49</a:t>
            </a:fld>
            <a:endParaRPr lang="en-US" dirty="0"/>
          </a:p>
        </p:txBody>
      </p:sp>
    </p:spTree>
    <p:extLst>
      <p:ext uri="{BB962C8B-B14F-4D97-AF65-F5344CB8AC3E}">
        <p14:creationId xmlns:p14="http://schemas.microsoft.com/office/powerpoint/2010/main" val="3900480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50</a:t>
            </a:fld>
            <a:endParaRPr lang="en-US" dirty="0"/>
          </a:p>
        </p:txBody>
      </p:sp>
    </p:spTree>
    <p:extLst>
      <p:ext uri="{BB962C8B-B14F-4D97-AF65-F5344CB8AC3E}">
        <p14:creationId xmlns:p14="http://schemas.microsoft.com/office/powerpoint/2010/main" val="167436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a:t>
            </a:fld>
            <a:endParaRPr lang="en-US" dirty="0"/>
          </a:p>
        </p:txBody>
      </p:sp>
    </p:spTree>
    <p:extLst>
      <p:ext uri="{BB962C8B-B14F-4D97-AF65-F5344CB8AC3E}">
        <p14:creationId xmlns:p14="http://schemas.microsoft.com/office/powerpoint/2010/main" val="2182043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51</a:t>
            </a:fld>
            <a:endParaRPr lang="en-US" dirty="0"/>
          </a:p>
        </p:txBody>
      </p:sp>
    </p:spTree>
    <p:extLst>
      <p:ext uri="{BB962C8B-B14F-4D97-AF65-F5344CB8AC3E}">
        <p14:creationId xmlns:p14="http://schemas.microsoft.com/office/powerpoint/2010/main" val="2453335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52</a:t>
            </a:fld>
            <a:endParaRPr lang="en-US" dirty="0"/>
          </a:p>
        </p:txBody>
      </p:sp>
    </p:spTree>
    <p:extLst>
      <p:ext uri="{BB962C8B-B14F-4D97-AF65-F5344CB8AC3E}">
        <p14:creationId xmlns:p14="http://schemas.microsoft.com/office/powerpoint/2010/main" val="25687947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53</a:t>
            </a:fld>
            <a:endParaRPr lang="en-US" dirty="0"/>
          </a:p>
        </p:txBody>
      </p:sp>
    </p:spTree>
    <p:extLst>
      <p:ext uri="{BB962C8B-B14F-4D97-AF65-F5344CB8AC3E}">
        <p14:creationId xmlns:p14="http://schemas.microsoft.com/office/powerpoint/2010/main" val="309623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54</a:t>
            </a:fld>
            <a:endParaRPr lang="en-US" dirty="0"/>
          </a:p>
        </p:txBody>
      </p:sp>
    </p:spTree>
    <p:extLst>
      <p:ext uri="{BB962C8B-B14F-4D97-AF65-F5344CB8AC3E}">
        <p14:creationId xmlns:p14="http://schemas.microsoft.com/office/powerpoint/2010/main" val="3773002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55</a:t>
            </a:fld>
            <a:endParaRPr lang="en-US" dirty="0"/>
          </a:p>
        </p:txBody>
      </p:sp>
    </p:spTree>
    <p:extLst>
      <p:ext uri="{BB962C8B-B14F-4D97-AF65-F5344CB8AC3E}">
        <p14:creationId xmlns:p14="http://schemas.microsoft.com/office/powerpoint/2010/main" val="1939633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56</a:t>
            </a:fld>
            <a:endParaRPr lang="en-US" dirty="0"/>
          </a:p>
        </p:txBody>
      </p:sp>
    </p:spTree>
    <p:extLst>
      <p:ext uri="{BB962C8B-B14F-4D97-AF65-F5344CB8AC3E}">
        <p14:creationId xmlns:p14="http://schemas.microsoft.com/office/powerpoint/2010/main" val="3511594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57</a:t>
            </a:fld>
            <a:endParaRPr lang="en-US" dirty="0"/>
          </a:p>
        </p:txBody>
      </p:sp>
    </p:spTree>
    <p:extLst>
      <p:ext uri="{BB962C8B-B14F-4D97-AF65-F5344CB8AC3E}">
        <p14:creationId xmlns:p14="http://schemas.microsoft.com/office/powerpoint/2010/main" val="1856450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58</a:t>
            </a:fld>
            <a:endParaRPr lang="en-US" dirty="0"/>
          </a:p>
        </p:txBody>
      </p:sp>
    </p:spTree>
    <p:extLst>
      <p:ext uri="{BB962C8B-B14F-4D97-AF65-F5344CB8AC3E}">
        <p14:creationId xmlns:p14="http://schemas.microsoft.com/office/powerpoint/2010/main" val="2946874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59</a:t>
            </a:fld>
            <a:endParaRPr lang="en-US" dirty="0"/>
          </a:p>
        </p:txBody>
      </p:sp>
    </p:spTree>
    <p:extLst>
      <p:ext uri="{BB962C8B-B14F-4D97-AF65-F5344CB8AC3E}">
        <p14:creationId xmlns:p14="http://schemas.microsoft.com/office/powerpoint/2010/main" val="362560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60</a:t>
            </a:fld>
            <a:endParaRPr lang="en-US" dirty="0"/>
          </a:p>
        </p:txBody>
      </p:sp>
    </p:spTree>
    <p:extLst>
      <p:ext uri="{BB962C8B-B14F-4D97-AF65-F5344CB8AC3E}">
        <p14:creationId xmlns:p14="http://schemas.microsoft.com/office/powerpoint/2010/main" val="66372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a:t>
            </a:fld>
            <a:endParaRPr lang="en-US" dirty="0"/>
          </a:p>
        </p:txBody>
      </p:sp>
    </p:spTree>
    <p:extLst>
      <p:ext uri="{BB962C8B-B14F-4D97-AF65-F5344CB8AC3E}">
        <p14:creationId xmlns:p14="http://schemas.microsoft.com/office/powerpoint/2010/main" val="3623990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61</a:t>
            </a:fld>
            <a:endParaRPr lang="en-US" dirty="0"/>
          </a:p>
        </p:txBody>
      </p:sp>
    </p:spTree>
    <p:extLst>
      <p:ext uri="{BB962C8B-B14F-4D97-AF65-F5344CB8AC3E}">
        <p14:creationId xmlns:p14="http://schemas.microsoft.com/office/powerpoint/2010/main" val="34496120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62</a:t>
            </a:fld>
            <a:endParaRPr lang="en-US" dirty="0"/>
          </a:p>
        </p:txBody>
      </p:sp>
    </p:spTree>
    <p:extLst>
      <p:ext uri="{BB962C8B-B14F-4D97-AF65-F5344CB8AC3E}">
        <p14:creationId xmlns:p14="http://schemas.microsoft.com/office/powerpoint/2010/main" val="3166682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63</a:t>
            </a:fld>
            <a:endParaRPr lang="en-US" dirty="0"/>
          </a:p>
        </p:txBody>
      </p:sp>
    </p:spTree>
    <p:extLst>
      <p:ext uri="{BB962C8B-B14F-4D97-AF65-F5344CB8AC3E}">
        <p14:creationId xmlns:p14="http://schemas.microsoft.com/office/powerpoint/2010/main" val="221995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64</a:t>
            </a:fld>
            <a:endParaRPr lang="en-US" dirty="0"/>
          </a:p>
        </p:txBody>
      </p:sp>
    </p:spTree>
    <p:extLst>
      <p:ext uri="{BB962C8B-B14F-4D97-AF65-F5344CB8AC3E}">
        <p14:creationId xmlns:p14="http://schemas.microsoft.com/office/powerpoint/2010/main" val="4753788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66</a:t>
            </a:fld>
            <a:endParaRPr lang="en-US" dirty="0"/>
          </a:p>
        </p:txBody>
      </p:sp>
    </p:spTree>
    <p:extLst>
      <p:ext uri="{BB962C8B-B14F-4D97-AF65-F5344CB8AC3E}">
        <p14:creationId xmlns:p14="http://schemas.microsoft.com/office/powerpoint/2010/main" val="36699249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67</a:t>
            </a:fld>
            <a:endParaRPr lang="en-US" dirty="0"/>
          </a:p>
        </p:txBody>
      </p:sp>
    </p:spTree>
    <p:extLst>
      <p:ext uri="{BB962C8B-B14F-4D97-AF65-F5344CB8AC3E}">
        <p14:creationId xmlns:p14="http://schemas.microsoft.com/office/powerpoint/2010/main" val="29371313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68</a:t>
            </a:fld>
            <a:endParaRPr lang="en-US" dirty="0"/>
          </a:p>
        </p:txBody>
      </p:sp>
    </p:spTree>
    <p:extLst>
      <p:ext uri="{BB962C8B-B14F-4D97-AF65-F5344CB8AC3E}">
        <p14:creationId xmlns:p14="http://schemas.microsoft.com/office/powerpoint/2010/main" val="12072433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69</a:t>
            </a:fld>
            <a:endParaRPr lang="en-US" dirty="0"/>
          </a:p>
        </p:txBody>
      </p:sp>
    </p:spTree>
    <p:extLst>
      <p:ext uri="{BB962C8B-B14F-4D97-AF65-F5344CB8AC3E}">
        <p14:creationId xmlns:p14="http://schemas.microsoft.com/office/powerpoint/2010/main" val="29412064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70</a:t>
            </a:fld>
            <a:endParaRPr lang="en-US" dirty="0"/>
          </a:p>
        </p:txBody>
      </p:sp>
    </p:spTree>
    <p:extLst>
      <p:ext uri="{BB962C8B-B14F-4D97-AF65-F5344CB8AC3E}">
        <p14:creationId xmlns:p14="http://schemas.microsoft.com/office/powerpoint/2010/main" val="1951241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71</a:t>
            </a:fld>
            <a:endParaRPr lang="en-US" dirty="0"/>
          </a:p>
        </p:txBody>
      </p:sp>
    </p:spTree>
    <p:extLst>
      <p:ext uri="{BB962C8B-B14F-4D97-AF65-F5344CB8AC3E}">
        <p14:creationId xmlns:p14="http://schemas.microsoft.com/office/powerpoint/2010/main" val="396293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a:t>
            </a:fld>
            <a:endParaRPr lang="en-US" dirty="0"/>
          </a:p>
        </p:txBody>
      </p:sp>
    </p:spTree>
    <p:extLst>
      <p:ext uri="{BB962C8B-B14F-4D97-AF65-F5344CB8AC3E}">
        <p14:creationId xmlns:p14="http://schemas.microsoft.com/office/powerpoint/2010/main" val="3951523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72</a:t>
            </a:fld>
            <a:endParaRPr lang="en-US" dirty="0"/>
          </a:p>
        </p:txBody>
      </p:sp>
    </p:spTree>
    <p:extLst>
      <p:ext uri="{BB962C8B-B14F-4D97-AF65-F5344CB8AC3E}">
        <p14:creationId xmlns:p14="http://schemas.microsoft.com/office/powerpoint/2010/main" val="2115901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73</a:t>
            </a:fld>
            <a:endParaRPr lang="en-US" dirty="0"/>
          </a:p>
        </p:txBody>
      </p:sp>
    </p:spTree>
    <p:extLst>
      <p:ext uri="{BB962C8B-B14F-4D97-AF65-F5344CB8AC3E}">
        <p14:creationId xmlns:p14="http://schemas.microsoft.com/office/powerpoint/2010/main" val="3676837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74</a:t>
            </a:fld>
            <a:endParaRPr lang="en-US" dirty="0"/>
          </a:p>
        </p:txBody>
      </p:sp>
    </p:spTree>
    <p:extLst>
      <p:ext uri="{BB962C8B-B14F-4D97-AF65-F5344CB8AC3E}">
        <p14:creationId xmlns:p14="http://schemas.microsoft.com/office/powerpoint/2010/main" val="3583081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75</a:t>
            </a:fld>
            <a:endParaRPr lang="en-US" dirty="0"/>
          </a:p>
        </p:txBody>
      </p:sp>
    </p:spTree>
    <p:extLst>
      <p:ext uri="{BB962C8B-B14F-4D97-AF65-F5344CB8AC3E}">
        <p14:creationId xmlns:p14="http://schemas.microsoft.com/office/powerpoint/2010/main" val="33446929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76</a:t>
            </a:fld>
            <a:endParaRPr lang="en-US" dirty="0"/>
          </a:p>
        </p:txBody>
      </p:sp>
    </p:spTree>
    <p:extLst>
      <p:ext uri="{BB962C8B-B14F-4D97-AF65-F5344CB8AC3E}">
        <p14:creationId xmlns:p14="http://schemas.microsoft.com/office/powerpoint/2010/main" val="28204611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77</a:t>
            </a:fld>
            <a:endParaRPr lang="en-US" dirty="0"/>
          </a:p>
        </p:txBody>
      </p:sp>
    </p:spTree>
    <p:extLst>
      <p:ext uri="{BB962C8B-B14F-4D97-AF65-F5344CB8AC3E}">
        <p14:creationId xmlns:p14="http://schemas.microsoft.com/office/powerpoint/2010/main" val="4511689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78</a:t>
            </a:fld>
            <a:endParaRPr lang="en-US" dirty="0"/>
          </a:p>
        </p:txBody>
      </p:sp>
    </p:spTree>
    <p:extLst>
      <p:ext uri="{BB962C8B-B14F-4D97-AF65-F5344CB8AC3E}">
        <p14:creationId xmlns:p14="http://schemas.microsoft.com/office/powerpoint/2010/main" val="15847189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79</a:t>
            </a:fld>
            <a:endParaRPr lang="en-US" dirty="0"/>
          </a:p>
        </p:txBody>
      </p:sp>
    </p:spTree>
    <p:extLst>
      <p:ext uri="{BB962C8B-B14F-4D97-AF65-F5344CB8AC3E}">
        <p14:creationId xmlns:p14="http://schemas.microsoft.com/office/powerpoint/2010/main" val="944768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80</a:t>
            </a:fld>
            <a:endParaRPr lang="en-US" dirty="0"/>
          </a:p>
        </p:txBody>
      </p:sp>
    </p:spTree>
    <p:extLst>
      <p:ext uri="{BB962C8B-B14F-4D97-AF65-F5344CB8AC3E}">
        <p14:creationId xmlns:p14="http://schemas.microsoft.com/office/powerpoint/2010/main" val="1611435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81</a:t>
            </a:fld>
            <a:endParaRPr lang="en-US" dirty="0"/>
          </a:p>
        </p:txBody>
      </p:sp>
    </p:spTree>
    <p:extLst>
      <p:ext uri="{BB962C8B-B14F-4D97-AF65-F5344CB8AC3E}">
        <p14:creationId xmlns:p14="http://schemas.microsoft.com/office/powerpoint/2010/main" val="202845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9</a:t>
            </a:fld>
            <a:endParaRPr lang="en-US" dirty="0"/>
          </a:p>
        </p:txBody>
      </p:sp>
    </p:spTree>
    <p:extLst>
      <p:ext uri="{BB962C8B-B14F-4D97-AF65-F5344CB8AC3E}">
        <p14:creationId xmlns:p14="http://schemas.microsoft.com/office/powerpoint/2010/main" val="14074938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82</a:t>
            </a:fld>
            <a:endParaRPr lang="en-US" dirty="0"/>
          </a:p>
        </p:txBody>
      </p:sp>
    </p:spTree>
    <p:extLst>
      <p:ext uri="{BB962C8B-B14F-4D97-AF65-F5344CB8AC3E}">
        <p14:creationId xmlns:p14="http://schemas.microsoft.com/office/powerpoint/2010/main" val="23155986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83</a:t>
            </a:fld>
            <a:endParaRPr lang="en-US" dirty="0"/>
          </a:p>
        </p:txBody>
      </p:sp>
    </p:spTree>
    <p:extLst>
      <p:ext uri="{BB962C8B-B14F-4D97-AF65-F5344CB8AC3E}">
        <p14:creationId xmlns:p14="http://schemas.microsoft.com/office/powerpoint/2010/main" val="16285962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84</a:t>
            </a:fld>
            <a:endParaRPr lang="en-US" dirty="0"/>
          </a:p>
        </p:txBody>
      </p:sp>
    </p:spTree>
    <p:extLst>
      <p:ext uri="{BB962C8B-B14F-4D97-AF65-F5344CB8AC3E}">
        <p14:creationId xmlns:p14="http://schemas.microsoft.com/office/powerpoint/2010/main" val="15538307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85</a:t>
            </a:fld>
            <a:endParaRPr lang="en-US" dirty="0"/>
          </a:p>
        </p:txBody>
      </p:sp>
    </p:spTree>
    <p:extLst>
      <p:ext uri="{BB962C8B-B14F-4D97-AF65-F5344CB8AC3E}">
        <p14:creationId xmlns:p14="http://schemas.microsoft.com/office/powerpoint/2010/main" val="7427162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86</a:t>
            </a:fld>
            <a:endParaRPr lang="en-US" dirty="0"/>
          </a:p>
        </p:txBody>
      </p:sp>
    </p:spTree>
    <p:extLst>
      <p:ext uri="{BB962C8B-B14F-4D97-AF65-F5344CB8AC3E}">
        <p14:creationId xmlns:p14="http://schemas.microsoft.com/office/powerpoint/2010/main" val="283332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10</a:t>
            </a:fld>
            <a:endParaRPr lang="en-US" dirty="0"/>
          </a:p>
        </p:txBody>
      </p:sp>
    </p:spTree>
    <p:extLst>
      <p:ext uri="{BB962C8B-B14F-4D97-AF65-F5344CB8AC3E}">
        <p14:creationId xmlns:p14="http://schemas.microsoft.com/office/powerpoint/2010/main" val="2750750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FA1CD0AE-4080-429D-82CE-FD74ED8CEFE2}" type="datetimeFigureOut">
              <a:rPr lang="en-US" smtClean="0"/>
              <a:t>10/23/2023</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01258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81338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10/23/2023</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415291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10/23/2023</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216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A1CD0AE-4080-429D-82CE-FD74ED8CEFE2}" type="datetimeFigureOut">
              <a:rPr lang="en-US" smtClean="0"/>
              <a:t>10/23/2023</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58193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33049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370767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054418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10/23/2023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1713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64165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10/23/2023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27832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2595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7951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6636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1535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7922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72184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1CD0AE-4080-429D-82CE-FD74ED8CEFE2}" type="datetimeFigureOut">
              <a:rPr lang="en-US" smtClean="0"/>
              <a:t>10/23/2023</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C418CF-CEFF-4059-B24C-39AC3DFAD7B0}" type="slidenum">
              <a:rPr lang="en-US" smtClean="0"/>
              <a:t>‹#›</a:t>
            </a:fld>
            <a:endParaRPr lang="en-US" dirty="0"/>
          </a:p>
        </p:txBody>
      </p:sp>
    </p:spTree>
    <p:extLst>
      <p:ext uri="{BB962C8B-B14F-4D97-AF65-F5344CB8AC3E}">
        <p14:creationId xmlns:p14="http://schemas.microsoft.com/office/powerpoint/2010/main" val="233386194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7.png"/></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50030" y="4000500"/>
            <a:ext cx="8558213" cy="571500"/>
          </a:xfrm>
          <a:prstGeom prst="rect">
            <a:avLst/>
          </a:prstGeom>
        </p:spPr>
      </p:pic>
      <p:sp>
        <p:nvSpPr>
          <p:cNvPr id="14" name="TextBox 13"/>
          <p:cNvSpPr txBox="1"/>
          <p:nvPr/>
        </p:nvSpPr>
        <p:spPr>
          <a:xfrm>
            <a:off x="643218" y="623764"/>
            <a:ext cx="7857563" cy="2246769"/>
          </a:xfrm>
          <a:prstGeom prst="rect">
            <a:avLst/>
          </a:prstGeom>
          <a:noFill/>
        </p:spPr>
        <p:txBody>
          <a:bodyPr wrap="square" rtlCol="0">
            <a:spAutoFit/>
          </a:bodyPr>
          <a:lstStyle/>
          <a:p>
            <a:pPr algn="ctr"/>
            <a:r>
              <a:rPr lang="en-US" sz="2800" dirty="0">
                <a:solidFill>
                  <a:srgbClr val="FFFF00"/>
                </a:solidFill>
              </a:rPr>
              <a:t>KUALI</a:t>
            </a:r>
          </a:p>
          <a:p>
            <a:pPr algn="ctr"/>
            <a:r>
              <a:rPr lang="en-US" sz="2800" dirty="0">
                <a:solidFill>
                  <a:srgbClr val="FFFF00"/>
                </a:solidFill>
              </a:rPr>
              <a:t>CAPITAL ASSET</a:t>
            </a:r>
          </a:p>
          <a:p>
            <a:pPr algn="ctr"/>
            <a:r>
              <a:rPr lang="en-US" sz="2800" dirty="0">
                <a:solidFill>
                  <a:srgbClr val="FFFF00"/>
                </a:solidFill>
              </a:rPr>
              <a:t>MANAGEMENT (CAM)</a:t>
            </a:r>
          </a:p>
          <a:p>
            <a:pPr algn="ctr"/>
            <a:r>
              <a:rPr lang="en-US" sz="2800" dirty="0">
                <a:solidFill>
                  <a:srgbClr val="FFFF00"/>
                </a:solidFill>
              </a:rPr>
              <a:t>FINANCIAL DOCUMENTS:</a:t>
            </a:r>
          </a:p>
          <a:p>
            <a:pPr algn="ctr"/>
            <a:r>
              <a:rPr lang="en-US" sz="2800" dirty="0">
                <a:solidFill>
                  <a:srgbClr val="FFFF00"/>
                </a:solidFill>
              </a:rPr>
              <a:t>GENERAL LEDGER TRANSFER (GLT)</a:t>
            </a:r>
          </a:p>
        </p:txBody>
      </p:sp>
      <p:sp>
        <p:nvSpPr>
          <p:cNvPr id="15" name="TextBox 14"/>
          <p:cNvSpPr txBox="1"/>
          <p:nvPr/>
        </p:nvSpPr>
        <p:spPr>
          <a:xfrm>
            <a:off x="250031" y="4880202"/>
            <a:ext cx="4772460" cy="507831"/>
          </a:xfrm>
          <a:prstGeom prst="rect">
            <a:avLst/>
          </a:prstGeom>
          <a:noFill/>
        </p:spPr>
        <p:txBody>
          <a:bodyPr wrap="none" rtlCol="0">
            <a:spAutoFit/>
          </a:bodyPr>
          <a:lstStyle/>
          <a:p>
            <a:r>
              <a:rPr lang="en-US" sz="1350" i="1" dirty="0">
                <a:solidFill>
                  <a:srgbClr val="00B050"/>
                </a:solidFill>
              </a:rPr>
              <a:t>Business and Financial Services, Property Management</a:t>
            </a:r>
          </a:p>
          <a:p>
            <a:r>
              <a:rPr lang="en-US" sz="1350" i="1" dirty="0">
                <a:solidFill>
                  <a:srgbClr val="00B050"/>
                </a:solidFill>
              </a:rPr>
              <a:t>Presenter:  Debra Ellison</a:t>
            </a:r>
          </a:p>
        </p:txBody>
      </p:sp>
    </p:spTree>
    <p:extLst>
      <p:ext uri="{BB962C8B-B14F-4D97-AF65-F5344CB8AC3E}">
        <p14:creationId xmlns:p14="http://schemas.microsoft.com/office/powerpoint/2010/main" val="126460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35" y="899069"/>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352612" y="5400368"/>
            <a:ext cx="7993930" cy="338554"/>
          </a:xfrm>
          <a:prstGeom prst="rect">
            <a:avLst/>
          </a:prstGeom>
          <a:noFill/>
        </p:spPr>
        <p:txBody>
          <a:bodyPr wrap="square" rtlCol="0">
            <a:spAutoFit/>
          </a:bodyPr>
          <a:lstStyle/>
          <a:p>
            <a:r>
              <a:rPr lang="en-US" sz="1600" dirty="0"/>
              <a:t>If there are no results found, it may be necessary to alter your search data.</a:t>
            </a:r>
            <a:endParaRPr lang="en-US" sz="1600" dirty="0">
              <a:solidFill>
                <a:srgbClr val="00B050"/>
              </a:solidFill>
            </a:endParaRPr>
          </a:p>
        </p:txBody>
      </p:sp>
      <p:pic>
        <p:nvPicPr>
          <p:cNvPr id="5" name="Picture 4">
            <a:extLst>
              <a:ext uri="{FF2B5EF4-FFF2-40B4-BE49-F238E27FC236}">
                <a16:creationId xmlns:a16="http://schemas.microsoft.com/office/drawing/2014/main" id="{AC3A3BC0-3D9F-4F1B-E548-ED90F2751DFF}"/>
              </a:ext>
            </a:extLst>
          </p:cNvPr>
          <p:cNvPicPr>
            <a:picLocks noChangeAspect="1"/>
          </p:cNvPicPr>
          <p:nvPr/>
        </p:nvPicPr>
        <p:blipFill>
          <a:blip r:embed="rId3"/>
          <a:stretch>
            <a:fillRect/>
          </a:stretch>
        </p:blipFill>
        <p:spPr>
          <a:xfrm>
            <a:off x="1013253" y="1682433"/>
            <a:ext cx="7068065" cy="3295951"/>
          </a:xfrm>
          <a:prstGeom prst="rect">
            <a:avLst/>
          </a:prstGeom>
        </p:spPr>
      </p:pic>
      <p:sp>
        <p:nvSpPr>
          <p:cNvPr id="6" name="Oval 5">
            <a:extLst>
              <a:ext uri="{FF2B5EF4-FFF2-40B4-BE49-F238E27FC236}">
                <a16:creationId xmlns:a16="http://schemas.microsoft.com/office/drawing/2014/main" id="{CB6351B0-71FA-502F-955C-78851A80DEE4}"/>
              </a:ext>
            </a:extLst>
          </p:cNvPr>
          <p:cNvSpPr/>
          <p:nvPr/>
        </p:nvSpPr>
        <p:spPr>
          <a:xfrm>
            <a:off x="1128584" y="4768063"/>
            <a:ext cx="897923" cy="210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DC0BED6-078A-45BE-8015-96A5DD5C6EB0}"/>
              </a:ext>
            </a:extLst>
          </p:cNvPr>
          <p:cNvSpPr/>
          <p:nvPr/>
        </p:nvSpPr>
        <p:spPr>
          <a:xfrm>
            <a:off x="790832" y="1886465"/>
            <a:ext cx="7339915" cy="7002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740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35" y="899069"/>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575035" y="5244908"/>
            <a:ext cx="6819846" cy="830997"/>
          </a:xfrm>
          <a:prstGeom prst="rect">
            <a:avLst/>
          </a:prstGeom>
          <a:noFill/>
        </p:spPr>
        <p:txBody>
          <a:bodyPr wrap="square" rtlCol="0">
            <a:spAutoFit/>
          </a:bodyPr>
          <a:lstStyle/>
          <a:p>
            <a:r>
              <a:rPr lang="en-US" sz="1600" dirty="0"/>
              <a:t>Use wild card searches by entering “**”  in the Fiscal Period.</a:t>
            </a:r>
          </a:p>
          <a:p>
            <a:endParaRPr lang="en-US" sz="1600" dirty="0"/>
          </a:p>
          <a:p>
            <a:r>
              <a:rPr lang="en-US" sz="1600" dirty="0">
                <a:solidFill>
                  <a:srgbClr val="FFFF00"/>
                </a:solidFill>
              </a:rPr>
              <a:t>Then click on </a:t>
            </a:r>
            <a:r>
              <a:rPr lang="en-US" sz="1600" dirty="0"/>
              <a:t>“Search”</a:t>
            </a:r>
          </a:p>
        </p:txBody>
      </p:sp>
      <p:pic>
        <p:nvPicPr>
          <p:cNvPr id="5" name="Picture 4">
            <a:extLst>
              <a:ext uri="{FF2B5EF4-FFF2-40B4-BE49-F238E27FC236}">
                <a16:creationId xmlns:a16="http://schemas.microsoft.com/office/drawing/2014/main" id="{AC3A3BC0-3D9F-4F1B-E548-ED90F2751DFF}"/>
              </a:ext>
            </a:extLst>
          </p:cNvPr>
          <p:cNvPicPr>
            <a:picLocks noChangeAspect="1"/>
          </p:cNvPicPr>
          <p:nvPr/>
        </p:nvPicPr>
        <p:blipFill>
          <a:blip r:embed="rId3"/>
          <a:stretch>
            <a:fillRect/>
          </a:stretch>
        </p:blipFill>
        <p:spPr>
          <a:xfrm>
            <a:off x="1013253" y="1682433"/>
            <a:ext cx="7068065" cy="3295951"/>
          </a:xfrm>
          <a:prstGeom prst="rect">
            <a:avLst/>
          </a:prstGeom>
        </p:spPr>
      </p:pic>
      <p:cxnSp>
        <p:nvCxnSpPr>
          <p:cNvPr id="16" name="Straight Arrow Connector 15">
            <a:extLst>
              <a:ext uri="{FF2B5EF4-FFF2-40B4-BE49-F238E27FC236}">
                <a16:creationId xmlns:a16="http://schemas.microsoft.com/office/drawing/2014/main" id="{A4368AF3-8B8E-097B-332A-9E09D3A444E6}"/>
              </a:ext>
            </a:extLst>
          </p:cNvPr>
          <p:cNvCxnSpPr>
            <a:cxnSpLocks/>
          </p:cNvCxnSpPr>
          <p:nvPr/>
        </p:nvCxnSpPr>
        <p:spPr>
          <a:xfrm flipH="1">
            <a:off x="3525794" y="4135757"/>
            <a:ext cx="601360" cy="88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88E3DAD-E3FF-C955-98E2-7BC57588A5B6}"/>
              </a:ext>
            </a:extLst>
          </p:cNvPr>
          <p:cNvSpPr/>
          <p:nvPr/>
        </p:nvSpPr>
        <p:spPr>
          <a:xfrm>
            <a:off x="4127154" y="4620126"/>
            <a:ext cx="444845" cy="240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699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33" y="506094"/>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974557" y="5297211"/>
            <a:ext cx="7497804" cy="1384995"/>
          </a:xfrm>
          <a:prstGeom prst="rect">
            <a:avLst/>
          </a:prstGeom>
          <a:noFill/>
        </p:spPr>
        <p:txBody>
          <a:bodyPr wrap="square" rtlCol="0">
            <a:spAutoFit/>
          </a:bodyPr>
          <a:lstStyle/>
          <a:p>
            <a:r>
              <a:rPr lang="en-US" sz="1400" dirty="0">
                <a:solidFill>
                  <a:srgbClr val="00B050"/>
                </a:solidFill>
              </a:rPr>
              <a:t>All entries meeting the search criteria will be shown.</a:t>
            </a:r>
          </a:p>
          <a:p>
            <a:endParaRPr lang="en-US" sz="1400" dirty="0"/>
          </a:p>
          <a:p>
            <a:r>
              <a:rPr lang="en-US" sz="1400" dirty="0">
                <a:solidFill>
                  <a:srgbClr val="FFFF00"/>
                </a:solidFill>
              </a:rPr>
              <a:t>Verify the information then select the entry or entries you are needing to change </a:t>
            </a:r>
            <a:r>
              <a:rPr lang="en-US" sz="1400" dirty="0"/>
              <a:t>(click in the box).</a:t>
            </a:r>
          </a:p>
          <a:p>
            <a:endParaRPr lang="en-US" sz="1400" dirty="0">
              <a:solidFill>
                <a:srgbClr val="FFFF00"/>
              </a:solidFill>
            </a:endParaRPr>
          </a:p>
          <a:p>
            <a:r>
              <a:rPr lang="en-US" sz="1400" dirty="0">
                <a:solidFill>
                  <a:srgbClr val="FFFF00"/>
                </a:solidFill>
              </a:rPr>
              <a:t>Click on </a:t>
            </a:r>
            <a:r>
              <a:rPr lang="en-US" sz="1400" dirty="0"/>
              <a:t>“Return Selected”</a:t>
            </a:r>
          </a:p>
        </p:txBody>
      </p:sp>
      <p:pic>
        <p:nvPicPr>
          <p:cNvPr id="4" name="Picture 3">
            <a:extLst>
              <a:ext uri="{FF2B5EF4-FFF2-40B4-BE49-F238E27FC236}">
                <a16:creationId xmlns:a16="http://schemas.microsoft.com/office/drawing/2014/main" id="{9E0D7FE4-D684-7867-325B-5AD66C73387B}"/>
              </a:ext>
            </a:extLst>
          </p:cNvPr>
          <p:cNvPicPr>
            <a:picLocks noChangeAspect="1"/>
          </p:cNvPicPr>
          <p:nvPr/>
        </p:nvPicPr>
        <p:blipFill>
          <a:blip r:embed="rId3"/>
          <a:stretch>
            <a:fillRect/>
          </a:stretch>
        </p:blipFill>
        <p:spPr>
          <a:xfrm>
            <a:off x="1234591" y="1371581"/>
            <a:ext cx="6819846" cy="3761384"/>
          </a:xfrm>
          <a:prstGeom prst="rect">
            <a:avLst/>
          </a:prstGeom>
        </p:spPr>
      </p:pic>
      <p:sp>
        <p:nvSpPr>
          <p:cNvPr id="6" name="Oval 5">
            <a:extLst>
              <a:ext uri="{FF2B5EF4-FFF2-40B4-BE49-F238E27FC236}">
                <a16:creationId xmlns:a16="http://schemas.microsoft.com/office/drawing/2014/main" id="{29E261B1-9956-3CD9-1256-C777913E3B12}"/>
              </a:ext>
            </a:extLst>
          </p:cNvPr>
          <p:cNvSpPr/>
          <p:nvPr/>
        </p:nvSpPr>
        <p:spPr>
          <a:xfrm>
            <a:off x="902039" y="4608095"/>
            <a:ext cx="7339915" cy="524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EDADB97-4ABE-5759-A826-60A6D9E913E5}"/>
              </a:ext>
            </a:extLst>
          </p:cNvPr>
          <p:cNvCxnSpPr>
            <a:cxnSpLocks/>
            <a:stCxn id="6" idx="1"/>
          </p:cNvCxnSpPr>
          <p:nvPr/>
        </p:nvCxnSpPr>
        <p:spPr>
          <a:xfrm flipH="1">
            <a:off x="1359568" y="4684960"/>
            <a:ext cx="617377" cy="1494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60D111C-EC34-54FD-F889-C6AE17D1CACD}"/>
              </a:ext>
            </a:extLst>
          </p:cNvPr>
          <p:cNvSpPr/>
          <p:nvPr/>
        </p:nvSpPr>
        <p:spPr>
          <a:xfrm>
            <a:off x="4379495" y="4186989"/>
            <a:ext cx="469069" cy="1564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3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F97ED-F51D-F5FC-8287-341E2E794FDA}"/>
              </a:ext>
            </a:extLst>
          </p:cNvPr>
          <p:cNvPicPr>
            <a:picLocks noChangeAspect="1"/>
          </p:cNvPicPr>
          <p:nvPr/>
        </p:nvPicPr>
        <p:blipFill>
          <a:blip r:embed="rId3"/>
          <a:stretch>
            <a:fillRect/>
          </a:stretch>
        </p:blipFill>
        <p:spPr>
          <a:xfrm>
            <a:off x="720811" y="1787509"/>
            <a:ext cx="7702378" cy="3282981"/>
          </a:xfrm>
          <a:prstGeom prst="rect">
            <a:avLst/>
          </a:prstGeom>
        </p:spPr>
      </p:pic>
      <p:sp>
        <p:nvSpPr>
          <p:cNvPr id="2" name="Title 1"/>
          <p:cNvSpPr>
            <a:spLocks noGrp="1"/>
          </p:cNvSpPr>
          <p:nvPr>
            <p:ph type="title"/>
          </p:nvPr>
        </p:nvSpPr>
        <p:spPr>
          <a:xfrm>
            <a:off x="1344280" y="577081"/>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397628" y="5173540"/>
            <a:ext cx="8348743" cy="1384995"/>
          </a:xfrm>
          <a:prstGeom prst="rect">
            <a:avLst/>
          </a:prstGeom>
          <a:noFill/>
        </p:spPr>
        <p:txBody>
          <a:bodyPr wrap="square" rtlCol="0">
            <a:spAutoFit/>
          </a:bodyPr>
          <a:lstStyle/>
          <a:p>
            <a:r>
              <a:rPr lang="en-US" sz="1400" dirty="0"/>
              <a:t>The Accounting Lines tab “FROM” Line will now be populated (This is the original entry you want to change). </a:t>
            </a:r>
            <a:endParaRPr lang="en-US" sz="1400" dirty="0">
              <a:solidFill>
                <a:srgbClr val="FFFF00"/>
              </a:solidFill>
            </a:endParaRPr>
          </a:p>
          <a:p>
            <a:endParaRPr lang="en-US" sz="1400" dirty="0">
              <a:solidFill>
                <a:srgbClr val="FFFF00"/>
              </a:solidFill>
            </a:endParaRPr>
          </a:p>
          <a:p>
            <a:r>
              <a:rPr lang="en-US" sz="1400" dirty="0">
                <a:solidFill>
                  <a:srgbClr val="FFFF00"/>
                </a:solidFill>
              </a:rPr>
              <a:t>This is also known as the “SOURCE” and will post a credit entry on the asset*</a:t>
            </a:r>
          </a:p>
          <a:p>
            <a:endParaRPr lang="en-US" sz="1400" dirty="0">
              <a:solidFill>
                <a:srgbClr val="FFFF00"/>
              </a:solidFill>
            </a:endParaRPr>
          </a:p>
          <a:p>
            <a:r>
              <a:rPr lang="en-US" sz="1400" dirty="0">
                <a:solidFill>
                  <a:srgbClr val="00B050"/>
                </a:solidFill>
              </a:rPr>
              <a:t>*Depending upon the type of entry, a debit may be posted (e.g., reversing a credit posting).</a:t>
            </a:r>
          </a:p>
        </p:txBody>
      </p:sp>
      <p:cxnSp>
        <p:nvCxnSpPr>
          <p:cNvPr id="7" name="Straight Arrow Connector 6">
            <a:extLst>
              <a:ext uri="{FF2B5EF4-FFF2-40B4-BE49-F238E27FC236}">
                <a16:creationId xmlns:a16="http://schemas.microsoft.com/office/drawing/2014/main" id="{EE0FE38F-CFB0-6BD3-59DB-91ABFB527812}"/>
              </a:ext>
            </a:extLst>
          </p:cNvPr>
          <p:cNvCxnSpPr/>
          <p:nvPr/>
        </p:nvCxnSpPr>
        <p:spPr>
          <a:xfrm flipH="1">
            <a:off x="1248028" y="3663386"/>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DBC274E-E792-5F8C-9FCE-13D6F9DD22C5}"/>
              </a:ext>
            </a:extLst>
          </p:cNvPr>
          <p:cNvSpPr/>
          <p:nvPr/>
        </p:nvSpPr>
        <p:spPr>
          <a:xfrm>
            <a:off x="778467" y="3560336"/>
            <a:ext cx="797670" cy="187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95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9A26B6-0248-B9C3-DD69-F622767626F0}"/>
              </a:ext>
            </a:extLst>
          </p:cNvPr>
          <p:cNvPicPr>
            <a:picLocks noChangeAspect="1"/>
          </p:cNvPicPr>
          <p:nvPr/>
        </p:nvPicPr>
        <p:blipFill>
          <a:blip r:embed="rId3"/>
          <a:stretch>
            <a:fillRect/>
          </a:stretch>
        </p:blipFill>
        <p:spPr>
          <a:xfrm>
            <a:off x="610855" y="3746981"/>
            <a:ext cx="1466850" cy="876300"/>
          </a:xfrm>
          <a:prstGeom prst="rect">
            <a:avLst/>
          </a:prstGeom>
        </p:spPr>
      </p:pic>
      <p:sp>
        <p:nvSpPr>
          <p:cNvPr id="2" name="Title 1"/>
          <p:cNvSpPr>
            <a:spLocks noGrp="1"/>
          </p:cNvSpPr>
          <p:nvPr>
            <p:ph type="title"/>
          </p:nvPr>
        </p:nvSpPr>
        <p:spPr>
          <a:xfrm>
            <a:off x="1344280" y="577081"/>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2787345" y="3427180"/>
            <a:ext cx="4925303" cy="2462213"/>
          </a:xfrm>
          <a:prstGeom prst="rect">
            <a:avLst/>
          </a:prstGeom>
          <a:noFill/>
        </p:spPr>
        <p:txBody>
          <a:bodyPr wrap="square" rtlCol="0">
            <a:spAutoFit/>
          </a:bodyPr>
          <a:lstStyle/>
          <a:p>
            <a:r>
              <a:rPr lang="en-US" sz="1400" dirty="0"/>
              <a:t>Actions in the “FROM” lines will allow you to do the following:</a:t>
            </a:r>
          </a:p>
          <a:p>
            <a:endParaRPr lang="en-US" sz="1400" dirty="0">
              <a:solidFill>
                <a:srgbClr val="FFFF00"/>
              </a:solidFill>
            </a:endParaRPr>
          </a:p>
          <a:p>
            <a:r>
              <a:rPr lang="en-US" sz="1400" dirty="0">
                <a:solidFill>
                  <a:srgbClr val="FFFF00"/>
                </a:solidFill>
              </a:rPr>
              <a:t>The Scale will allow you to perform a balance inquiry for the line</a:t>
            </a:r>
          </a:p>
          <a:p>
            <a:endParaRPr lang="en-US" sz="1400" dirty="0">
              <a:solidFill>
                <a:srgbClr val="FFFF00"/>
              </a:solidFill>
            </a:endParaRPr>
          </a:p>
          <a:p>
            <a:r>
              <a:rPr lang="en-US" sz="1400" dirty="0">
                <a:solidFill>
                  <a:srgbClr val="FFFF00"/>
                </a:solidFill>
              </a:rPr>
              <a:t>The Circular Arrows will allow you to refresh the line</a:t>
            </a:r>
          </a:p>
          <a:p>
            <a:endParaRPr lang="en-US" sz="1400" dirty="0">
              <a:solidFill>
                <a:srgbClr val="FFFF00"/>
              </a:solidFill>
            </a:endParaRPr>
          </a:p>
          <a:p>
            <a:r>
              <a:rPr lang="en-US" sz="1400" dirty="0">
                <a:solidFill>
                  <a:srgbClr val="FFFF00"/>
                </a:solidFill>
              </a:rPr>
              <a:t>The Documents will allow you to copy the line</a:t>
            </a:r>
          </a:p>
          <a:p>
            <a:endParaRPr lang="en-US" sz="1400" dirty="0">
              <a:solidFill>
                <a:srgbClr val="FFFF00"/>
              </a:solidFill>
            </a:endParaRPr>
          </a:p>
          <a:p>
            <a:r>
              <a:rPr lang="en-US" sz="1400" dirty="0">
                <a:solidFill>
                  <a:srgbClr val="FFFF00"/>
                </a:solidFill>
              </a:rPr>
              <a:t>The Garbage Can will allow you to delete the line</a:t>
            </a:r>
          </a:p>
        </p:txBody>
      </p:sp>
      <p:cxnSp>
        <p:nvCxnSpPr>
          <p:cNvPr id="7" name="Straight Arrow Connector 6">
            <a:extLst>
              <a:ext uri="{FF2B5EF4-FFF2-40B4-BE49-F238E27FC236}">
                <a16:creationId xmlns:a16="http://schemas.microsoft.com/office/drawing/2014/main" id="{EE0FE38F-CFB0-6BD3-59DB-91ABFB527812}"/>
              </a:ext>
            </a:extLst>
          </p:cNvPr>
          <p:cNvCxnSpPr>
            <a:cxnSpLocks/>
          </p:cNvCxnSpPr>
          <p:nvPr/>
        </p:nvCxnSpPr>
        <p:spPr>
          <a:xfrm flipH="1">
            <a:off x="939395" y="4050459"/>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DBC274E-E792-5F8C-9FCE-13D6F9DD22C5}"/>
              </a:ext>
            </a:extLst>
          </p:cNvPr>
          <p:cNvSpPr/>
          <p:nvPr/>
        </p:nvSpPr>
        <p:spPr>
          <a:xfrm>
            <a:off x="513521" y="3746981"/>
            <a:ext cx="721193" cy="2502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2AEB8A2-5940-26E8-CE01-273A2FCFF273}"/>
              </a:ext>
            </a:extLst>
          </p:cNvPr>
          <p:cNvPicPr>
            <a:picLocks noChangeAspect="1"/>
          </p:cNvPicPr>
          <p:nvPr/>
        </p:nvPicPr>
        <p:blipFill>
          <a:blip r:embed="rId4"/>
          <a:stretch>
            <a:fillRect/>
          </a:stretch>
        </p:blipFill>
        <p:spPr>
          <a:xfrm>
            <a:off x="371781" y="2015645"/>
            <a:ext cx="3476625" cy="657225"/>
          </a:xfrm>
          <a:prstGeom prst="rect">
            <a:avLst/>
          </a:prstGeom>
        </p:spPr>
      </p:pic>
      <p:sp>
        <p:nvSpPr>
          <p:cNvPr id="11" name="TextBox 10">
            <a:extLst>
              <a:ext uri="{FF2B5EF4-FFF2-40B4-BE49-F238E27FC236}">
                <a16:creationId xmlns:a16="http://schemas.microsoft.com/office/drawing/2014/main" id="{7C274C7C-7286-599E-CFAA-3D48A833DE16}"/>
              </a:ext>
            </a:extLst>
          </p:cNvPr>
          <p:cNvSpPr txBox="1"/>
          <p:nvPr/>
        </p:nvSpPr>
        <p:spPr>
          <a:xfrm>
            <a:off x="4027152" y="1927939"/>
            <a:ext cx="4632131" cy="1169551"/>
          </a:xfrm>
          <a:prstGeom prst="rect">
            <a:avLst/>
          </a:prstGeom>
          <a:noFill/>
        </p:spPr>
        <p:txBody>
          <a:bodyPr wrap="square" rtlCol="0">
            <a:spAutoFit/>
          </a:bodyPr>
          <a:lstStyle/>
          <a:p>
            <a:r>
              <a:rPr lang="en-US" sz="1400" dirty="0">
                <a:solidFill>
                  <a:srgbClr val="FFFF00"/>
                </a:solidFill>
              </a:rPr>
              <a:t>The Copy All  button will copy all lines at once</a:t>
            </a:r>
          </a:p>
          <a:p>
            <a:endParaRPr lang="en-US" sz="1400" dirty="0">
              <a:solidFill>
                <a:srgbClr val="FFFF00"/>
              </a:solidFill>
            </a:endParaRPr>
          </a:p>
          <a:p>
            <a:r>
              <a:rPr lang="en-US" sz="1400" dirty="0">
                <a:solidFill>
                  <a:srgbClr val="FFFF00"/>
                </a:solidFill>
              </a:rPr>
              <a:t>The Delete All button will delete all lines at once</a:t>
            </a:r>
          </a:p>
          <a:p>
            <a:endParaRPr lang="en-US" sz="1400" dirty="0">
              <a:solidFill>
                <a:srgbClr val="FFFF00"/>
              </a:solidFill>
            </a:endParaRPr>
          </a:p>
          <a:p>
            <a:r>
              <a:rPr lang="en-US" sz="1400" dirty="0">
                <a:solidFill>
                  <a:srgbClr val="FFFF00"/>
                </a:solidFill>
              </a:rPr>
              <a:t>The Hide Details button will hide descriptions </a:t>
            </a:r>
          </a:p>
        </p:txBody>
      </p:sp>
      <p:sp>
        <p:nvSpPr>
          <p:cNvPr id="16" name="Oval 15">
            <a:extLst>
              <a:ext uri="{FF2B5EF4-FFF2-40B4-BE49-F238E27FC236}">
                <a16:creationId xmlns:a16="http://schemas.microsoft.com/office/drawing/2014/main" id="{77EA138D-D5F1-E155-233D-0351EF392A0C}"/>
              </a:ext>
            </a:extLst>
          </p:cNvPr>
          <p:cNvSpPr/>
          <p:nvPr/>
        </p:nvSpPr>
        <p:spPr>
          <a:xfrm>
            <a:off x="550527" y="2192941"/>
            <a:ext cx="873671" cy="3317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E883082-D527-5131-F9FB-BD4CBEAAFA54}"/>
              </a:ext>
            </a:extLst>
          </p:cNvPr>
          <p:cNvSpPr/>
          <p:nvPr/>
        </p:nvSpPr>
        <p:spPr>
          <a:xfrm>
            <a:off x="1602944" y="2192940"/>
            <a:ext cx="910050" cy="3317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D774882-B4C9-4B76-2C47-78AF8C103238}"/>
              </a:ext>
            </a:extLst>
          </p:cNvPr>
          <p:cNvSpPr/>
          <p:nvPr/>
        </p:nvSpPr>
        <p:spPr>
          <a:xfrm>
            <a:off x="2573267" y="2192940"/>
            <a:ext cx="1104329" cy="3317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1F1EF67A-6513-3C5F-1C02-58AE8AB0E36A}"/>
              </a:ext>
            </a:extLst>
          </p:cNvPr>
          <p:cNvCxnSpPr>
            <a:cxnSpLocks/>
          </p:cNvCxnSpPr>
          <p:nvPr/>
        </p:nvCxnSpPr>
        <p:spPr>
          <a:xfrm flipH="1">
            <a:off x="1294420" y="4050460"/>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B3C5DA-1F9B-6ABA-CF14-F6CBB4A60D7F}"/>
              </a:ext>
            </a:extLst>
          </p:cNvPr>
          <p:cNvCxnSpPr>
            <a:cxnSpLocks/>
          </p:cNvCxnSpPr>
          <p:nvPr/>
        </p:nvCxnSpPr>
        <p:spPr>
          <a:xfrm flipH="1">
            <a:off x="1625986" y="4050461"/>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4DCD639-667A-C77D-8E26-2458B7516792}"/>
              </a:ext>
            </a:extLst>
          </p:cNvPr>
          <p:cNvCxnSpPr>
            <a:cxnSpLocks/>
          </p:cNvCxnSpPr>
          <p:nvPr/>
        </p:nvCxnSpPr>
        <p:spPr>
          <a:xfrm flipH="1">
            <a:off x="1931067" y="4050462"/>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1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F97ED-F51D-F5FC-8287-341E2E794FDA}"/>
              </a:ext>
            </a:extLst>
          </p:cNvPr>
          <p:cNvPicPr>
            <a:picLocks noChangeAspect="1"/>
          </p:cNvPicPr>
          <p:nvPr/>
        </p:nvPicPr>
        <p:blipFill>
          <a:blip r:embed="rId3"/>
          <a:stretch>
            <a:fillRect/>
          </a:stretch>
        </p:blipFill>
        <p:spPr>
          <a:xfrm>
            <a:off x="720811" y="1787509"/>
            <a:ext cx="7702378" cy="3282981"/>
          </a:xfrm>
          <a:prstGeom prst="rect">
            <a:avLst/>
          </a:prstGeom>
        </p:spPr>
      </p:pic>
      <p:sp>
        <p:nvSpPr>
          <p:cNvPr id="2" name="Title 1"/>
          <p:cNvSpPr>
            <a:spLocks noGrp="1"/>
          </p:cNvSpPr>
          <p:nvPr>
            <p:ph type="title"/>
          </p:nvPr>
        </p:nvSpPr>
        <p:spPr>
          <a:xfrm>
            <a:off x="1344280" y="577081"/>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568680" y="5173540"/>
            <a:ext cx="8006639" cy="523220"/>
          </a:xfrm>
          <a:prstGeom prst="rect">
            <a:avLst/>
          </a:prstGeom>
          <a:noFill/>
        </p:spPr>
        <p:txBody>
          <a:bodyPr wrap="square" rtlCol="0">
            <a:spAutoFit/>
          </a:bodyPr>
          <a:lstStyle/>
          <a:p>
            <a:r>
              <a:rPr lang="en-US" sz="1400" dirty="0"/>
              <a:t>In order to populate the Accounting Lines tab “TO” Line, click on the “COPY ALL” button.</a:t>
            </a:r>
            <a:endParaRPr lang="en-US" sz="1400" dirty="0">
              <a:solidFill>
                <a:srgbClr val="FFFF00"/>
              </a:solidFill>
            </a:endParaRPr>
          </a:p>
          <a:p>
            <a:endParaRPr lang="en-US" sz="1400" dirty="0">
              <a:solidFill>
                <a:srgbClr val="FFFF00"/>
              </a:solidFill>
            </a:endParaRPr>
          </a:p>
        </p:txBody>
      </p:sp>
      <p:sp>
        <p:nvSpPr>
          <p:cNvPr id="3" name="Oval 2">
            <a:extLst>
              <a:ext uri="{FF2B5EF4-FFF2-40B4-BE49-F238E27FC236}">
                <a16:creationId xmlns:a16="http://schemas.microsoft.com/office/drawing/2014/main" id="{EDBC274E-E792-5F8C-9FCE-13D6F9DD22C5}"/>
              </a:ext>
            </a:extLst>
          </p:cNvPr>
          <p:cNvSpPr/>
          <p:nvPr/>
        </p:nvSpPr>
        <p:spPr>
          <a:xfrm>
            <a:off x="6858000" y="3741821"/>
            <a:ext cx="481263" cy="2033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22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70014-4604-CBF4-5E01-4ADAED2DE308}"/>
              </a:ext>
            </a:extLst>
          </p:cNvPr>
          <p:cNvPicPr>
            <a:picLocks noChangeAspect="1"/>
          </p:cNvPicPr>
          <p:nvPr/>
        </p:nvPicPr>
        <p:blipFill>
          <a:blip r:embed="rId3"/>
          <a:stretch>
            <a:fillRect/>
          </a:stretch>
        </p:blipFill>
        <p:spPr>
          <a:xfrm>
            <a:off x="746209" y="1809741"/>
            <a:ext cx="7619324" cy="3501190"/>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441887" y="5410332"/>
            <a:ext cx="8260226" cy="1169551"/>
          </a:xfrm>
          <a:prstGeom prst="rect">
            <a:avLst/>
          </a:prstGeom>
          <a:noFill/>
        </p:spPr>
        <p:txBody>
          <a:bodyPr wrap="square" rtlCol="0">
            <a:spAutoFit/>
          </a:bodyPr>
          <a:lstStyle/>
          <a:p>
            <a:r>
              <a:rPr lang="en-US" sz="1400" dirty="0"/>
              <a:t>The Accounting Lines tab “TO” Line will now be populated.</a:t>
            </a:r>
          </a:p>
          <a:p>
            <a:endParaRPr lang="en-US" sz="1400" dirty="0"/>
          </a:p>
          <a:p>
            <a:r>
              <a:rPr lang="en-US" sz="1400" dirty="0">
                <a:solidFill>
                  <a:srgbClr val="FFFF00"/>
                </a:solidFill>
              </a:rPr>
              <a:t>This is also known as the “TARGET” and will post a debit entry on the asset*.</a:t>
            </a:r>
          </a:p>
          <a:p>
            <a:endParaRPr lang="en-US" sz="1400" dirty="0">
              <a:solidFill>
                <a:srgbClr val="00B050"/>
              </a:solidFill>
            </a:endParaRPr>
          </a:p>
          <a:p>
            <a:r>
              <a:rPr lang="en-US" sz="1400" dirty="0">
                <a:solidFill>
                  <a:srgbClr val="00B050"/>
                </a:solidFill>
              </a:rPr>
              <a:t>*Depending upon the type of entry, a credit may be posted (e.g., reversing a credit posting).</a:t>
            </a:r>
            <a:endParaRPr lang="en-US" sz="1400" dirty="0">
              <a:solidFill>
                <a:srgbClr val="FFFF00"/>
              </a:solidFill>
            </a:endParaRPr>
          </a:p>
        </p:txBody>
      </p:sp>
      <p:cxnSp>
        <p:nvCxnSpPr>
          <p:cNvPr id="7" name="Straight Arrow Connector 6">
            <a:extLst>
              <a:ext uri="{FF2B5EF4-FFF2-40B4-BE49-F238E27FC236}">
                <a16:creationId xmlns:a16="http://schemas.microsoft.com/office/drawing/2014/main" id="{EE0FE38F-CFB0-6BD3-59DB-91ABFB527812}"/>
              </a:ext>
            </a:extLst>
          </p:cNvPr>
          <p:cNvCxnSpPr/>
          <p:nvPr/>
        </p:nvCxnSpPr>
        <p:spPr>
          <a:xfrm flipH="1">
            <a:off x="1091214" y="4365251"/>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DBC274E-E792-5F8C-9FCE-13D6F9DD22C5}"/>
              </a:ext>
            </a:extLst>
          </p:cNvPr>
          <p:cNvSpPr/>
          <p:nvPr/>
        </p:nvSpPr>
        <p:spPr>
          <a:xfrm>
            <a:off x="821851" y="3419571"/>
            <a:ext cx="797670" cy="187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84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280" y="577081"/>
            <a:ext cx="6153666" cy="783364"/>
          </a:xfrm>
        </p:spPr>
        <p:txBody>
          <a:bodyPr>
            <a:normAutofit/>
          </a:bodyPr>
          <a:lstStyle/>
          <a:p>
            <a:pPr algn="l"/>
            <a:r>
              <a:rPr lang="en-US" dirty="0">
                <a:solidFill>
                  <a:srgbClr val="FFFF00"/>
                </a:solidFill>
              </a:rPr>
              <a:t>Accounting Lines TAB</a:t>
            </a:r>
          </a:p>
        </p:txBody>
      </p:sp>
      <p:pic>
        <p:nvPicPr>
          <p:cNvPr id="19" name="Picture 18">
            <a:extLst>
              <a:ext uri="{FF2B5EF4-FFF2-40B4-BE49-F238E27FC236}">
                <a16:creationId xmlns:a16="http://schemas.microsoft.com/office/drawing/2014/main" id="{744E51AF-F8B1-0A44-DB66-308670FF9AB9}"/>
              </a:ext>
            </a:extLst>
          </p:cNvPr>
          <p:cNvPicPr>
            <a:picLocks noChangeAspect="1"/>
          </p:cNvPicPr>
          <p:nvPr/>
        </p:nvPicPr>
        <p:blipFill>
          <a:blip r:embed="rId3"/>
          <a:stretch>
            <a:fillRect/>
          </a:stretch>
        </p:blipFill>
        <p:spPr>
          <a:xfrm>
            <a:off x="646222" y="2519516"/>
            <a:ext cx="1514475" cy="923925"/>
          </a:xfrm>
          <a:prstGeom prst="rect">
            <a:avLst/>
          </a:prstGeom>
        </p:spPr>
      </p:pic>
      <p:sp>
        <p:nvSpPr>
          <p:cNvPr id="21" name="TextBox 20">
            <a:extLst>
              <a:ext uri="{FF2B5EF4-FFF2-40B4-BE49-F238E27FC236}">
                <a16:creationId xmlns:a16="http://schemas.microsoft.com/office/drawing/2014/main" id="{7148E0F2-8E27-464F-374A-02B16C68A1E1}"/>
              </a:ext>
            </a:extLst>
          </p:cNvPr>
          <p:cNvSpPr txBox="1"/>
          <p:nvPr/>
        </p:nvSpPr>
        <p:spPr>
          <a:xfrm>
            <a:off x="2916818" y="2235338"/>
            <a:ext cx="4925303" cy="2677656"/>
          </a:xfrm>
          <a:prstGeom prst="rect">
            <a:avLst/>
          </a:prstGeom>
          <a:noFill/>
        </p:spPr>
        <p:txBody>
          <a:bodyPr wrap="square">
            <a:spAutoFit/>
          </a:bodyPr>
          <a:lstStyle/>
          <a:p>
            <a:r>
              <a:rPr lang="en-US" sz="1400" dirty="0"/>
              <a:t>Actions in the “TO” lines will allow you to do the following:</a:t>
            </a:r>
          </a:p>
          <a:p>
            <a:endParaRPr lang="en-US" sz="1400" dirty="0">
              <a:solidFill>
                <a:srgbClr val="FFFF00"/>
              </a:solidFill>
            </a:endParaRPr>
          </a:p>
          <a:p>
            <a:r>
              <a:rPr lang="en-US" sz="1400" dirty="0">
                <a:solidFill>
                  <a:srgbClr val="FFFF00"/>
                </a:solidFill>
              </a:rPr>
              <a:t>The Scale will allow you to perform a balance inquiry for the line</a:t>
            </a:r>
          </a:p>
          <a:p>
            <a:endParaRPr lang="en-US" sz="1400" dirty="0">
              <a:solidFill>
                <a:srgbClr val="FFFF00"/>
              </a:solidFill>
            </a:endParaRPr>
          </a:p>
          <a:p>
            <a:r>
              <a:rPr lang="en-US" sz="1400" dirty="0">
                <a:solidFill>
                  <a:srgbClr val="FFFF00"/>
                </a:solidFill>
              </a:rPr>
              <a:t>The Percent Sign will allow you to split the amount into different amounts</a:t>
            </a:r>
          </a:p>
          <a:p>
            <a:endParaRPr lang="en-US" sz="1400" dirty="0">
              <a:solidFill>
                <a:srgbClr val="FFFF00"/>
              </a:solidFill>
            </a:endParaRPr>
          </a:p>
          <a:p>
            <a:r>
              <a:rPr lang="en-US" sz="1400" dirty="0">
                <a:solidFill>
                  <a:srgbClr val="FFFF00"/>
                </a:solidFill>
              </a:rPr>
              <a:t>The Circular Arrows will allow you to refresh the line</a:t>
            </a:r>
          </a:p>
          <a:p>
            <a:endParaRPr lang="en-US" sz="1400" dirty="0">
              <a:solidFill>
                <a:srgbClr val="FFFF00"/>
              </a:solidFill>
            </a:endParaRPr>
          </a:p>
          <a:p>
            <a:r>
              <a:rPr lang="en-US" sz="1400" dirty="0">
                <a:solidFill>
                  <a:srgbClr val="FFFF00"/>
                </a:solidFill>
              </a:rPr>
              <a:t>The Garbage Can will allow you to delete the line</a:t>
            </a:r>
          </a:p>
        </p:txBody>
      </p:sp>
      <p:sp>
        <p:nvSpPr>
          <p:cNvPr id="22" name="Oval 21">
            <a:extLst>
              <a:ext uri="{FF2B5EF4-FFF2-40B4-BE49-F238E27FC236}">
                <a16:creationId xmlns:a16="http://schemas.microsoft.com/office/drawing/2014/main" id="{5C2C7DC2-C35C-4D44-E7D6-C9905FFDFC6E}"/>
              </a:ext>
            </a:extLst>
          </p:cNvPr>
          <p:cNvSpPr/>
          <p:nvPr/>
        </p:nvSpPr>
        <p:spPr>
          <a:xfrm>
            <a:off x="580686" y="2519516"/>
            <a:ext cx="721193" cy="2502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BBEDFDDD-2F14-09A0-8219-8ECEB02A28B1}"/>
              </a:ext>
            </a:extLst>
          </p:cNvPr>
          <p:cNvCxnSpPr>
            <a:cxnSpLocks/>
          </p:cNvCxnSpPr>
          <p:nvPr/>
        </p:nvCxnSpPr>
        <p:spPr>
          <a:xfrm flipH="1">
            <a:off x="973784" y="2839333"/>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4E567AA-29B4-9AF5-C73E-1B5682D4A116}"/>
              </a:ext>
            </a:extLst>
          </p:cNvPr>
          <p:cNvCxnSpPr>
            <a:cxnSpLocks/>
          </p:cNvCxnSpPr>
          <p:nvPr/>
        </p:nvCxnSpPr>
        <p:spPr>
          <a:xfrm flipH="1">
            <a:off x="1342272" y="2839332"/>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A9C4436-32A1-8BE4-F316-8E4F9C1EF625}"/>
              </a:ext>
            </a:extLst>
          </p:cNvPr>
          <p:cNvCxnSpPr>
            <a:cxnSpLocks/>
          </p:cNvCxnSpPr>
          <p:nvPr/>
        </p:nvCxnSpPr>
        <p:spPr>
          <a:xfrm flipH="1">
            <a:off x="1643579" y="2839332"/>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3F0E818-3BF6-0E55-08A4-4B289E6E1A3C}"/>
              </a:ext>
            </a:extLst>
          </p:cNvPr>
          <p:cNvCxnSpPr>
            <a:cxnSpLocks/>
          </p:cNvCxnSpPr>
          <p:nvPr/>
        </p:nvCxnSpPr>
        <p:spPr>
          <a:xfrm flipH="1">
            <a:off x="1908931" y="2846809"/>
            <a:ext cx="179026" cy="134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3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4" name="TextBox 3">
            <a:extLst>
              <a:ext uri="{FF2B5EF4-FFF2-40B4-BE49-F238E27FC236}">
                <a16:creationId xmlns:a16="http://schemas.microsoft.com/office/drawing/2014/main" id="{74F42BA0-07D6-3C45-B50F-77FFD2BA63D3}"/>
              </a:ext>
            </a:extLst>
          </p:cNvPr>
          <p:cNvSpPr txBox="1"/>
          <p:nvPr/>
        </p:nvSpPr>
        <p:spPr>
          <a:xfrm>
            <a:off x="2203092" y="1997117"/>
            <a:ext cx="6244993" cy="1323439"/>
          </a:xfrm>
          <a:prstGeom prst="rect">
            <a:avLst/>
          </a:prstGeom>
          <a:noFill/>
        </p:spPr>
        <p:txBody>
          <a:bodyPr wrap="square" rtlCol="0">
            <a:spAutoFit/>
          </a:bodyPr>
          <a:lstStyle/>
          <a:p>
            <a:r>
              <a:rPr lang="en-US" sz="2000" dirty="0">
                <a:solidFill>
                  <a:srgbClr val="FFFF00"/>
                </a:solidFill>
              </a:rPr>
              <a:t>NOTE: </a:t>
            </a:r>
            <a:r>
              <a:rPr lang="en-US" sz="2000" dirty="0"/>
              <a:t>Splitting line amounts may be necessary to achieve what you are wanting to do and keep the lines in balance and post the correct amounts to each asset.</a:t>
            </a:r>
          </a:p>
        </p:txBody>
      </p:sp>
      <p:sp>
        <p:nvSpPr>
          <p:cNvPr id="7" name="TextBox 6">
            <a:extLst>
              <a:ext uri="{FF2B5EF4-FFF2-40B4-BE49-F238E27FC236}">
                <a16:creationId xmlns:a16="http://schemas.microsoft.com/office/drawing/2014/main" id="{ECBAB1D8-EA3A-E3C9-0397-2DB67CF2B3A0}"/>
              </a:ext>
            </a:extLst>
          </p:cNvPr>
          <p:cNvSpPr txBox="1"/>
          <p:nvPr/>
        </p:nvSpPr>
        <p:spPr>
          <a:xfrm>
            <a:off x="1153114" y="3429000"/>
            <a:ext cx="6244992" cy="3170099"/>
          </a:xfrm>
          <a:prstGeom prst="rect">
            <a:avLst/>
          </a:prstGeom>
          <a:noFill/>
        </p:spPr>
        <p:txBody>
          <a:bodyPr wrap="square">
            <a:spAutoFit/>
          </a:bodyPr>
          <a:lstStyle/>
          <a:p>
            <a:r>
              <a:rPr lang="en-US" sz="2000" dirty="0">
                <a:solidFill>
                  <a:srgbClr val="00B050"/>
                </a:solidFill>
              </a:rPr>
              <a:t>Some reasons to split line amounts:</a:t>
            </a:r>
          </a:p>
          <a:p>
            <a:endParaRPr lang="en-US" dirty="0">
              <a:solidFill>
                <a:srgbClr val="FFFF00"/>
              </a:solidFill>
            </a:endParaRPr>
          </a:p>
          <a:p>
            <a:pPr marL="742950" lvl="1" indent="-285750">
              <a:buFont typeface="Arial" panose="020B0604020202020204" pitchFamily="34" charset="0"/>
              <a:buChar char="•"/>
            </a:pPr>
            <a:r>
              <a:rPr lang="en-US" dirty="0">
                <a:solidFill>
                  <a:srgbClr val="FFFF00"/>
                </a:solidFill>
              </a:rPr>
              <a:t>Only moving a partial amount</a:t>
            </a:r>
          </a:p>
          <a:p>
            <a:pPr marL="742950" lvl="1" indent="-285750">
              <a:buFont typeface="Arial" panose="020B0604020202020204" pitchFamily="34" charset="0"/>
              <a:buChar char="•"/>
            </a:pPr>
            <a:endParaRPr lang="en-US" dirty="0">
              <a:solidFill>
                <a:srgbClr val="FFFF00"/>
              </a:solidFill>
            </a:endParaRPr>
          </a:p>
          <a:p>
            <a:pPr marL="742950" lvl="1" indent="-285750">
              <a:buFont typeface="Arial" panose="020B0604020202020204" pitchFamily="34" charset="0"/>
              <a:buChar char="•"/>
            </a:pPr>
            <a:r>
              <a:rPr lang="en-US" dirty="0">
                <a:solidFill>
                  <a:srgbClr val="FFFF00"/>
                </a:solidFill>
              </a:rPr>
              <a:t>Multiple assets involved</a:t>
            </a:r>
          </a:p>
          <a:p>
            <a:pPr marL="742950" lvl="1" indent="-285750">
              <a:buFont typeface="Arial" panose="020B0604020202020204" pitchFamily="34" charset="0"/>
              <a:buChar char="•"/>
            </a:pPr>
            <a:endParaRPr lang="en-US" dirty="0">
              <a:solidFill>
                <a:srgbClr val="FFFF00"/>
              </a:solidFill>
            </a:endParaRPr>
          </a:p>
          <a:p>
            <a:pPr marL="742950" lvl="1" indent="-285750">
              <a:buFont typeface="Arial" panose="020B0604020202020204" pitchFamily="34" charset="0"/>
              <a:buChar char="•"/>
            </a:pPr>
            <a:r>
              <a:rPr lang="en-US" dirty="0">
                <a:solidFill>
                  <a:srgbClr val="FFFF00"/>
                </a:solidFill>
              </a:rPr>
              <a:t>Multiple asset values involved</a:t>
            </a:r>
          </a:p>
          <a:p>
            <a:pPr marL="742950" lvl="1" indent="-285750">
              <a:buFont typeface="Arial" panose="020B0604020202020204" pitchFamily="34" charset="0"/>
              <a:buChar char="•"/>
            </a:pPr>
            <a:endParaRPr lang="en-US" dirty="0">
              <a:solidFill>
                <a:srgbClr val="FFFF00"/>
              </a:solidFill>
            </a:endParaRPr>
          </a:p>
          <a:p>
            <a:pPr marL="742950" lvl="1" indent="-285750">
              <a:buFont typeface="Arial" panose="020B0604020202020204" pitchFamily="34" charset="0"/>
              <a:buChar char="•"/>
            </a:pPr>
            <a:r>
              <a:rPr lang="en-US" dirty="0">
                <a:solidFill>
                  <a:srgbClr val="FFFF00"/>
                </a:solidFill>
              </a:rPr>
              <a:t>Multiple accounts involved</a:t>
            </a:r>
          </a:p>
          <a:p>
            <a:pPr marL="742950" lvl="1" indent="-285750">
              <a:buFont typeface="Arial" panose="020B0604020202020204" pitchFamily="34" charset="0"/>
              <a:buChar char="•"/>
            </a:pPr>
            <a:endParaRPr lang="en-US" dirty="0">
              <a:solidFill>
                <a:srgbClr val="FFFF00"/>
              </a:solidFill>
            </a:endParaRPr>
          </a:p>
          <a:p>
            <a:pPr marL="742950" lvl="1" indent="-285750">
              <a:buFont typeface="Arial" panose="020B0604020202020204" pitchFamily="34" charset="0"/>
              <a:buChar char="•"/>
            </a:pPr>
            <a:r>
              <a:rPr lang="en-US" dirty="0">
                <a:solidFill>
                  <a:srgbClr val="FFFF00"/>
                </a:solidFill>
              </a:rPr>
              <a:t>Multiple Payment Requests (PREQ) involved</a:t>
            </a:r>
          </a:p>
        </p:txBody>
      </p:sp>
      <p:pic>
        <p:nvPicPr>
          <p:cNvPr id="6" name="Picture 5">
            <a:extLst>
              <a:ext uri="{FF2B5EF4-FFF2-40B4-BE49-F238E27FC236}">
                <a16:creationId xmlns:a16="http://schemas.microsoft.com/office/drawing/2014/main" id="{F438EA88-B58C-F5AC-C720-323595DC33BF}"/>
              </a:ext>
            </a:extLst>
          </p:cNvPr>
          <p:cNvPicPr>
            <a:picLocks noChangeAspect="1"/>
          </p:cNvPicPr>
          <p:nvPr/>
        </p:nvPicPr>
        <p:blipFill>
          <a:blip r:embed="rId3"/>
          <a:stretch>
            <a:fillRect/>
          </a:stretch>
        </p:blipFill>
        <p:spPr>
          <a:xfrm>
            <a:off x="490790" y="2153837"/>
            <a:ext cx="1514475" cy="923925"/>
          </a:xfrm>
          <a:prstGeom prst="rect">
            <a:avLst/>
          </a:prstGeom>
        </p:spPr>
      </p:pic>
      <p:sp>
        <p:nvSpPr>
          <p:cNvPr id="13" name="Oval 12">
            <a:extLst>
              <a:ext uri="{FF2B5EF4-FFF2-40B4-BE49-F238E27FC236}">
                <a16:creationId xmlns:a16="http://schemas.microsoft.com/office/drawing/2014/main" id="{98679922-32AC-8F20-7BFB-4BC2E6357109}"/>
              </a:ext>
            </a:extLst>
          </p:cNvPr>
          <p:cNvSpPr/>
          <p:nvPr/>
        </p:nvSpPr>
        <p:spPr>
          <a:xfrm>
            <a:off x="979136" y="2557082"/>
            <a:ext cx="347957" cy="291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13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4" name="TextBox 3">
            <a:extLst>
              <a:ext uri="{FF2B5EF4-FFF2-40B4-BE49-F238E27FC236}">
                <a16:creationId xmlns:a16="http://schemas.microsoft.com/office/drawing/2014/main" id="{74F42BA0-07D6-3C45-B50F-77FFD2BA63D3}"/>
              </a:ext>
            </a:extLst>
          </p:cNvPr>
          <p:cNvSpPr txBox="1"/>
          <p:nvPr/>
        </p:nvSpPr>
        <p:spPr>
          <a:xfrm>
            <a:off x="94019" y="1852592"/>
            <a:ext cx="8843210" cy="707886"/>
          </a:xfrm>
          <a:prstGeom prst="rect">
            <a:avLst/>
          </a:prstGeom>
          <a:noFill/>
        </p:spPr>
        <p:txBody>
          <a:bodyPr wrap="square" rtlCol="0">
            <a:spAutoFit/>
          </a:bodyPr>
          <a:lstStyle/>
          <a:p>
            <a:r>
              <a:rPr lang="en-US" sz="2000" dirty="0">
                <a:solidFill>
                  <a:srgbClr val="00B050"/>
                </a:solidFill>
              </a:rPr>
              <a:t>NOTE: </a:t>
            </a:r>
            <a:r>
              <a:rPr lang="en-US" sz="2000" dirty="0"/>
              <a:t>If lines have identical account information, you will get the following error message when trying to process your document.</a:t>
            </a:r>
          </a:p>
        </p:txBody>
      </p:sp>
      <p:pic>
        <p:nvPicPr>
          <p:cNvPr id="8" name="Picture 7">
            <a:extLst>
              <a:ext uri="{FF2B5EF4-FFF2-40B4-BE49-F238E27FC236}">
                <a16:creationId xmlns:a16="http://schemas.microsoft.com/office/drawing/2014/main" id="{E8B1287F-4536-F707-9BA6-8EA228CFC03E}"/>
              </a:ext>
            </a:extLst>
          </p:cNvPr>
          <p:cNvPicPr>
            <a:picLocks noChangeAspect="1"/>
          </p:cNvPicPr>
          <p:nvPr/>
        </p:nvPicPr>
        <p:blipFill>
          <a:blip r:embed="rId3"/>
          <a:stretch>
            <a:fillRect/>
          </a:stretch>
        </p:blipFill>
        <p:spPr>
          <a:xfrm>
            <a:off x="633859" y="4375643"/>
            <a:ext cx="7876282" cy="2049220"/>
          </a:xfrm>
          <a:prstGeom prst="rect">
            <a:avLst/>
          </a:prstGeom>
        </p:spPr>
      </p:pic>
      <p:cxnSp>
        <p:nvCxnSpPr>
          <p:cNvPr id="9" name="Straight Arrow Connector 8">
            <a:extLst>
              <a:ext uri="{FF2B5EF4-FFF2-40B4-BE49-F238E27FC236}">
                <a16:creationId xmlns:a16="http://schemas.microsoft.com/office/drawing/2014/main" id="{C13D3525-5AD6-87D0-5EE7-895949129B45}"/>
              </a:ext>
            </a:extLst>
          </p:cNvPr>
          <p:cNvCxnSpPr/>
          <p:nvPr/>
        </p:nvCxnSpPr>
        <p:spPr>
          <a:xfrm flipH="1">
            <a:off x="4984856" y="475181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53D622-CB84-19C0-64C9-5A9E231033D9}"/>
              </a:ext>
            </a:extLst>
          </p:cNvPr>
          <p:cNvCxnSpPr/>
          <p:nvPr/>
        </p:nvCxnSpPr>
        <p:spPr>
          <a:xfrm flipH="1">
            <a:off x="1808519" y="564908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B991B72-A8B0-5928-EF98-0D768729A140}"/>
              </a:ext>
            </a:extLst>
          </p:cNvPr>
          <p:cNvCxnSpPr/>
          <p:nvPr/>
        </p:nvCxnSpPr>
        <p:spPr>
          <a:xfrm flipH="1">
            <a:off x="2950867" y="564908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0183EE-ACB0-574D-7A58-F5866E83DC8F}"/>
              </a:ext>
            </a:extLst>
          </p:cNvPr>
          <p:cNvCxnSpPr/>
          <p:nvPr/>
        </p:nvCxnSpPr>
        <p:spPr>
          <a:xfrm flipH="1">
            <a:off x="4904417" y="564908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20345A3-FE19-CFAE-0C2D-DC1F8C68D5FD}"/>
              </a:ext>
            </a:extLst>
          </p:cNvPr>
          <p:cNvCxnSpPr/>
          <p:nvPr/>
        </p:nvCxnSpPr>
        <p:spPr>
          <a:xfrm flipH="1">
            <a:off x="5815566" y="564908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F33B65E-0332-EE2C-46A0-1281B6D27C2B}"/>
              </a:ext>
            </a:extLst>
          </p:cNvPr>
          <p:cNvPicPr>
            <a:picLocks noChangeAspect="1"/>
          </p:cNvPicPr>
          <p:nvPr/>
        </p:nvPicPr>
        <p:blipFill>
          <a:blip r:embed="rId4"/>
          <a:stretch>
            <a:fillRect/>
          </a:stretch>
        </p:blipFill>
        <p:spPr>
          <a:xfrm>
            <a:off x="324480" y="2753414"/>
            <a:ext cx="8612749" cy="399586"/>
          </a:xfrm>
          <a:prstGeom prst="rect">
            <a:avLst/>
          </a:prstGeom>
        </p:spPr>
      </p:pic>
      <p:sp>
        <p:nvSpPr>
          <p:cNvPr id="7" name="TextBox 6">
            <a:extLst>
              <a:ext uri="{FF2B5EF4-FFF2-40B4-BE49-F238E27FC236}">
                <a16:creationId xmlns:a16="http://schemas.microsoft.com/office/drawing/2014/main" id="{ECBAB1D8-EA3A-E3C9-0397-2DB67CF2B3A0}"/>
              </a:ext>
            </a:extLst>
          </p:cNvPr>
          <p:cNvSpPr txBox="1"/>
          <p:nvPr/>
        </p:nvSpPr>
        <p:spPr>
          <a:xfrm>
            <a:off x="633859" y="3345936"/>
            <a:ext cx="7876282" cy="830997"/>
          </a:xfrm>
          <a:prstGeom prst="rect">
            <a:avLst/>
          </a:prstGeom>
          <a:noFill/>
        </p:spPr>
        <p:txBody>
          <a:bodyPr wrap="square">
            <a:spAutoFit/>
          </a:bodyPr>
          <a:lstStyle/>
          <a:p>
            <a:r>
              <a:rPr lang="en-US" sz="1600" dirty="0">
                <a:solidFill>
                  <a:srgbClr val="FFFF00"/>
                </a:solidFill>
              </a:rPr>
              <a:t>This means you will need to enter or edit information in one or more of the following fields to make the lines different (you can usually put different numbers in each of the ORG REF ID fields to make the lines different):</a:t>
            </a:r>
          </a:p>
        </p:txBody>
      </p:sp>
    </p:spTree>
    <p:extLst>
      <p:ext uri="{BB962C8B-B14F-4D97-AF65-F5344CB8AC3E}">
        <p14:creationId xmlns:p14="http://schemas.microsoft.com/office/powerpoint/2010/main" val="374430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57266" y="553045"/>
            <a:ext cx="8222039"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Ledger Transfer (GLT) document</a:t>
            </a:r>
          </a:p>
        </p:txBody>
      </p:sp>
      <p:sp>
        <p:nvSpPr>
          <p:cNvPr id="3" name="TextBox 2">
            <a:extLst>
              <a:ext uri="{FF2B5EF4-FFF2-40B4-BE49-F238E27FC236}">
                <a16:creationId xmlns:a16="http://schemas.microsoft.com/office/drawing/2014/main" id="{ABB4F820-1562-BD2B-FC7B-5CC763A40C40}"/>
              </a:ext>
            </a:extLst>
          </p:cNvPr>
          <p:cNvSpPr txBox="1"/>
          <p:nvPr/>
        </p:nvSpPr>
        <p:spPr>
          <a:xfrm>
            <a:off x="372980" y="1201304"/>
            <a:ext cx="8506326" cy="5078313"/>
          </a:xfrm>
          <a:prstGeom prst="rect">
            <a:avLst/>
          </a:prstGeom>
          <a:noFill/>
        </p:spPr>
        <p:txBody>
          <a:bodyPr wrap="square">
            <a:spAutoFit/>
          </a:bodyPr>
          <a:lstStyle/>
          <a:p>
            <a:pPr algn="l"/>
            <a:r>
              <a:rPr lang="en-US" sz="2000" cap="none" dirty="0">
                <a:solidFill>
                  <a:srgbClr val="00B050"/>
                </a:solidFill>
              </a:rPr>
              <a:t>Things to know:</a:t>
            </a:r>
          </a:p>
          <a:p>
            <a:pPr marL="285750" indent="-285750" algn="l">
              <a:buFont typeface="Arial" panose="020B0604020202020204" pitchFamily="34" charset="0"/>
              <a:buChar char="•"/>
            </a:pPr>
            <a:r>
              <a:rPr lang="en-US" sz="1600" cap="none" dirty="0"/>
              <a:t>Only Actuals (AC) balance types are allowed</a:t>
            </a:r>
          </a:p>
          <a:p>
            <a:pPr marL="285750" indent="-285750" algn="l">
              <a:buFont typeface="Arial" panose="020B0604020202020204" pitchFamily="34" charset="0"/>
              <a:buChar char="•"/>
            </a:pPr>
            <a:endParaRPr lang="en-US" sz="1600" cap="none" dirty="0"/>
          </a:p>
          <a:p>
            <a:pPr marL="285750" indent="-285750" algn="l">
              <a:buFont typeface="Arial" panose="020B0604020202020204" pitchFamily="34" charset="0"/>
              <a:buChar char="•"/>
            </a:pPr>
            <a:r>
              <a:rPr lang="en-US" sz="1600" dirty="0"/>
              <a:t>Adjustment/Accrual (AV) documents are restricted from being corrected using the GLT document. Search results will omit this document type from selection.</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Only accounts within project to date sub-funds can be corrected on the GLT in prior fiscal years.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The GLT document has a tab called Late Adjustment Certification. There are five (5) questions that will need to be answered via text fields. The questions are hardcoded and cannot be changed. This tab will help with justifications as to why the entries are being moved. The tab will be required when a user is moving entries that exceed 365 days and controlled by Business and Financial Services. Office of Sponsored Programs will set sub-fund SPONPR, SPWIP, and 1SPONR at 0 days, so this tab will be required on every GLT document with accounts in these sub-funds.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The Kuali GLT document does not use the terms credit or debit. It uses “FROM/SOURCE” and “TO/TARGET”.</a:t>
            </a:r>
          </a:p>
        </p:txBody>
      </p:sp>
    </p:spTree>
    <p:extLst>
      <p:ext uri="{BB962C8B-B14F-4D97-AF65-F5344CB8AC3E}">
        <p14:creationId xmlns:p14="http://schemas.microsoft.com/office/powerpoint/2010/main" val="27862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301571-E31A-AA90-3AD3-523D182190C2}"/>
              </a:ext>
            </a:extLst>
          </p:cNvPr>
          <p:cNvPicPr>
            <a:picLocks noChangeAspect="1"/>
          </p:cNvPicPr>
          <p:nvPr/>
        </p:nvPicPr>
        <p:blipFill>
          <a:blip r:embed="rId3"/>
          <a:stretch>
            <a:fillRect/>
          </a:stretch>
        </p:blipFill>
        <p:spPr>
          <a:xfrm>
            <a:off x="745958" y="2433469"/>
            <a:ext cx="7652084" cy="1991061"/>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cxnSp>
        <p:nvCxnSpPr>
          <p:cNvPr id="9" name="Straight Arrow Connector 8">
            <a:extLst>
              <a:ext uri="{FF2B5EF4-FFF2-40B4-BE49-F238E27FC236}">
                <a16:creationId xmlns:a16="http://schemas.microsoft.com/office/drawing/2014/main" id="{C13D3525-5AD6-87D0-5EE7-895949129B45}"/>
              </a:ext>
            </a:extLst>
          </p:cNvPr>
          <p:cNvCxnSpPr>
            <a:cxnSpLocks/>
          </p:cNvCxnSpPr>
          <p:nvPr/>
        </p:nvCxnSpPr>
        <p:spPr>
          <a:xfrm flipH="1">
            <a:off x="8146582" y="3859901"/>
            <a:ext cx="172030" cy="1394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B1D8-EA3A-E3C9-0397-2DB67CF2B3A0}"/>
              </a:ext>
            </a:extLst>
          </p:cNvPr>
          <p:cNvSpPr txBox="1"/>
          <p:nvPr/>
        </p:nvSpPr>
        <p:spPr>
          <a:xfrm>
            <a:off x="611211" y="4962993"/>
            <a:ext cx="7786831" cy="646331"/>
          </a:xfrm>
          <a:prstGeom prst="rect">
            <a:avLst/>
          </a:prstGeom>
          <a:noFill/>
        </p:spPr>
        <p:txBody>
          <a:bodyPr wrap="square">
            <a:spAutoFit/>
          </a:bodyPr>
          <a:lstStyle/>
          <a:p>
            <a:r>
              <a:rPr lang="en-US" dirty="0">
                <a:solidFill>
                  <a:srgbClr val="00B050"/>
                </a:solidFill>
              </a:rPr>
              <a:t>Once you made your changes, you may need to click on the “refresh” icon to open the Accounting Lines For Capitalization tab.</a:t>
            </a:r>
          </a:p>
        </p:txBody>
      </p:sp>
    </p:spTree>
    <p:extLst>
      <p:ext uri="{BB962C8B-B14F-4D97-AF65-F5344CB8AC3E}">
        <p14:creationId xmlns:p14="http://schemas.microsoft.com/office/powerpoint/2010/main" val="3239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59E40-4F55-D47F-E924-33C579B0DBA7}"/>
              </a:ext>
            </a:extLst>
          </p:cNvPr>
          <p:cNvPicPr>
            <a:picLocks noChangeAspect="1"/>
          </p:cNvPicPr>
          <p:nvPr/>
        </p:nvPicPr>
        <p:blipFill>
          <a:blip r:embed="rId3"/>
          <a:stretch>
            <a:fillRect/>
          </a:stretch>
        </p:blipFill>
        <p:spPr>
          <a:xfrm>
            <a:off x="439151" y="2432477"/>
            <a:ext cx="8265695" cy="1008342"/>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sp>
        <p:nvSpPr>
          <p:cNvPr id="3" name="Content Placeholder 2">
            <a:extLst>
              <a:ext uri="{FF2B5EF4-FFF2-40B4-BE49-F238E27FC236}">
                <a16:creationId xmlns:a16="http://schemas.microsoft.com/office/drawing/2014/main" id="{65B755A2-A0C0-B6FA-D1F6-BE003C3CEE00}"/>
              </a:ext>
            </a:extLst>
          </p:cNvPr>
          <p:cNvSpPr>
            <a:spLocks noGrp="1"/>
          </p:cNvSpPr>
          <p:nvPr>
            <p:ph idx="1"/>
          </p:nvPr>
        </p:nvSpPr>
        <p:spPr>
          <a:xfrm>
            <a:off x="120316" y="4203642"/>
            <a:ext cx="8927431" cy="700132"/>
          </a:xfrm>
        </p:spPr>
        <p:txBody>
          <a:bodyPr>
            <a:normAutofit/>
          </a:bodyPr>
          <a:lstStyle/>
          <a:p>
            <a:pPr marL="0" indent="0">
              <a:buNone/>
            </a:pPr>
            <a:r>
              <a:rPr lang="en-US" sz="1800" dirty="0"/>
              <a:t>Once the Accounting Lines For Capitalization Tab is open, click on “Generate” to start processing.</a:t>
            </a:r>
          </a:p>
        </p:txBody>
      </p:sp>
      <p:cxnSp>
        <p:nvCxnSpPr>
          <p:cNvPr id="9" name="Straight Arrow Connector 8">
            <a:extLst>
              <a:ext uri="{FF2B5EF4-FFF2-40B4-BE49-F238E27FC236}">
                <a16:creationId xmlns:a16="http://schemas.microsoft.com/office/drawing/2014/main" id="{0AEBD92F-808A-0694-0A5D-17C743822373}"/>
              </a:ext>
            </a:extLst>
          </p:cNvPr>
          <p:cNvCxnSpPr/>
          <p:nvPr/>
        </p:nvCxnSpPr>
        <p:spPr>
          <a:xfrm flipH="1">
            <a:off x="4768288" y="2936648"/>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9FD9882-6928-7D7B-1D30-E8309929D910}"/>
              </a:ext>
            </a:extLst>
          </p:cNvPr>
          <p:cNvSpPr/>
          <p:nvPr/>
        </p:nvSpPr>
        <p:spPr>
          <a:xfrm>
            <a:off x="411808" y="2361155"/>
            <a:ext cx="1681687" cy="394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760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BB536C-E74C-E3C8-592E-C28AA3134DE3}"/>
              </a:ext>
            </a:extLst>
          </p:cNvPr>
          <p:cNvPicPr>
            <a:picLocks noChangeAspect="1"/>
          </p:cNvPicPr>
          <p:nvPr/>
        </p:nvPicPr>
        <p:blipFill>
          <a:blip r:embed="rId3"/>
          <a:stretch>
            <a:fillRect/>
          </a:stretch>
        </p:blipFill>
        <p:spPr>
          <a:xfrm>
            <a:off x="524721" y="2610616"/>
            <a:ext cx="8094553" cy="2133449"/>
          </a:xfrm>
          <a:prstGeom prst="rect">
            <a:avLst/>
          </a:prstGeom>
        </p:spPr>
      </p:pic>
      <p:sp>
        <p:nvSpPr>
          <p:cNvPr id="2" name="Title 1"/>
          <p:cNvSpPr>
            <a:spLocks noGrp="1"/>
          </p:cNvSpPr>
          <p:nvPr>
            <p:ph type="title"/>
          </p:nvPr>
        </p:nvSpPr>
        <p:spPr>
          <a:xfrm>
            <a:off x="389233" y="752068"/>
            <a:ext cx="8365533" cy="783364"/>
          </a:xfrm>
        </p:spPr>
        <p:txBody>
          <a:bodyPr>
            <a:normAutofit fontScale="90000"/>
          </a:bodyPr>
          <a:lstStyle/>
          <a:p>
            <a:pPr algn="l"/>
            <a:r>
              <a:rPr lang="en-US" sz="3200" dirty="0">
                <a:solidFill>
                  <a:srgbClr val="FFFF00"/>
                </a:solidFill>
              </a:rPr>
              <a:t>Accounting Lines for capitalization tab</a:t>
            </a:r>
          </a:p>
        </p:txBody>
      </p:sp>
      <p:sp>
        <p:nvSpPr>
          <p:cNvPr id="6" name="TextBox 5">
            <a:extLst>
              <a:ext uri="{FF2B5EF4-FFF2-40B4-BE49-F238E27FC236}">
                <a16:creationId xmlns:a16="http://schemas.microsoft.com/office/drawing/2014/main" id="{E07C1F14-F9A0-CAA8-5F9B-C3C6A91118EA}"/>
              </a:ext>
            </a:extLst>
          </p:cNvPr>
          <p:cNvSpPr txBox="1"/>
          <p:nvPr/>
        </p:nvSpPr>
        <p:spPr>
          <a:xfrm>
            <a:off x="524721" y="1560283"/>
            <a:ext cx="7615867" cy="769441"/>
          </a:xfrm>
          <a:prstGeom prst="rect">
            <a:avLst/>
          </a:prstGeom>
          <a:noFill/>
        </p:spPr>
        <p:txBody>
          <a:bodyPr wrap="square">
            <a:spAutoFit/>
          </a:bodyPr>
          <a:lstStyle/>
          <a:p>
            <a:r>
              <a:rPr lang="en-US" sz="1600" dirty="0">
                <a:solidFill>
                  <a:srgbClr val="00B050"/>
                </a:solidFill>
              </a:rPr>
              <a:t>Only lines that used a capital object code will be available for processing.</a:t>
            </a:r>
          </a:p>
          <a:p>
            <a:endParaRPr lang="en-US" sz="1400" dirty="0">
              <a:solidFill>
                <a:srgbClr val="00B050"/>
              </a:solidFill>
            </a:endParaRPr>
          </a:p>
          <a:p>
            <a:r>
              <a:rPr lang="en-US" sz="1400" dirty="0"/>
              <a:t>Each line will be labeled as either a Target or Source.</a:t>
            </a:r>
          </a:p>
        </p:txBody>
      </p:sp>
      <p:sp>
        <p:nvSpPr>
          <p:cNvPr id="10" name="Oval 9">
            <a:extLst>
              <a:ext uri="{FF2B5EF4-FFF2-40B4-BE49-F238E27FC236}">
                <a16:creationId xmlns:a16="http://schemas.microsoft.com/office/drawing/2014/main" id="{A55FD87F-871F-9967-B51B-A20167703A6D}"/>
              </a:ext>
            </a:extLst>
          </p:cNvPr>
          <p:cNvSpPr/>
          <p:nvPr/>
        </p:nvSpPr>
        <p:spPr>
          <a:xfrm>
            <a:off x="395570" y="2748431"/>
            <a:ext cx="8223704" cy="1203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FF3C1F46-61D7-1FBE-7968-DDDAA1AD7CB8}"/>
              </a:ext>
            </a:extLst>
          </p:cNvPr>
          <p:cNvCxnSpPr>
            <a:cxnSpLocks/>
          </p:cNvCxnSpPr>
          <p:nvPr/>
        </p:nvCxnSpPr>
        <p:spPr>
          <a:xfrm flipH="1">
            <a:off x="3479504" y="3063342"/>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FA022B-F756-3B04-9319-224A25C4436A}"/>
              </a:ext>
            </a:extLst>
          </p:cNvPr>
          <p:cNvCxnSpPr>
            <a:cxnSpLocks/>
          </p:cNvCxnSpPr>
          <p:nvPr/>
        </p:nvCxnSpPr>
        <p:spPr>
          <a:xfrm flipH="1">
            <a:off x="3479504" y="3312444"/>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C948D1-F832-AB0C-FBA0-26FEBAA22B5B}"/>
              </a:ext>
            </a:extLst>
          </p:cNvPr>
          <p:cNvCxnSpPr>
            <a:cxnSpLocks/>
          </p:cNvCxnSpPr>
          <p:nvPr/>
        </p:nvCxnSpPr>
        <p:spPr>
          <a:xfrm flipH="1">
            <a:off x="930513" y="3063341"/>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D371C5-3893-20DB-5B88-CF9FB0696DB2}"/>
              </a:ext>
            </a:extLst>
          </p:cNvPr>
          <p:cNvCxnSpPr>
            <a:cxnSpLocks/>
          </p:cNvCxnSpPr>
          <p:nvPr/>
        </p:nvCxnSpPr>
        <p:spPr>
          <a:xfrm flipH="1">
            <a:off x="930513" y="3325673"/>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A91E630-4D83-C551-2CB1-BA6BD2C6DE9A}"/>
              </a:ext>
            </a:extLst>
          </p:cNvPr>
          <p:cNvSpPr txBox="1"/>
          <p:nvPr/>
        </p:nvSpPr>
        <p:spPr>
          <a:xfrm>
            <a:off x="524721" y="5126067"/>
            <a:ext cx="8365533" cy="830997"/>
          </a:xfrm>
          <a:prstGeom prst="rect">
            <a:avLst/>
          </a:prstGeom>
          <a:noFill/>
        </p:spPr>
        <p:txBody>
          <a:bodyPr wrap="square">
            <a:spAutoFit/>
          </a:bodyPr>
          <a:lstStyle/>
          <a:p>
            <a:r>
              <a:rPr lang="en-US" sz="1600" dirty="0">
                <a:solidFill>
                  <a:srgbClr val="FFFF00"/>
                </a:solidFill>
              </a:rPr>
              <a:t>The Target (TO) line is the accounting line you are putting the amount to.</a:t>
            </a:r>
          </a:p>
          <a:p>
            <a:endParaRPr lang="en-US" sz="1600" dirty="0">
              <a:solidFill>
                <a:srgbClr val="FFFF00"/>
              </a:solidFill>
            </a:endParaRPr>
          </a:p>
          <a:p>
            <a:r>
              <a:rPr lang="en-US" sz="1600" dirty="0">
                <a:solidFill>
                  <a:srgbClr val="FFFF00"/>
                </a:solidFill>
              </a:rPr>
              <a:t>The Source (FROM) line is the accounting line you are removing the amount from.</a:t>
            </a:r>
          </a:p>
        </p:txBody>
      </p:sp>
      <p:sp>
        <p:nvSpPr>
          <p:cNvPr id="23" name="Oval 22">
            <a:extLst>
              <a:ext uri="{FF2B5EF4-FFF2-40B4-BE49-F238E27FC236}">
                <a16:creationId xmlns:a16="http://schemas.microsoft.com/office/drawing/2014/main" id="{AB03C72E-75CD-90EB-160F-2A3779156EBF}"/>
              </a:ext>
            </a:extLst>
          </p:cNvPr>
          <p:cNvSpPr/>
          <p:nvPr/>
        </p:nvSpPr>
        <p:spPr>
          <a:xfrm>
            <a:off x="389233" y="3063341"/>
            <a:ext cx="863771" cy="5394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2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C1728A-C3AC-E5B9-2B66-1324C8AF9F6F}"/>
              </a:ext>
            </a:extLst>
          </p:cNvPr>
          <p:cNvPicPr>
            <a:picLocks noChangeAspect="1"/>
          </p:cNvPicPr>
          <p:nvPr/>
        </p:nvPicPr>
        <p:blipFill>
          <a:blip r:embed="rId3"/>
          <a:stretch>
            <a:fillRect/>
          </a:stretch>
        </p:blipFill>
        <p:spPr>
          <a:xfrm>
            <a:off x="1207569" y="3983503"/>
            <a:ext cx="6710860" cy="2600274"/>
          </a:xfrm>
          <a:prstGeom prst="rect">
            <a:avLst/>
          </a:prstGeom>
        </p:spPr>
      </p:pic>
      <p:pic>
        <p:nvPicPr>
          <p:cNvPr id="3" name="Picture 2">
            <a:extLst>
              <a:ext uri="{FF2B5EF4-FFF2-40B4-BE49-F238E27FC236}">
                <a16:creationId xmlns:a16="http://schemas.microsoft.com/office/drawing/2014/main" id="{D1875F53-B2A5-4E9F-B876-E3A84ACE0A4C}"/>
              </a:ext>
            </a:extLst>
          </p:cNvPr>
          <p:cNvPicPr>
            <a:picLocks noChangeAspect="1"/>
          </p:cNvPicPr>
          <p:nvPr/>
        </p:nvPicPr>
        <p:blipFill>
          <a:blip r:embed="rId4"/>
          <a:stretch>
            <a:fillRect/>
          </a:stretch>
        </p:blipFill>
        <p:spPr>
          <a:xfrm>
            <a:off x="1225571" y="2258949"/>
            <a:ext cx="6692858" cy="1545635"/>
          </a:xfrm>
          <a:prstGeom prst="rect">
            <a:avLst/>
          </a:prstGeom>
        </p:spPr>
      </p:pic>
      <p:sp>
        <p:nvSpPr>
          <p:cNvPr id="2" name="Title 1"/>
          <p:cNvSpPr>
            <a:spLocks noGrp="1"/>
          </p:cNvSpPr>
          <p:nvPr>
            <p:ph type="title"/>
          </p:nvPr>
        </p:nvSpPr>
        <p:spPr>
          <a:xfrm>
            <a:off x="389233" y="752068"/>
            <a:ext cx="8365533" cy="783364"/>
          </a:xfrm>
        </p:spPr>
        <p:txBody>
          <a:bodyPr>
            <a:normAutofit fontScale="90000"/>
          </a:bodyPr>
          <a:lstStyle/>
          <a:p>
            <a:pPr algn="l"/>
            <a:r>
              <a:rPr lang="en-US" sz="3200" dirty="0">
                <a:solidFill>
                  <a:srgbClr val="FFFF00"/>
                </a:solidFill>
              </a:rPr>
              <a:t>Accounting Lines for capitalization tab</a:t>
            </a:r>
          </a:p>
        </p:txBody>
      </p:sp>
      <p:sp>
        <p:nvSpPr>
          <p:cNvPr id="6" name="TextBox 5">
            <a:extLst>
              <a:ext uri="{FF2B5EF4-FFF2-40B4-BE49-F238E27FC236}">
                <a16:creationId xmlns:a16="http://schemas.microsoft.com/office/drawing/2014/main" id="{E07C1F14-F9A0-CAA8-5F9B-C3C6A91118EA}"/>
              </a:ext>
            </a:extLst>
          </p:cNvPr>
          <p:cNvSpPr txBox="1"/>
          <p:nvPr/>
        </p:nvSpPr>
        <p:spPr>
          <a:xfrm>
            <a:off x="1207569" y="1541305"/>
            <a:ext cx="7067368" cy="523220"/>
          </a:xfrm>
          <a:prstGeom prst="rect">
            <a:avLst/>
          </a:prstGeom>
          <a:noFill/>
        </p:spPr>
        <p:txBody>
          <a:bodyPr wrap="square">
            <a:spAutoFit/>
          </a:bodyPr>
          <a:lstStyle/>
          <a:p>
            <a:r>
              <a:rPr lang="en-US" sz="1400" dirty="0">
                <a:solidFill>
                  <a:srgbClr val="00B050"/>
                </a:solidFill>
              </a:rPr>
              <a:t>There may be a single line (either a Target or Source) or multiple lines (either Targets, Sources, or any combination of Targets and Sources.</a:t>
            </a:r>
          </a:p>
        </p:txBody>
      </p:sp>
      <p:sp>
        <p:nvSpPr>
          <p:cNvPr id="10" name="Oval 9">
            <a:extLst>
              <a:ext uri="{FF2B5EF4-FFF2-40B4-BE49-F238E27FC236}">
                <a16:creationId xmlns:a16="http://schemas.microsoft.com/office/drawing/2014/main" id="{A55FD87F-871F-9967-B51B-A20167703A6D}"/>
              </a:ext>
            </a:extLst>
          </p:cNvPr>
          <p:cNvSpPr/>
          <p:nvPr/>
        </p:nvSpPr>
        <p:spPr>
          <a:xfrm>
            <a:off x="695915" y="3912946"/>
            <a:ext cx="7579022" cy="22936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8B17A848-A0C0-FD92-DE6E-FEBA9A73759F}"/>
              </a:ext>
            </a:extLst>
          </p:cNvPr>
          <p:cNvSpPr/>
          <p:nvPr/>
        </p:nvSpPr>
        <p:spPr>
          <a:xfrm>
            <a:off x="1068149" y="2573267"/>
            <a:ext cx="7142051" cy="3717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153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2BD7B4-0FB5-B9F2-C5B5-8D26C7F70189}"/>
              </a:ext>
            </a:extLst>
          </p:cNvPr>
          <p:cNvPicPr>
            <a:picLocks noChangeAspect="1"/>
          </p:cNvPicPr>
          <p:nvPr/>
        </p:nvPicPr>
        <p:blipFill>
          <a:blip r:embed="rId3"/>
          <a:stretch>
            <a:fillRect/>
          </a:stretch>
        </p:blipFill>
        <p:spPr>
          <a:xfrm>
            <a:off x="208990" y="3300538"/>
            <a:ext cx="8726019" cy="2015170"/>
          </a:xfrm>
          <a:prstGeom prst="rect">
            <a:avLst/>
          </a:prstGeom>
        </p:spPr>
      </p:pic>
      <p:sp>
        <p:nvSpPr>
          <p:cNvPr id="2" name="Title 1"/>
          <p:cNvSpPr>
            <a:spLocks noGrp="1"/>
          </p:cNvSpPr>
          <p:nvPr>
            <p:ph type="title"/>
          </p:nvPr>
        </p:nvSpPr>
        <p:spPr>
          <a:xfrm>
            <a:off x="439638" y="624606"/>
            <a:ext cx="8365533" cy="783364"/>
          </a:xfrm>
        </p:spPr>
        <p:txBody>
          <a:bodyPr>
            <a:normAutofit fontScale="90000"/>
          </a:bodyPr>
          <a:lstStyle/>
          <a:p>
            <a:pPr algn="l"/>
            <a:r>
              <a:rPr lang="en-US" sz="3200" dirty="0">
                <a:solidFill>
                  <a:srgbClr val="FFFF00"/>
                </a:solidFill>
              </a:rPr>
              <a:t>Accounting Lines for capitalization tab</a:t>
            </a:r>
          </a:p>
        </p:txBody>
      </p:sp>
      <p:sp>
        <p:nvSpPr>
          <p:cNvPr id="14" name="Oval 13">
            <a:extLst>
              <a:ext uri="{FF2B5EF4-FFF2-40B4-BE49-F238E27FC236}">
                <a16:creationId xmlns:a16="http://schemas.microsoft.com/office/drawing/2014/main" id="{90D30000-D184-1B13-5A77-B85479622C80}"/>
              </a:ext>
            </a:extLst>
          </p:cNvPr>
          <p:cNvSpPr/>
          <p:nvPr/>
        </p:nvSpPr>
        <p:spPr>
          <a:xfrm>
            <a:off x="8138324" y="3677172"/>
            <a:ext cx="728283" cy="1537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69215B1-A724-026E-43D0-BA5002756B03}"/>
              </a:ext>
            </a:extLst>
          </p:cNvPr>
          <p:cNvSpPr txBox="1"/>
          <p:nvPr/>
        </p:nvSpPr>
        <p:spPr>
          <a:xfrm>
            <a:off x="146832" y="1353999"/>
            <a:ext cx="8557530" cy="1754326"/>
          </a:xfrm>
          <a:prstGeom prst="rect">
            <a:avLst/>
          </a:prstGeom>
          <a:noFill/>
        </p:spPr>
        <p:txBody>
          <a:bodyPr wrap="square">
            <a:spAutoFit/>
          </a:bodyPr>
          <a:lstStyle/>
          <a:p>
            <a:r>
              <a:rPr lang="en-US" dirty="0">
                <a:solidFill>
                  <a:srgbClr val="00B050"/>
                </a:solidFill>
              </a:rPr>
              <a:t>The following choices are all tied together depending upon what you are needing to do:</a:t>
            </a:r>
          </a:p>
          <a:p>
            <a:endParaRPr lang="en-US" dirty="0">
              <a:solidFill>
                <a:srgbClr val="00B050"/>
              </a:solidFill>
            </a:endParaRPr>
          </a:p>
          <a:p>
            <a:pPr marL="742950" lvl="1" indent="-285750">
              <a:buFont typeface="Arial" panose="020B0604020202020204" pitchFamily="34" charset="0"/>
              <a:buChar char="•"/>
            </a:pPr>
            <a:r>
              <a:rPr lang="en-US" dirty="0"/>
              <a:t>Selecting the line or lines to process</a:t>
            </a:r>
          </a:p>
          <a:p>
            <a:pPr marL="742950" lvl="1" indent="-285750">
              <a:buFont typeface="Arial" panose="020B0604020202020204" pitchFamily="34" charset="0"/>
              <a:buChar char="•"/>
            </a:pPr>
            <a:r>
              <a:rPr lang="en-US" dirty="0"/>
              <a:t>Selecting the Amount Distribution Method</a:t>
            </a:r>
          </a:p>
          <a:p>
            <a:pPr marL="742950" lvl="1" indent="-285750">
              <a:buFont typeface="Arial" panose="020B0604020202020204" pitchFamily="34" charset="0"/>
              <a:buChar char="•"/>
            </a:pPr>
            <a:r>
              <a:rPr lang="en-US" dirty="0"/>
              <a:t>Selecting whether to Create an asset or Modify an asset. </a:t>
            </a:r>
          </a:p>
        </p:txBody>
      </p:sp>
      <p:sp>
        <p:nvSpPr>
          <p:cNvPr id="15" name="Oval 14">
            <a:extLst>
              <a:ext uri="{FF2B5EF4-FFF2-40B4-BE49-F238E27FC236}">
                <a16:creationId xmlns:a16="http://schemas.microsoft.com/office/drawing/2014/main" id="{96925E20-A6F7-F9EA-5E5C-69A8A660A189}"/>
              </a:ext>
            </a:extLst>
          </p:cNvPr>
          <p:cNvSpPr/>
          <p:nvPr/>
        </p:nvSpPr>
        <p:spPr>
          <a:xfrm>
            <a:off x="3447207" y="4167873"/>
            <a:ext cx="1294726" cy="2569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DD15676-7C32-628B-7F17-25B64C7EAF00}"/>
              </a:ext>
            </a:extLst>
          </p:cNvPr>
          <p:cNvSpPr/>
          <p:nvPr/>
        </p:nvSpPr>
        <p:spPr>
          <a:xfrm>
            <a:off x="3829384" y="4483934"/>
            <a:ext cx="1586039" cy="2569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543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DFC5EC-3265-BC8C-182F-44E31AC9A4BE}"/>
              </a:ext>
            </a:extLst>
          </p:cNvPr>
          <p:cNvPicPr>
            <a:picLocks noChangeAspect="1"/>
          </p:cNvPicPr>
          <p:nvPr/>
        </p:nvPicPr>
        <p:blipFill>
          <a:blip r:embed="rId3"/>
          <a:stretch>
            <a:fillRect/>
          </a:stretch>
        </p:blipFill>
        <p:spPr>
          <a:xfrm>
            <a:off x="379799" y="1975240"/>
            <a:ext cx="8365533" cy="2232957"/>
          </a:xfrm>
          <a:prstGeom prst="rect">
            <a:avLst/>
          </a:prstGeom>
        </p:spPr>
      </p:pic>
      <p:sp>
        <p:nvSpPr>
          <p:cNvPr id="2" name="Title 1"/>
          <p:cNvSpPr>
            <a:spLocks noGrp="1"/>
          </p:cNvSpPr>
          <p:nvPr>
            <p:ph type="title"/>
          </p:nvPr>
        </p:nvSpPr>
        <p:spPr>
          <a:xfrm>
            <a:off x="422201" y="661110"/>
            <a:ext cx="8365533" cy="783364"/>
          </a:xfrm>
        </p:spPr>
        <p:txBody>
          <a:bodyPr>
            <a:normAutofit fontScale="90000"/>
          </a:bodyPr>
          <a:lstStyle/>
          <a:p>
            <a:pPr algn="l"/>
            <a:r>
              <a:rPr lang="en-US" sz="3200" dirty="0">
                <a:solidFill>
                  <a:srgbClr val="FFFF00"/>
                </a:solidFill>
              </a:rPr>
              <a:t>Accounting Lines for capitalization tab</a:t>
            </a: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8373754" y="2460296"/>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8373754" y="273713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CF8BCA-1320-A653-65C4-CC47EE045665}"/>
              </a:ext>
            </a:extLst>
          </p:cNvPr>
          <p:cNvSpPr txBox="1"/>
          <p:nvPr/>
        </p:nvSpPr>
        <p:spPr>
          <a:xfrm>
            <a:off x="332078" y="4456454"/>
            <a:ext cx="8545777" cy="1323439"/>
          </a:xfrm>
          <a:prstGeom prst="rect">
            <a:avLst/>
          </a:prstGeom>
          <a:noFill/>
        </p:spPr>
        <p:txBody>
          <a:bodyPr wrap="square">
            <a:spAutoFit/>
          </a:bodyPr>
          <a:lstStyle/>
          <a:p>
            <a:r>
              <a:rPr lang="en-US" sz="1600" dirty="0">
                <a:solidFill>
                  <a:srgbClr val="FFFF00"/>
                </a:solidFill>
              </a:rPr>
              <a:t>You may select one or any combination of lines for processing.</a:t>
            </a:r>
          </a:p>
          <a:p>
            <a:endParaRPr lang="en-US" sz="1600" dirty="0">
              <a:solidFill>
                <a:srgbClr val="FFFF00"/>
              </a:solidFill>
            </a:endParaRPr>
          </a:p>
          <a:p>
            <a:r>
              <a:rPr lang="en-US" sz="1600" dirty="0"/>
              <a:t>NOTE: </a:t>
            </a:r>
            <a:r>
              <a:rPr lang="en-US" sz="1600" dirty="0">
                <a:solidFill>
                  <a:srgbClr val="FFFF00"/>
                </a:solidFill>
              </a:rPr>
              <a:t>In most cases, when modifying an existing asset and only one asset is involved, you will have both a Target and Source line, you would select both line items to post to the asset.</a:t>
            </a:r>
          </a:p>
        </p:txBody>
      </p:sp>
    </p:spTree>
    <p:extLst>
      <p:ext uri="{BB962C8B-B14F-4D97-AF65-F5344CB8AC3E}">
        <p14:creationId xmlns:p14="http://schemas.microsoft.com/office/powerpoint/2010/main" val="23265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397525-CB5A-B0F6-DD6E-39287D82C677}"/>
              </a:ext>
            </a:extLst>
          </p:cNvPr>
          <p:cNvPicPr>
            <a:picLocks noChangeAspect="1"/>
          </p:cNvPicPr>
          <p:nvPr/>
        </p:nvPicPr>
        <p:blipFill>
          <a:blip r:embed="rId3"/>
          <a:stretch>
            <a:fillRect/>
          </a:stretch>
        </p:blipFill>
        <p:spPr>
          <a:xfrm>
            <a:off x="389233" y="1971046"/>
            <a:ext cx="8365533" cy="2225565"/>
          </a:xfrm>
          <a:prstGeom prst="rect">
            <a:avLst/>
          </a:prstGeom>
        </p:spPr>
      </p:pic>
      <p:sp>
        <p:nvSpPr>
          <p:cNvPr id="2" name="Title 1"/>
          <p:cNvSpPr>
            <a:spLocks noGrp="1"/>
          </p:cNvSpPr>
          <p:nvPr>
            <p:ph type="title"/>
          </p:nvPr>
        </p:nvSpPr>
        <p:spPr>
          <a:xfrm>
            <a:off x="422201" y="661110"/>
            <a:ext cx="8365533" cy="783364"/>
          </a:xfrm>
        </p:spPr>
        <p:txBody>
          <a:bodyPr>
            <a:normAutofit fontScale="90000"/>
          </a:bodyPr>
          <a:lstStyle/>
          <a:p>
            <a:pPr algn="l"/>
            <a:r>
              <a:rPr lang="en-US" sz="3200" dirty="0">
                <a:solidFill>
                  <a:srgbClr val="FFFF00"/>
                </a:solidFill>
              </a:rPr>
              <a:t>Accounting Lines for capitalization tab</a:t>
            </a:r>
          </a:p>
        </p:txBody>
      </p: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8373754" y="273713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A5BBDE-A99A-9E87-4715-AC82A13D02E8}"/>
              </a:ext>
            </a:extLst>
          </p:cNvPr>
          <p:cNvSpPr txBox="1"/>
          <p:nvPr/>
        </p:nvSpPr>
        <p:spPr>
          <a:xfrm>
            <a:off x="528807" y="4670314"/>
            <a:ext cx="8152319" cy="584775"/>
          </a:xfrm>
          <a:prstGeom prst="rect">
            <a:avLst/>
          </a:prstGeom>
          <a:noFill/>
        </p:spPr>
        <p:txBody>
          <a:bodyPr wrap="square">
            <a:spAutoFit/>
          </a:bodyPr>
          <a:lstStyle/>
          <a:p>
            <a:r>
              <a:rPr lang="en-US" sz="1600" dirty="0"/>
              <a:t>Remaining unselected lines will need to be selected and processed based upon your next set of choices, until all lines have been selected and processed.</a:t>
            </a:r>
          </a:p>
        </p:txBody>
      </p:sp>
    </p:spTree>
    <p:extLst>
      <p:ext uri="{BB962C8B-B14F-4D97-AF65-F5344CB8AC3E}">
        <p14:creationId xmlns:p14="http://schemas.microsoft.com/office/powerpoint/2010/main" val="12698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15D91B-6BC6-44A9-9E41-646869A03924}"/>
              </a:ext>
            </a:extLst>
          </p:cNvPr>
          <p:cNvPicPr>
            <a:picLocks noChangeAspect="1"/>
          </p:cNvPicPr>
          <p:nvPr/>
        </p:nvPicPr>
        <p:blipFill>
          <a:blip r:embed="rId3"/>
          <a:stretch>
            <a:fillRect/>
          </a:stretch>
        </p:blipFill>
        <p:spPr>
          <a:xfrm>
            <a:off x="334025" y="2045348"/>
            <a:ext cx="8541883" cy="2257059"/>
          </a:xfrm>
          <a:prstGeom prst="rect">
            <a:avLst/>
          </a:prstGeom>
        </p:spPr>
      </p:pic>
      <p:sp>
        <p:nvSpPr>
          <p:cNvPr id="2" name="Title 1"/>
          <p:cNvSpPr>
            <a:spLocks noGrp="1"/>
          </p:cNvSpPr>
          <p:nvPr>
            <p:ph type="title"/>
          </p:nvPr>
        </p:nvSpPr>
        <p:spPr>
          <a:xfrm>
            <a:off x="422201" y="661110"/>
            <a:ext cx="8365533" cy="783364"/>
          </a:xfrm>
        </p:spPr>
        <p:txBody>
          <a:bodyPr>
            <a:normAutofit fontScale="90000"/>
          </a:bodyPr>
          <a:lstStyle/>
          <a:p>
            <a:pPr algn="l"/>
            <a:r>
              <a:rPr lang="en-US" sz="3200" dirty="0">
                <a:solidFill>
                  <a:srgbClr val="FFFF00"/>
                </a:solidFill>
              </a:rPr>
              <a:t>Accounting Lines for capitalization tab</a:t>
            </a: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5486485" y="3207816"/>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5543787" y="3335271"/>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445440E-D170-8F8B-8054-F2889ED1391F}"/>
              </a:ext>
            </a:extLst>
          </p:cNvPr>
          <p:cNvSpPr/>
          <p:nvPr/>
        </p:nvSpPr>
        <p:spPr>
          <a:xfrm>
            <a:off x="3477126" y="3128211"/>
            <a:ext cx="1335506" cy="3007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0A5BBDE-A99A-9E87-4715-AC82A13D02E8}"/>
              </a:ext>
            </a:extLst>
          </p:cNvPr>
          <p:cNvSpPr txBox="1"/>
          <p:nvPr/>
        </p:nvSpPr>
        <p:spPr>
          <a:xfrm>
            <a:off x="334025" y="4429862"/>
            <a:ext cx="8477991" cy="2246769"/>
          </a:xfrm>
          <a:prstGeom prst="rect">
            <a:avLst/>
          </a:prstGeom>
          <a:noFill/>
        </p:spPr>
        <p:txBody>
          <a:bodyPr wrap="square">
            <a:spAutoFit/>
          </a:bodyPr>
          <a:lstStyle/>
          <a:p>
            <a:r>
              <a:rPr lang="en-US" sz="1400" dirty="0"/>
              <a:t>The Select Amount Distribution Method allows for custom postings if multiple accounts and/or assets are involved and will be tied to the lines that were selected.</a:t>
            </a:r>
          </a:p>
          <a:p>
            <a:endParaRPr lang="en-US" sz="1400" dirty="0"/>
          </a:p>
          <a:p>
            <a:r>
              <a:rPr lang="en-US" sz="1400" dirty="0">
                <a:solidFill>
                  <a:srgbClr val="00B050"/>
                </a:solidFill>
                <a:cs typeface="Arial" pitchFamily="34" charset="0"/>
              </a:rPr>
              <a:t>Selecting “Distribute cost evenly” will distribute identical amounts over one or more assets using the Target and/or Source lines that were selected. (Primarily used for one asset or identical assets costing the same amount)</a:t>
            </a:r>
          </a:p>
          <a:p>
            <a:endParaRPr lang="en-US" sz="1400" dirty="0">
              <a:solidFill>
                <a:srgbClr val="00B050"/>
              </a:solidFill>
            </a:endParaRPr>
          </a:p>
          <a:p>
            <a:r>
              <a:rPr lang="en-US" sz="1400" dirty="0">
                <a:solidFill>
                  <a:srgbClr val="00B050"/>
                </a:solidFill>
              </a:rPr>
              <a:t>Selecting “Distribute cost by amount” will distribute the amount that is manually entered over multiple assets using the Target and/or Source lines that were selected. (Primarily used for multiple unique assets with different costs)</a:t>
            </a:r>
          </a:p>
        </p:txBody>
      </p:sp>
      <p:sp>
        <p:nvSpPr>
          <p:cNvPr id="4" name="Oval 3">
            <a:extLst>
              <a:ext uri="{FF2B5EF4-FFF2-40B4-BE49-F238E27FC236}">
                <a16:creationId xmlns:a16="http://schemas.microsoft.com/office/drawing/2014/main" id="{080FCDA6-8F7F-90CC-9201-E53C35AE2433}"/>
              </a:ext>
            </a:extLst>
          </p:cNvPr>
          <p:cNvSpPr/>
          <p:nvPr/>
        </p:nvSpPr>
        <p:spPr>
          <a:xfrm>
            <a:off x="8140588" y="2346690"/>
            <a:ext cx="669387" cy="7815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5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615D5E-09AA-BA3D-0EA8-FC0CA76D8B79}"/>
              </a:ext>
            </a:extLst>
          </p:cNvPr>
          <p:cNvPicPr>
            <a:picLocks noChangeAspect="1"/>
          </p:cNvPicPr>
          <p:nvPr/>
        </p:nvPicPr>
        <p:blipFill>
          <a:blip r:embed="rId3"/>
          <a:stretch>
            <a:fillRect/>
          </a:stretch>
        </p:blipFill>
        <p:spPr>
          <a:xfrm>
            <a:off x="210300" y="2989601"/>
            <a:ext cx="8456233" cy="2216954"/>
          </a:xfrm>
          <a:prstGeom prst="rect">
            <a:avLst/>
          </a:prstGeom>
        </p:spPr>
      </p:pic>
      <p:sp>
        <p:nvSpPr>
          <p:cNvPr id="2" name="Title 1"/>
          <p:cNvSpPr>
            <a:spLocks noGrp="1"/>
          </p:cNvSpPr>
          <p:nvPr>
            <p:ph type="title"/>
          </p:nvPr>
        </p:nvSpPr>
        <p:spPr>
          <a:xfrm>
            <a:off x="389233" y="565526"/>
            <a:ext cx="8365533" cy="783364"/>
          </a:xfrm>
        </p:spPr>
        <p:txBody>
          <a:bodyPr>
            <a:normAutofit fontScale="90000"/>
          </a:bodyPr>
          <a:lstStyle/>
          <a:p>
            <a:pPr algn="l"/>
            <a:r>
              <a:rPr lang="en-US" sz="3200" dirty="0">
                <a:solidFill>
                  <a:srgbClr val="FFFF00"/>
                </a:solidFill>
              </a:rPr>
              <a:t>Accounting Lines for capitalization tab</a:t>
            </a:r>
          </a:p>
        </p:txBody>
      </p:sp>
      <p:cxnSp>
        <p:nvCxnSpPr>
          <p:cNvPr id="9" name="Straight Arrow Connector 8">
            <a:extLst>
              <a:ext uri="{FF2B5EF4-FFF2-40B4-BE49-F238E27FC236}">
                <a16:creationId xmlns:a16="http://schemas.microsoft.com/office/drawing/2014/main" id="{0AEBD92F-808A-0694-0A5D-17C743822373}"/>
              </a:ext>
            </a:extLst>
          </p:cNvPr>
          <p:cNvCxnSpPr>
            <a:cxnSpLocks/>
          </p:cNvCxnSpPr>
          <p:nvPr/>
        </p:nvCxnSpPr>
        <p:spPr>
          <a:xfrm flipH="1">
            <a:off x="4186958" y="431980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23E720-FFAC-A324-DA00-E1F8C5C83E36}"/>
              </a:ext>
            </a:extLst>
          </p:cNvPr>
          <p:cNvSpPr txBox="1"/>
          <p:nvPr/>
        </p:nvSpPr>
        <p:spPr>
          <a:xfrm>
            <a:off x="149028" y="5408535"/>
            <a:ext cx="8784669" cy="1169551"/>
          </a:xfrm>
          <a:prstGeom prst="rect">
            <a:avLst/>
          </a:prstGeom>
          <a:noFill/>
        </p:spPr>
        <p:txBody>
          <a:bodyPr wrap="square">
            <a:spAutoFit/>
          </a:bodyPr>
          <a:lstStyle/>
          <a:p>
            <a:r>
              <a:rPr lang="en-US" sz="1400" dirty="0">
                <a:solidFill>
                  <a:srgbClr val="FFFF00"/>
                </a:solidFill>
              </a:rPr>
              <a:t>If the “Target/To” line uses a capital object code, and the “Source/From” line uses a non-cap object code you will either be creating an asset or assets or modifying an existing asset or assets.</a:t>
            </a:r>
          </a:p>
          <a:p>
            <a:endParaRPr lang="en-US" sz="1400" dirty="0">
              <a:solidFill>
                <a:srgbClr val="FFFF00"/>
              </a:solidFill>
            </a:endParaRPr>
          </a:p>
          <a:p>
            <a:r>
              <a:rPr lang="en-US" sz="1400" dirty="0">
                <a:solidFill>
                  <a:srgbClr val="FFFF00"/>
                </a:solidFill>
              </a:rPr>
              <a:t>If the “Target/To” and the “Source/From” line both use a capital object code, you are modifying an existing asset.</a:t>
            </a: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4705584" y="4336945"/>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B27C751-7C0B-A4F4-1716-58F68291B30D}"/>
              </a:ext>
            </a:extLst>
          </p:cNvPr>
          <p:cNvCxnSpPr>
            <a:cxnSpLocks/>
          </p:cNvCxnSpPr>
          <p:nvPr/>
        </p:nvCxnSpPr>
        <p:spPr>
          <a:xfrm flipH="1">
            <a:off x="3297338" y="347102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BDBA5AD-434E-0321-CA58-54959D654FC4}"/>
              </a:ext>
            </a:extLst>
          </p:cNvPr>
          <p:cNvCxnSpPr>
            <a:cxnSpLocks/>
          </p:cNvCxnSpPr>
          <p:nvPr/>
        </p:nvCxnSpPr>
        <p:spPr>
          <a:xfrm flipH="1">
            <a:off x="3297338" y="3744949"/>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5A0FFC-C3F2-51B1-078D-2E2943B0B209}"/>
              </a:ext>
            </a:extLst>
          </p:cNvPr>
          <p:cNvSpPr/>
          <p:nvPr/>
        </p:nvSpPr>
        <p:spPr>
          <a:xfrm>
            <a:off x="3001134" y="3350271"/>
            <a:ext cx="469338" cy="157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BFF29E6-29F0-872A-F2F0-1979E16D02ED}"/>
              </a:ext>
            </a:extLst>
          </p:cNvPr>
          <p:cNvSpPr/>
          <p:nvPr/>
        </p:nvSpPr>
        <p:spPr>
          <a:xfrm>
            <a:off x="361456" y="3522210"/>
            <a:ext cx="396510" cy="245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DD00FEE-E73A-9221-88D3-FB9C863F0F6F}"/>
              </a:ext>
            </a:extLst>
          </p:cNvPr>
          <p:cNvSpPr/>
          <p:nvPr/>
        </p:nvSpPr>
        <p:spPr>
          <a:xfrm>
            <a:off x="346632" y="3786724"/>
            <a:ext cx="396510" cy="245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4784904" y="4333413"/>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F2E9D4-C40E-5BAA-6B37-F1A8B8AAC40F}"/>
              </a:ext>
            </a:extLst>
          </p:cNvPr>
          <p:cNvSpPr txBox="1"/>
          <p:nvPr/>
        </p:nvSpPr>
        <p:spPr>
          <a:xfrm>
            <a:off x="302366" y="1271013"/>
            <a:ext cx="8477991" cy="1600438"/>
          </a:xfrm>
          <a:prstGeom prst="rect">
            <a:avLst/>
          </a:prstGeom>
          <a:noFill/>
        </p:spPr>
        <p:txBody>
          <a:bodyPr wrap="square">
            <a:spAutoFit/>
          </a:bodyPr>
          <a:lstStyle/>
          <a:p>
            <a:r>
              <a:rPr lang="en-US" sz="1400" dirty="0"/>
              <a:t>You need to select if you are creating an asset or assets or modifying an asset or assets.</a:t>
            </a:r>
          </a:p>
          <a:p>
            <a:endParaRPr lang="en-US" sz="1400" dirty="0"/>
          </a:p>
          <a:p>
            <a:r>
              <a:rPr lang="en-US" sz="1400" dirty="0">
                <a:solidFill>
                  <a:srgbClr val="00B050"/>
                </a:solidFill>
                <a:cs typeface="Arial" pitchFamily="34" charset="0"/>
              </a:rPr>
              <a:t>Selecting Create Asset will require you to complete the Create Capital Assets Tab and you will need information from the PO.</a:t>
            </a:r>
          </a:p>
          <a:p>
            <a:endParaRPr lang="en-US" sz="1400" dirty="0">
              <a:solidFill>
                <a:srgbClr val="00B050"/>
              </a:solidFill>
              <a:cs typeface="Arial" pitchFamily="34" charset="0"/>
            </a:endParaRPr>
          </a:p>
          <a:p>
            <a:r>
              <a:rPr lang="en-US" sz="1400" dirty="0">
                <a:solidFill>
                  <a:srgbClr val="00B050"/>
                </a:solidFill>
              </a:rPr>
              <a:t>Selecting Modify Asset will require you to complete the Modify Assets Tab and you will need the asset number or numbers.</a:t>
            </a:r>
          </a:p>
        </p:txBody>
      </p:sp>
      <p:sp>
        <p:nvSpPr>
          <p:cNvPr id="18" name="Oval 17">
            <a:extLst>
              <a:ext uri="{FF2B5EF4-FFF2-40B4-BE49-F238E27FC236}">
                <a16:creationId xmlns:a16="http://schemas.microsoft.com/office/drawing/2014/main" id="{91B4FC87-130E-759D-405A-86283B62FCA8}"/>
              </a:ext>
            </a:extLst>
          </p:cNvPr>
          <p:cNvSpPr/>
          <p:nvPr/>
        </p:nvSpPr>
        <p:spPr>
          <a:xfrm>
            <a:off x="3714742" y="4403354"/>
            <a:ext cx="1447350" cy="291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3F272EA-1FB4-C67A-5A2F-339C6069410C}"/>
              </a:ext>
            </a:extLst>
          </p:cNvPr>
          <p:cNvSpPr/>
          <p:nvPr/>
        </p:nvSpPr>
        <p:spPr>
          <a:xfrm>
            <a:off x="3703276" y="4403354"/>
            <a:ext cx="1447350" cy="291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8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P spid="18"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615D5E-09AA-BA3D-0EA8-FC0CA76D8B79}"/>
              </a:ext>
            </a:extLst>
          </p:cNvPr>
          <p:cNvPicPr>
            <a:picLocks noChangeAspect="1"/>
          </p:cNvPicPr>
          <p:nvPr/>
        </p:nvPicPr>
        <p:blipFill>
          <a:blip r:embed="rId3"/>
          <a:stretch>
            <a:fillRect/>
          </a:stretch>
        </p:blipFill>
        <p:spPr>
          <a:xfrm>
            <a:off x="210300" y="1587718"/>
            <a:ext cx="8456233" cy="2216954"/>
          </a:xfrm>
          <a:prstGeom prst="rect">
            <a:avLst/>
          </a:prstGeom>
        </p:spPr>
      </p:pic>
      <p:sp>
        <p:nvSpPr>
          <p:cNvPr id="2" name="Title 1"/>
          <p:cNvSpPr>
            <a:spLocks noGrp="1"/>
          </p:cNvSpPr>
          <p:nvPr>
            <p:ph type="title"/>
          </p:nvPr>
        </p:nvSpPr>
        <p:spPr>
          <a:xfrm>
            <a:off x="389233" y="565526"/>
            <a:ext cx="8365533" cy="783364"/>
          </a:xfrm>
        </p:spPr>
        <p:txBody>
          <a:bodyPr>
            <a:normAutofit fontScale="90000"/>
          </a:bodyPr>
          <a:lstStyle/>
          <a:p>
            <a:pPr algn="l"/>
            <a:r>
              <a:rPr lang="en-US" sz="3200" dirty="0">
                <a:solidFill>
                  <a:srgbClr val="FFFF00"/>
                </a:solidFill>
              </a:rPr>
              <a:t>Accounting Lines for capitalization tab</a:t>
            </a:r>
          </a:p>
        </p:txBody>
      </p:sp>
      <p:cxnSp>
        <p:nvCxnSpPr>
          <p:cNvPr id="9" name="Straight Arrow Connector 8">
            <a:extLst>
              <a:ext uri="{FF2B5EF4-FFF2-40B4-BE49-F238E27FC236}">
                <a16:creationId xmlns:a16="http://schemas.microsoft.com/office/drawing/2014/main" id="{0AEBD92F-808A-0694-0A5D-17C743822373}"/>
              </a:ext>
            </a:extLst>
          </p:cNvPr>
          <p:cNvCxnSpPr>
            <a:cxnSpLocks/>
          </p:cNvCxnSpPr>
          <p:nvPr/>
        </p:nvCxnSpPr>
        <p:spPr>
          <a:xfrm flipH="1">
            <a:off x="4218956" y="2939769"/>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4762229" y="2939769"/>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F2E9D4-C40E-5BAA-6B37-F1A8B8AAC40F}"/>
              </a:ext>
            </a:extLst>
          </p:cNvPr>
          <p:cNvSpPr txBox="1"/>
          <p:nvPr/>
        </p:nvSpPr>
        <p:spPr>
          <a:xfrm>
            <a:off x="231420" y="3889031"/>
            <a:ext cx="8477991" cy="2893100"/>
          </a:xfrm>
          <a:prstGeom prst="rect">
            <a:avLst/>
          </a:prstGeom>
          <a:noFill/>
        </p:spPr>
        <p:txBody>
          <a:bodyPr wrap="square">
            <a:spAutoFit/>
          </a:bodyPr>
          <a:lstStyle/>
          <a:p>
            <a:r>
              <a:rPr lang="en-US" sz="1400" dirty="0">
                <a:solidFill>
                  <a:srgbClr val="00B050"/>
                </a:solidFill>
                <a:cs typeface="Arial" pitchFamily="34" charset="0"/>
              </a:rPr>
              <a:t>You can create assets individually or in groups of identical assets. To create additional assets or groups of identical assets, repeat clicking on “Create Asset” for each unique asset you wish to create or each group of identical assets you wish to create. </a:t>
            </a:r>
          </a:p>
          <a:p>
            <a:endParaRPr lang="en-US" sz="1400" dirty="0">
              <a:solidFill>
                <a:srgbClr val="00B050"/>
              </a:solidFill>
              <a:cs typeface="Arial" pitchFamily="34" charset="0"/>
            </a:endParaRPr>
          </a:p>
          <a:p>
            <a:r>
              <a:rPr lang="en-US" sz="1400" dirty="0">
                <a:solidFill>
                  <a:srgbClr val="00B050"/>
                </a:solidFill>
              </a:rPr>
              <a:t>If you are modifying more than one asset, repeat clicking on “Modify Asset” for each individual asset you want to modify.</a:t>
            </a:r>
          </a:p>
          <a:p>
            <a:endParaRPr lang="en-US" sz="1400" dirty="0">
              <a:solidFill>
                <a:srgbClr val="FFFF00"/>
              </a:solidFill>
            </a:endParaRPr>
          </a:p>
          <a:p>
            <a:r>
              <a:rPr lang="en-US" sz="1400" dirty="0">
                <a:cs typeface="Arial" pitchFamily="34" charset="0"/>
              </a:rPr>
              <a:t>Your selected line item(s) total must amount to the total value of your asset or assets. If creating multiple groups of identical assets, split your line items into the correct amount of the group totals before processing.</a:t>
            </a:r>
          </a:p>
          <a:p>
            <a:endParaRPr lang="en-US" sz="1400" dirty="0"/>
          </a:p>
          <a:p>
            <a:r>
              <a:rPr lang="en-US" sz="1400" dirty="0"/>
              <a:t>If distributing cost evenly, all assets will have the same amount applied. Otherwise, for assets that have different values, use distribute cost by amount.</a:t>
            </a:r>
            <a:endParaRPr lang="en-US" sz="1400" dirty="0">
              <a:cs typeface="Arial" pitchFamily="34" charset="0"/>
            </a:endParaRPr>
          </a:p>
        </p:txBody>
      </p:sp>
    </p:spTree>
    <p:extLst>
      <p:ext uri="{BB962C8B-B14F-4D97-AF65-F5344CB8AC3E}">
        <p14:creationId xmlns:p14="http://schemas.microsoft.com/office/powerpoint/2010/main" val="10181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473" y="376514"/>
            <a:ext cx="5861274" cy="710063"/>
          </a:xfrm>
        </p:spPr>
        <p:txBody>
          <a:bodyPr>
            <a:noAutofit/>
          </a:bodyPr>
          <a:lstStyle/>
          <a:p>
            <a:pPr algn="l"/>
            <a:r>
              <a:rPr lang="en-US" dirty="0">
                <a:solidFill>
                  <a:srgbClr val="FFFF00"/>
                </a:solidFill>
              </a:rPr>
              <a:t>INFORMATION NEEDED</a:t>
            </a:r>
          </a:p>
        </p:txBody>
      </p:sp>
      <p:sp>
        <p:nvSpPr>
          <p:cNvPr id="7" name="Content Placeholder 6">
            <a:extLst>
              <a:ext uri="{FF2B5EF4-FFF2-40B4-BE49-F238E27FC236}">
                <a16:creationId xmlns:a16="http://schemas.microsoft.com/office/drawing/2014/main" id="{E1938198-14D3-2CC0-5A68-6D86F3146C97}"/>
              </a:ext>
            </a:extLst>
          </p:cNvPr>
          <p:cNvSpPr>
            <a:spLocks noGrp="1"/>
          </p:cNvSpPr>
          <p:nvPr>
            <p:ph idx="1"/>
          </p:nvPr>
        </p:nvSpPr>
        <p:spPr>
          <a:xfrm>
            <a:off x="169933" y="1387146"/>
            <a:ext cx="8804133" cy="4948917"/>
          </a:xfrm>
        </p:spPr>
        <p:txBody>
          <a:bodyPr>
            <a:normAutofit fontScale="55000" lnSpcReduction="20000"/>
          </a:bodyPr>
          <a:lstStyle/>
          <a:p>
            <a:pPr marL="0" indent="0">
              <a:buNone/>
            </a:pPr>
            <a:r>
              <a:rPr lang="en-US" sz="2600" dirty="0">
                <a:solidFill>
                  <a:srgbClr val="00B050"/>
                </a:solidFill>
              </a:rPr>
              <a:t>It is important to know why you are submitting the General Ledger Transfer document to know what information is needed.</a:t>
            </a:r>
          </a:p>
          <a:p>
            <a:pPr marL="0" indent="0">
              <a:buNone/>
            </a:pPr>
            <a:endParaRPr lang="en-US" sz="2600" dirty="0">
              <a:solidFill>
                <a:srgbClr val="00B050"/>
              </a:solidFill>
            </a:endParaRPr>
          </a:p>
          <a:p>
            <a:r>
              <a:rPr lang="en-US" sz="2500" dirty="0">
                <a:solidFill>
                  <a:srgbClr val="FFFF00"/>
                </a:solidFill>
              </a:rPr>
              <a:t>Will you be creating an asset (capitalizing an asset that was originally expensed).</a:t>
            </a:r>
          </a:p>
          <a:p>
            <a:pPr lvl="1">
              <a:defRPr/>
            </a:pPr>
            <a:r>
              <a:rPr lang="en-US" sz="2500" dirty="0">
                <a:solidFill>
                  <a:prstClr val="white"/>
                </a:solidFill>
              </a:rPr>
              <a:t>“FROM” (source) will use an expense object code and “TO” (target) lines will use a capital object code.</a:t>
            </a:r>
          </a:p>
          <a:p>
            <a:pPr marL="457200" lvl="1" indent="0">
              <a:buNone/>
              <a:defRPr/>
            </a:pPr>
            <a:endParaRPr lang="en-US" sz="2500" dirty="0">
              <a:solidFill>
                <a:srgbClr val="FFFF00"/>
              </a:solidFill>
            </a:endParaRPr>
          </a:p>
          <a:p>
            <a:r>
              <a:rPr lang="en-US" sz="2500" dirty="0">
                <a:solidFill>
                  <a:srgbClr val="FFFF00"/>
                </a:solidFill>
              </a:rPr>
              <a:t>Will you be modifying an existing asset (capitalizing a cost that was originally expensed).</a:t>
            </a:r>
          </a:p>
          <a:p>
            <a:pPr lvl="1">
              <a:defRPr/>
            </a:pPr>
            <a:r>
              <a:rPr lang="en-US" sz="2500" dirty="0">
                <a:solidFill>
                  <a:prstClr val="white"/>
                </a:solidFill>
              </a:rPr>
              <a:t>“FROM” (source) will use an expense object code and “TO” (target) lines will use a capital object code.</a:t>
            </a:r>
          </a:p>
          <a:p>
            <a:pPr marL="0" indent="0">
              <a:buNone/>
            </a:pPr>
            <a:endParaRPr lang="en-US" sz="2500" dirty="0"/>
          </a:p>
          <a:p>
            <a:r>
              <a:rPr lang="en-US" sz="2500" dirty="0">
                <a:solidFill>
                  <a:srgbClr val="FFFF00"/>
                </a:solidFill>
              </a:rPr>
              <a:t>Will you be modifying an existing asset (changing funding on an asset already created)</a:t>
            </a:r>
          </a:p>
          <a:p>
            <a:pPr lvl="1"/>
            <a:r>
              <a:rPr lang="en-US" sz="2500" dirty="0"/>
              <a:t>“FROM” (source) will use a capital object code and “TO” (target) will use a capital object code.</a:t>
            </a:r>
          </a:p>
          <a:p>
            <a:pPr marL="457200" lvl="1" indent="0">
              <a:buNone/>
            </a:pPr>
            <a:endParaRPr lang="en-US" sz="2500" dirty="0"/>
          </a:p>
          <a:p>
            <a:r>
              <a:rPr lang="en-US" sz="2500" dirty="0">
                <a:solidFill>
                  <a:srgbClr val="FFFF00"/>
                </a:solidFill>
              </a:rPr>
              <a:t>Will you be modifying an asset that was created in error (asset was mistakenly capitalized instead of expensed) </a:t>
            </a:r>
            <a:endParaRPr lang="en-US" sz="2500" dirty="0"/>
          </a:p>
          <a:p>
            <a:pPr lvl="1"/>
            <a:r>
              <a:rPr lang="en-US" sz="2500" dirty="0"/>
              <a:t>“FROM” (source) will use a capital object code and “TO” (target) will use an expense object code.</a:t>
            </a:r>
          </a:p>
          <a:p>
            <a:pPr marL="457200" lvl="1" indent="0">
              <a:buNone/>
            </a:pPr>
            <a:endParaRPr lang="en-US" sz="2500" dirty="0"/>
          </a:p>
          <a:p>
            <a:r>
              <a:rPr lang="en-US" sz="2500" dirty="0">
                <a:solidFill>
                  <a:srgbClr val="FFFF00"/>
                </a:solidFill>
              </a:rPr>
              <a:t>Will you be modifying an existing asset (posting a credit)</a:t>
            </a:r>
          </a:p>
          <a:p>
            <a:pPr lvl="1"/>
            <a:r>
              <a:rPr lang="en-US" sz="2500" dirty="0"/>
              <a:t>“FROM” (source) may use a capital or expense object code and “TO” (target)  will use a capital object code.</a:t>
            </a:r>
          </a:p>
        </p:txBody>
      </p:sp>
    </p:spTree>
    <p:extLst>
      <p:ext uri="{BB962C8B-B14F-4D97-AF65-F5344CB8AC3E}">
        <p14:creationId xmlns:p14="http://schemas.microsoft.com/office/powerpoint/2010/main" val="9649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4AC9D38-F785-120A-ED8B-48089F962393}"/>
              </a:ext>
            </a:extLst>
          </p:cNvPr>
          <p:cNvPicPr>
            <a:picLocks noChangeAspect="1"/>
          </p:cNvPicPr>
          <p:nvPr/>
        </p:nvPicPr>
        <p:blipFill>
          <a:blip r:embed="rId3"/>
          <a:stretch>
            <a:fillRect/>
          </a:stretch>
        </p:blipFill>
        <p:spPr>
          <a:xfrm>
            <a:off x="388418" y="3260747"/>
            <a:ext cx="7857366" cy="2458679"/>
          </a:xfrm>
          <a:prstGeom prst="rect">
            <a:avLst/>
          </a:prstGeom>
        </p:spPr>
      </p:pic>
      <p:sp>
        <p:nvSpPr>
          <p:cNvPr id="8" name="Title 1"/>
          <p:cNvSpPr txBox="1">
            <a:spLocks/>
          </p:cNvSpPr>
          <p:nvPr/>
        </p:nvSpPr>
        <p:spPr>
          <a:xfrm>
            <a:off x="2084843" y="503111"/>
            <a:ext cx="4974314"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Create capital assets tab</a:t>
            </a:r>
          </a:p>
        </p:txBody>
      </p:sp>
      <p:sp>
        <p:nvSpPr>
          <p:cNvPr id="5" name="TextBox 4">
            <a:extLst>
              <a:ext uri="{FF2B5EF4-FFF2-40B4-BE49-F238E27FC236}">
                <a16:creationId xmlns:a16="http://schemas.microsoft.com/office/drawing/2014/main" id="{312146D7-775C-0742-22BF-85CC9478643D}"/>
              </a:ext>
            </a:extLst>
          </p:cNvPr>
          <p:cNvSpPr txBox="1"/>
          <p:nvPr/>
        </p:nvSpPr>
        <p:spPr>
          <a:xfrm>
            <a:off x="388418" y="2467781"/>
            <a:ext cx="6174223" cy="307777"/>
          </a:xfrm>
          <a:prstGeom prst="rect">
            <a:avLst/>
          </a:prstGeom>
          <a:noFill/>
        </p:spPr>
        <p:txBody>
          <a:bodyPr wrap="square">
            <a:spAutoFit/>
          </a:bodyPr>
          <a:lstStyle/>
          <a:p>
            <a:r>
              <a:rPr lang="en-US" sz="1400" dirty="0">
                <a:solidFill>
                  <a:srgbClr val="FFFF00"/>
                </a:solidFill>
              </a:rPr>
              <a:t>NOTE:</a:t>
            </a:r>
            <a:r>
              <a:rPr lang="en-US" sz="1400" dirty="0"/>
              <a:t> Only selected line items will show in the tab.</a:t>
            </a:r>
          </a:p>
        </p:txBody>
      </p:sp>
      <p:sp>
        <p:nvSpPr>
          <p:cNvPr id="4" name="Oval 3">
            <a:extLst>
              <a:ext uri="{FF2B5EF4-FFF2-40B4-BE49-F238E27FC236}">
                <a16:creationId xmlns:a16="http://schemas.microsoft.com/office/drawing/2014/main" id="{FC743869-CE4F-335E-A3F5-74541B14501E}"/>
              </a:ext>
            </a:extLst>
          </p:cNvPr>
          <p:cNvSpPr/>
          <p:nvPr/>
        </p:nvSpPr>
        <p:spPr>
          <a:xfrm>
            <a:off x="137564" y="4005558"/>
            <a:ext cx="7986840" cy="542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CD75583-6008-9E59-04D0-14777B56998B}"/>
              </a:ext>
            </a:extLst>
          </p:cNvPr>
          <p:cNvSpPr/>
          <p:nvPr/>
        </p:nvSpPr>
        <p:spPr>
          <a:xfrm>
            <a:off x="388418" y="3253988"/>
            <a:ext cx="1180437" cy="251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CBBEC62-4AB3-86C1-8EA4-2B20DBA2D046}"/>
              </a:ext>
            </a:extLst>
          </p:cNvPr>
          <p:cNvSpPr txBox="1"/>
          <p:nvPr/>
        </p:nvSpPr>
        <p:spPr>
          <a:xfrm>
            <a:off x="388418" y="1445694"/>
            <a:ext cx="8221508" cy="646331"/>
          </a:xfrm>
          <a:prstGeom prst="rect">
            <a:avLst/>
          </a:prstGeom>
          <a:noFill/>
        </p:spPr>
        <p:txBody>
          <a:bodyPr wrap="square">
            <a:spAutoFit/>
          </a:bodyPr>
          <a:lstStyle/>
          <a:p>
            <a:r>
              <a:rPr lang="en-US" sz="1800" dirty="0"/>
              <a:t>If “Create Asset” was selected, you must complete the Create Capital Assets Tab.</a:t>
            </a:r>
          </a:p>
        </p:txBody>
      </p:sp>
    </p:spTree>
    <p:extLst>
      <p:ext uri="{BB962C8B-B14F-4D97-AF65-F5344CB8AC3E}">
        <p14:creationId xmlns:p14="http://schemas.microsoft.com/office/powerpoint/2010/main" val="21338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BFAB8F-B0F7-6C01-ACBC-90FC52ACBBFB}"/>
              </a:ext>
            </a:extLst>
          </p:cNvPr>
          <p:cNvPicPr>
            <a:picLocks noChangeAspect="1"/>
          </p:cNvPicPr>
          <p:nvPr/>
        </p:nvPicPr>
        <p:blipFill>
          <a:blip r:embed="rId3"/>
          <a:stretch>
            <a:fillRect/>
          </a:stretch>
        </p:blipFill>
        <p:spPr>
          <a:xfrm>
            <a:off x="291750" y="1439353"/>
            <a:ext cx="8610690" cy="2694405"/>
          </a:xfrm>
          <a:prstGeom prst="rect">
            <a:avLst/>
          </a:prstGeom>
        </p:spPr>
      </p:pic>
      <p:sp>
        <p:nvSpPr>
          <p:cNvPr id="8" name="Title 1"/>
          <p:cNvSpPr txBox="1">
            <a:spLocks/>
          </p:cNvSpPr>
          <p:nvPr/>
        </p:nvSpPr>
        <p:spPr>
          <a:xfrm>
            <a:off x="2035676" y="552772"/>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Create capital assets tab</a:t>
            </a:r>
          </a:p>
        </p:txBody>
      </p:sp>
      <p:sp>
        <p:nvSpPr>
          <p:cNvPr id="5" name="TextBox 4">
            <a:extLst>
              <a:ext uri="{FF2B5EF4-FFF2-40B4-BE49-F238E27FC236}">
                <a16:creationId xmlns:a16="http://schemas.microsoft.com/office/drawing/2014/main" id="{312146D7-775C-0742-22BF-85CC9478643D}"/>
              </a:ext>
            </a:extLst>
          </p:cNvPr>
          <p:cNvSpPr txBox="1"/>
          <p:nvPr/>
        </p:nvSpPr>
        <p:spPr>
          <a:xfrm>
            <a:off x="179664" y="4392169"/>
            <a:ext cx="8834863" cy="1815882"/>
          </a:xfrm>
          <a:prstGeom prst="rect">
            <a:avLst/>
          </a:prstGeom>
          <a:noFill/>
        </p:spPr>
        <p:txBody>
          <a:bodyPr wrap="square">
            <a:spAutoFit/>
          </a:bodyPr>
          <a:lstStyle/>
          <a:p>
            <a:pPr marL="285750" indent="-285750">
              <a:buFont typeface="Wingdings" panose="05000000000000000000" pitchFamily="2" charset="2"/>
              <a:buChar char="§"/>
            </a:pPr>
            <a:r>
              <a:rPr lang="en-US" sz="1400" dirty="0">
                <a:solidFill>
                  <a:srgbClr val="FFFF00"/>
                </a:solidFill>
              </a:rPr>
              <a:t>Enter the Asset Quantity to create (if entering more than “1”, the assets must be identical)</a:t>
            </a:r>
          </a:p>
          <a:p>
            <a:pPr marL="285750" indent="-285750">
              <a:buFont typeface="Wingdings" panose="05000000000000000000" pitchFamily="2" charset="2"/>
              <a:buChar char="§"/>
            </a:pPr>
            <a:r>
              <a:rPr lang="en-US" sz="1400" dirty="0">
                <a:solidFill>
                  <a:srgbClr val="FFFF00"/>
                </a:solidFill>
              </a:rPr>
              <a:t>Click on the Magnifying Glass or Enter the Asset Type.</a:t>
            </a:r>
          </a:p>
          <a:p>
            <a:pPr marL="285750" indent="-285750">
              <a:buFont typeface="Wingdings" panose="05000000000000000000" pitchFamily="2" charset="2"/>
              <a:buChar char="§"/>
            </a:pPr>
            <a:r>
              <a:rPr lang="en-US" sz="1400" dirty="0">
                <a:solidFill>
                  <a:srgbClr val="FFFF00"/>
                </a:solidFill>
              </a:rPr>
              <a:t>Click on the Magnifying Glass to enter the Vendor Name (must match the vendor’s name used on the PO or PREQ).</a:t>
            </a:r>
          </a:p>
          <a:p>
            <a:pPr marL="285750" indent="-285750">
              <a:buFont typeface="Wingdings" panose="05000000000000000000" pitchFamily="2" charset="2"/>
              <a:buChar char="§"/>
            </a:pPr>
            <a:r>
              <a:rPr lang="en-US" sz="1400" dirty="0">
                <a:solidFill>
                  <a:srgbClr val="FFFF00"/>
                </a:solidFill>
              </a:rPr>
              <a:t>Enter the Manufacturer.</a:t>
            </a:r>
          </a:p>
          <a:p>
            <a:pPr marL="285750" indent="-285750">
              <a:buFont typeface="Wingdings" panose="05000000000000000000" pitchFamily="2" charset="2"/>
              <a:buChar char="§"/>
            </a:pPr>
            <a:r>
              <a:rPr lang="en-US" sz="1400" dirty="0">
                <a:solidFill>
                  <a:srgbClr val="FFFF00"/>
                </a:solidFill>
              </a:rPr>
              <a:t>Enter the Model.</a:t>
            </a:r>
          </a:p>
          <a:p>
            <a:pPr marL="285750" indent="-285750">
              <a:buFont typeface="Wingdings" panose="05000000000000000000" pitchFamily="2" charset="2"/>
              <a:buChar char="§"/>
            </a:pPr>
            <a:r>
              <a:rPr lang="en-US" sz="1400" dirty="0">
                <a:solidFill>
                  <a:srgbClr val="FFFF00"/>
                </a:solidFill>
              </a:rPr>
              <a:t>Enter the Asset Description.</a:t>
            </a:r>
          </a:p>
          <a:p>
            <a:pPr marL="285750" indent="-285750">
              <a:buFont typeface="Wingdings" panose="05000000000000000000" pitchFamily="2" charset="2"/>
              <a:buChar char="§"/>
            </a:pPr>
            <a:r>
              <a:rPr lang="en-US" sz="1400" dirty="0">
                <a:solidFill>
                  <a:srgbClr val="FFFF00"/>
                </a:solidFill>
              </a:rPr>
              <a:t>Click on: </a:t>
            </a:r>
            <a:r>
              <a:rPr lang="en-US" sz="1400" dirty="0"/>
              <a:t>“Add Tag/Location”</a:t>
            </a:r>
          </a:p>
        </p:txBody>
      </p:sp>
      <p:cxnSp>
        <p:nvCxnSpPr>
          <p:cNvPr id="6" name="Straight Arrow Connector 5">
            <a:extLst>
              <a:ext uri="{FF2B5EF4-FFF2-40B4-BE49-F238E27FC236}">
                <a16:creationId xmlns:a16="http://schemas.microsoft.com/office/drawing/2014/main" id="{AD1291AE-FC4A-411C-6788-747F78F76FA7}"/>
              </a:ext>
            </a:extLst>
          </p:cNvPr>
          <p:cNvCxnSpPr>
            <a:cxnSpLocks/>
          </p:cNvCxnSpPr>
          <p:nvPr/>
        </p:nvCxnSpPr>
        <p:spPr>
          <a:xfrm flipH="1">
            <a:off x="795623" y="2786555"/>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AF672E8-20BB-9577-E120-7C469458220F}"/>
              </a:ext>
            </a:extLst>
          </p:cNvPr>
          <p:cNvCxnSpPr>
            <a:cxnSpLocks/>
          </p:cNvCxnSpPr>
          <p:nvPr/>
        </p:nvCxnSpPr>
        <p:spPr>
          <a:xfrm flipH="1">
            <a:off x="2035676" y="2784333"/>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EFEE9A-B4A6-FC4C-7BDE-CC0888E7EB0F}"/>
              </a:ext>
            </a:extLst>
          </p:cNvPr>
          <p:cNvCxnSpPr>
            <a:cxnSpLocks/>
          </p:cNvCxnSpPr>
          <p:nvPr/>
        </p:nvCxnSpPr>
        <p:spPr>
          <a:xfrm flipH="1">
            <a:off x="3594818" y="2786555"/>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978D727-F772-A560-87D9-545B049699D6}"/>
              </a:ext>
            </a:extLst>
          </p:cNvPr>
          <p:cNvCxnSpPr>
            <a:cxnSpLocks/>
          </p:cNvCxnSpPr>
          <p:nvPr/>
        </p:nvCxnSpPr>
        <p:spPr>
          <a:xfrm flipH="1">
            <a:off x="4834871" y="2786555"/>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311F0-2A92-E379-075D-ABA096E3343D}"/>
              </a:ext>
            </a:extLst>
          </p:cNvPr>
          <p:cNvCxnSpPr>
            <a:cxnSpLocks/>
          </p:cNvCxnSpPr>
          <p:nvPr/>
        </p:nvCxnSpPr>
        <p:spPr>
          <a:xfrm flipH="1">
            <a:off x="5947757" y="2779087"/>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133A3F-8F01-73B0-8939-43D83F0C1D0B}"/>
              </a:ext>
            </a:extLst>
          </p:cNvPr>
          <p:cNvCxnSpPr>
            <a:cxnSpLocks/>
          </p:cNvCxnSpPr>
          <p:nvPr/>
        </p:nvCxnSpPr>
        <p:spPr>
          <a:xfrm flipH="1">
            <a:off x="795623" y="3199954"/>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9BB1506D-C250-0F2D-9D4C-4E6E90805AD6}"/>
              </a:ext>
            </a:extLst>
          </p:cNvPr>
          <p:cNvSpPr/>
          <p:nvPr/>
        </p:nvSpPr>
        <p:spPr>
          <a:xfrm>
            <a:off x="7177635" y="3592864"/>
            <a:ext cx="849664" cy="2015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274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40B3AA-024B-4C9C-0FD5-BE638F6D9223}"/>
              </a:ext>
            </a:extLst>
          </p:cNvPr>
          <p:cNvPicPr>
            <a:picLocks noChangeAspect="1"/>
          </p:cNvPicPr>
          <p:nvPr/>
        </p:nvPicPr>
        <p:blipFill>
          <a:blip r:embed="rId3"/>
          <a:stretch>
            <a:fillRect/>
          </a:stretch>
        </p:blipFill>
        <p:spPr>
          <a:xfrm>
            <a:off x="205866" y="1497550"/>
            <a:ext cx="8732265" cy="3253574"/>
          </a:xfrm>
          <a:prstGeom prst="rect">
            <a:avLst/>
          </a:prstGeom>
        </p:spPr>
      </p:pic>
      <p:sp>
        <p:nvSpPr>
          <p:cNvPr id="4" name="Title 1">
            <a:extLst>
              <a:ext uri="{FF2B5EF4-FFF2-40B4-BE49-F238E27FC236}">
                <a16:creationId xmlns:a16="http://schemas.microsoft.com/office/drawing/2014/main" id="{09B5A937-7268-6A79-E23B-D7F6B62455D2}"/>
              </a:ext>
            </a:extLst>
          </p:cNvPr>
          <p:cNvSpPr txBox="1">
            <a:spLocks/>
          </p:cNvSpPr>
          <p:nvPr/>
        </p:nvSpPr>
        <p:spPr>
          <a:xfrm>
            <a:off x="1973763" y="545208"/>
            <a:ext cx="5196472"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Create capital ASSETs tab</a:t>
            </a:r>
          </a:p>
        </p:txBody>
      </p:sp>
      <p:cxnSp>
        <p:nvCxnSpPr>
          <p:cNvPr id="5" name="Straight Arrow Connector 4">
            <a:extLst>
              <a:ext uri="{FF2B5EF4-FFF2-40B4-BE49-F238E27FC236}">
                <a16:creationId xmlns:a16="http://schemas.microsoft.com/office/drawing/2014/main" id="{137FDED8-66E3-2F62-F894-03CD1BEB4981}"/>
              </a:ext>
            </a:extLst>
          </p:cNvPr>
          <p:cNvCxnSpPr>
            <a:cxnSpLocks/>
          </p:cNvCxnSpPr>
          <p:nvPr/>
        </p:nvCxnSpPr>
        <p:spPr>
          <a:xfrm flipH="1">
            <a:off x="809159" y="2900458"/>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11E2523-F708-3260-7151-BFEEAD0CDF37}"/>
              </a:ext>
            </a:extLst>
          </p:cNvPr>
          <p:cNvSpPr/>
          <p:nvPr/>
        </p:nvSpPr>
        <p:spPr>
          <a:xfrm>
            <a:off x="309915" y="4205887"/>
            <a:ext cx="197597" cy="2042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465E9993-AED4-CB95-9697-2DA17CE1575D}"/>
              </a:ext>
            </a:extLst>
          </p:cNvPr>
          <p:cNvCxnSpPr>
            <a:cxnSpLocks/>
          </p:cNvCxnSpPr>
          <p:nvPr/>
        </p:nvCxnSpPr>
        <p:spPr>
          <a:xfrm flipH="1">
            <a:off x="4061981" y="4124367"/>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5AD030-ECC7-BDA8-563B-CACF196F1101}"/>
              </a:ext>
            </a:extLst>
          </p:cNvPr>
          <p:cNvCxnSpPr>
            <a:cxnSpLocks/>
          </p:cNvCxnSpPr>
          <p:nvPr/>
        </p:nvCxnSpPr>
        <p:spPr>
          <a:xfrm flipH="1">
            <a:off x="5354702" y="4124367"/>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D4E059-FA36-FA8E-D262-C03235DD7263}"/>
              </a:ext>
            </a:extLst>
          </p:cNvPr>
          <p:cNvCxnSpPr>
            <a:cxnSpLocks/>
          </p:cNvCxnSpPr>
          <p:nvPr/>
        </p:nvCxnSpPr>
        <p:spPr>
          <a:xfrm flipH="1">
            <a:off x="6349322" y="4118349"/>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A51B5A-77DA-A0AE-2E6B-8E730511DB70}"/>
              </a:ext>
            </a:extLst>
          </p:cNvPr>
          <p:cNvSpPr txBox="1"/>
          <p:nvPr/>
        </p:nvSpPr>
        <p:spPr>
          <a:xfrm>
            <a:off x="227395" y="4896115"/>
            <a:ext cx="8803317" cy="1600438"/>
          </a:xfrm>
          <a:prstGeom prst="rect">
            <a:avLst/>
          </a:prstGeom>
          <a:noFill/>
        </p:spPr>
        <p:txBody>
          <a:bodyPr wrap="square">
            <a:spAutoFit/>
          </a:bodyPr>
          <a:lstStyle/>
          <a:p>
            <a:r>
              <a:rPr lang="en-US" sz="1400" dirty="0">
                <a:solidFill>
                  <a:srgbClr val="00B050"/>
                </a:solidFill>
              </a:rPr>
              <a:t>After clicking on Add Tag/Location, a Tag/Location line will show for each asset quantity entered.</a:t>
            </a:r>
          </a:p>
          <a:p>
            <a:endParaRPr lang="en-US" sz="1400" dirty="0"/>
          </a:p>
          <a:p>
            <a:r>
              <a:rPr lang="en-US" sz="1400" dirty="0"/>
              <a:t>NOTE: </a:t>
            </a:r>
            <a:r>
              <a:rPr lang="en-US" sz="1400" dirty="0">
                <a:solidFill>
                  <a:srgbClr val="FFFF00"/>
                </a:solidFill>
              </a:rPr>
              <a:t>Unless obtained from Property prior to submitting, leave any decal (tag) number fields blank when creating an asset or assets. These will be assigned (entered) when the document is routed to Property Management.</a:t>
            </a:r>
          </a:p>
          <a:p>
            <a:endParaRPr lang="en-US" sz="1400" dirty="0">
              <a:solidFill>
                <a:srgbClr val="00B050"/>
              </a:solidFill>
            </a:endParaRPr>
          </a:p>
          <a:p>
            <a:r>
              <a:rPr lang="en-US" sz="1400" dirty="0">
                <a:solidFill>
                  <a:srgbClr val="00B050"/>
                </a:solidFill>
              </a:rPr>
              <a:t>Enter the Campus Code, Building Code, and Room Number for the asset.</a:t>
            </a:r>
          </a:p>
        </p:txBody>
      </p:sp>
      <p:cxnSp>
        <p:nvCxnSpPr>
          <p:cNvPr id="2" name="Straight Arrow Connector 1">
            <a:extLst>
              <a:ext uri="{FF2B5EF4-FFF2-40B4-BE49-F238E27FC236}">
                <a16:creationId xmlns:a16="http://schemas.microsoft.com/office/drawing/2014/main" id="{5F763AD8-57C9-647F-446E-D5E6C737D3AC}"/>
              </a:ext>
            </a:extLst>
          </p:cNvPr>
          <p:cNvCxnSpPr>
            <a:cxnSpLocks/>
          </p:cNvCxnSpPr>
          <p:nvPr/>
        </p:nvCxnSpPr>
        <p:spPr>
          <a:xfrm flipH="1">
            <a:off x="809159" y="4124368"/>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0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24152" y="490315"/>
            <a:ext cx="5095695"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Modify capital assets tab</a:t>
            </a:r>
          </a:p>
        </p:txBody>
      </p:sp>
      <p:pic>
        <p:nvPicPr>
          <p:cNvPr id="16" name="Picture 15">
            <a:extLst>
              <a:ext uri="{FF2B5EF4-FFF2-40B4-BE49-F238E27FC236}">
                <a16:creationId xmlns:a16="http://schemas.microsoft.com/office/drawing/2014/main" id="{B151C505-DECC-6084-78BA-92236E0BF2A4}"/>
              </a:ext>
            </a:extLst>
          </p:cNvPr>
          <p:cNvPicPr>
            <a:picLocks noChangeAspect="1"/>
          </p:cNvPicPr>
          <p:nvPr/>
        </p:nvPicPr>
        <p:blipFill>
          <a:blip r:embed="rId3"/>
          <a:stretch>
            <a:fillRect/>
          </a:stretch>
        </p:blipFill>
        <p:spPr>
          <a:xfrm>
            <a:off x="445062" y="3661025"/>
            <a:ext cx="7857366" cy="1648067"/>
          </a:xfrm>
          <a:prstGeom prst="rect">
            <a:avLst/>
          </a:prstGeom>
        </p:spPr>
      </p:pic>
      <p:sp>
        <p:nvSpPr>
          <p:cNvPr id="17" name="Oval 16">
            <a:extLst>
              <a:ext uri="{FF2B5EF4-FFF2-40B4-BE49-F238E27FC236}">
                <a16:creationId xmlns:a16="http://schemas.microsoft.com/office/drawing/2014/main" id="{DD116CEA-F29B-810D-1D39-B57E61680EAA}"/>
              </a:ext>
            </a:extLst>
          </p:cNvPr>
          <p:cNvSpPr/>
          <p:nvPr/>
        </p:nvSpPr>
        <p:spPr>
          <a:xfrm>
            <a:off x="178025" y="4183582"/>
            <a:ext cx="8359072" cy="8216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24D63E6-8CEB-C214-4756-580339A0FD97}"/>
              </a:ext>
            </a:extLst>
          </p:cNvPr>
          <p:cNvSpPr/>
          <p:nvPr/>
        </p:nvSpPr>
        <p:spPr>
          <a:xfrm>
            <a:off x="445062" y="3664658"/>
            <a:ext cx="1180437" cy="251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2849421-0167-F69D-F810-0D213BE725FE}"/>
              </a:ext>
            </a:extLst>
          </p:cNvPr>
          <p:cNvSpPr txBox="1"/>
          <p:nvPr/>
        </p:nvSpPr>
        <p:spPr>
          <a:xfrm>
            <a:off x="388418" y="2467781"/>
            <a:ext cx="6174223" cy="307777"/>
          </a:xfrm>
          <a:prstGeom prst="rect">
            <a:avLst/>
          </a:prstGeom>
          <a:noFill/>
        </p:spPr>
        <p:txBody>
          <a:bodyPr wrap="square">
            <a:spAutoFit/>
          </a:bodyPr>
          <a:lstStyle/>
          <a:p>
            <a:r>
              <a:rPr lang="en-US" sz="1400" dirty="0">
                <a:solidFill>
                  <a:srgbClr val="FFFF00"/>
                </a:solidFill>
              </a:rPr>
              <a:t>NOTE:</a:t>
            </a:r>
            <a:r>
              <a:rPr lang="en-US" sz="1400" dirty="0"/>
              <a:t> Only selected line items will show in the tab.</a:t>
            </a:r>
          </a:p>
        </p:txBody>
      </p:sp>
      <p:sp>
        <p:nvSpPr>
          <p:cNvPr id="3" name="TextBox 2">
            <a:extLst>
              <a:ext uri="{FF2B5EF4-FFF2-40B4-BE49-F238E27FC236}">
                <a16:creationId xmlns:a16="http://schemas.microsoft.com/office/drawing/2014/main" id="{918D11DF-A662-D8AA-2CDB-05D29A69E74A}"/>
              </a:ext>
            </a:extLst>
          </p:cNvPr>
          <p:cNvSpPr txBox="1"/>
          <p:nvPr/>
        </p:nvSpPr>
        <p:spPr>
          <a:xfrm>
            <a:off x="388418" y="1445694"/>
            <a:ext cx="8221508" cy="646331"/>
          </a:xfrm>
          <a:prstGeom prst="rect">
            <a:avLst/>
          </a:prstGeom>
          <a:noFill/>
        </p:spPr>
        <p:txBody>
          <a:bodyPr wrap="square">
            <a:spAutoFit/>
          </a:bodyPr>
          <a:lstStyle/>
          <a:p>
            <a:r>
              <a:rPr lang="en-US" sz="1800" dirty="0"/>
              <a:t>If “Modify Asset” was selected, you must complete the Modify Capital Assets Tab.</a:t>
            </a:r>
          </a:p>
        </p:txBody>
      </p:sp>
    </p:spTree>
    <p:extLst>
      <p:ext uri="{BB962C8B-B14F-4D97-AF65-F5344CB8AC3E}">
        <p14:creationId xmlns:p14="http://schemas.microsoft.com/office/powerpoint/2010/main" val="25084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FB9FF5-1CF0-F430-A170-E798E99BF4BD}"/>
              </a:ext>
            </a:extLst>
          </p:cNvPr>
          <p:cNvPicPr>
            <a:picLocks noChangeAspect="1"/>
          </p:cNvPicPr>
          <p:nvPr/>
        </p:nvPicPr>
        <p:blipFill>
          <a:blip r:embed="rId3"/>
          <a:stretch>
            <a:fillRect/>
          </a:stretch>
        </p:blipFill>
        <p:spPr>
          <a:xfrm>
            <a:off x="504921" y="1755924"/>
            <a:ext cx="8313821" cy="1743808"/>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MODIFY capital assets tab</a:t>
            </a:r>
          </a:p>
        </p:txBody>
      </p:sp>
      <p:sp>
        <p:nvSpPr>
          <p:cNvPr id="5" name="TextBox 4">
            <a:extLst>
              <a:ext uri="{FF2B5EF4-FFF2-40B4-BE49-F238E27FC236}">
                <a16:creationId xmlns:a16="http://schemas.microsoft.com/office/drawing/2014/main" id="{312146D7-775C-0742-22BF-85CC9478643D}"/>
              </a:ext>
            </a:extLst>
          </p:cNvPr>
          <p:cNvSpPr txBox="1"/>
          <p:nvPr/>
        </p:nvSpPr>
        <p:spPr>
          <a:xfrm>
            <a:off x="87025" y="4335954"/>
            <a:ext cx="8969948" cy="523220"/>
          </a:xfrm>
          <a:prstGeom prst="rect">
            <a:avLst/>
          </a:prstGeom>
          <a:noFill/>
        </p:spPr>
        <p:txBody>
          <a:bodyPr wrap="square">
            <a:spAutoFit/>
          </a:bodyPr>
          <a:lstStyle/>
          <a:p>
            <a:r>
              <a:rPr lang="en-US" sz="1400" dirty="0">
                <a:solidFill>
                  <a:srgbClr val="FFFF00"/>
                </a:solidFill>
              </a:rPr>
              <a:t>Enter, or lookup, the Asset Number of the asset you are wanting to post the entry or entries to. </a:t>
            </a:r>
            <a:r>
              <a:rPr lang="en-US" sz="1400" dirty="0"/>
              <a:t>(NOTE: The Asset Number is NOT the Decal Number).</a:t>
            </a:r>
          </a:p>
        </p:txBody>
      </p:sp>
      <p:cxnSp>
        <p:nvCxnSpPr>
          <p:cNvPr id="6" name="Straight Arrow Connector 5">
            <a:extLst>
              <a:ext uri="{FF2B5EF4-FFF2-40B4-BE49-F238E27FC236}">
                <a16:creationId xmlns:a16="http://schemas.microsoft.com/office/drawing/2014/main" id="{AD1291AE-FC4A-411C-6788-747F78F76FA7}"/>
              </a:ext>
            </a:extLst>
          </p:cNvPr>
          <p:cNvCxnSpPr>
            <a:cxnSpLocks/>
          </p:cNvCxnSpPr>
          <p:nvPr/>
        </p:nvCxnSpPr>
        <p:spPr>
          <a:xfrm flipH="1">
            <a:off x="2950166" y="3006952"/>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5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6337B-AC14-6DB8-9E63-6ED16C811C11}"/>
              </a:ext>
            </a:extLst>
          </p:cNvPr>
          <p:cNvPicPr>
            <a:picLocks noChangeAspect="1"/>
          </p:cNvPicPr>
          <p:nvPr/>
        </p:nvPicPr>
        <p:blipFill>
          <a:blip r:embed="rId3"/>
          <a:stretch>
            <a:fillRect/>
          </a:stretch>
        </p:blipFill>
        <p:spPr>
          <a:xfrm>
            <a:off x="179664" y="3321090"/>
            <a:ext cx="8422915" cy="264134"/>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179664" y="1578816"/>
            <a:ext cx="8771831" cy="1077218"/>
          </a:xfrm>
          <a:prstGeom prst="rect">
            <a:avLst/>
          </a:prstGeom>
          <a:noFill/>
        </p:spPr>
        <p:txBody>
          <a:bodyPr wrap="square">
            <a:spAutoFit/>
          </a:bodyPr>
          <a:lstStyle/>
          <a:p>
            <a:r>
              <a:rPr lang="en-US" sz="1600" dirty="0">
                <a:solidFill>
                  <a:srgbClr val="00B050"/>
                </a:solidFill>
              </a:rPr>
              <a:t>Once your information is entered (either completing the Create Capital Assets tab or Modify Capital Assets tab), you must clear the System Control Amount to show zero.</a:t>
            </a:r>
          </a:p>
          <a:p>
            <a:endParaRPr lang="en-US" sz="1600" dirty="0">
              <a:solidFill>
                <a:srgbClr val="00B050"/>
              </a:solidFill>
            </a:endParaRPr>
          </a:p>
          <a:p>
            <a:r>
              <a:rPr lang="en-US" sz="1600" dirty="0">
                <a:solidFill>
                  <a:srgbClr val="FFFF00"/>
                </a:solidFill>
              </a:rPr>
              <a:t>Click on the “Redistribute Total Amount” button.</a:t>
            </a:r>
          </a:p>
        </p:txBody>
      </p:sp>
      <p:sp>
        <p:nvSpPr>
          <p:cNvPr id="2" name="Oval 1">
            <a:extLst>
              <a:ext uri="{FF2B5EF4-FFF2-40B4-BE49-F238E27FC236}">
                <a16:creationId xmlns:a16="http://schemas.microsoft.com/office/drawing/2014/main" id="{6B1109A6-7736-1CC1-83EA-F5DE321B048B}"/>
              </a:ext>
            </a:extLst>
          </p:cNvPr>
          <p:cNvSpPr/>
          <p:nvPr/>
        </p:nvSpPr>
        <p:spPr>
          <a:xfrm>
            <a:off x="2454442" y="3296933"/>
            <a:ext cx="2117557" cy="264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B1B474-F002-6D76-2714-299E73DD8A7F}"/>
              </a:ext>
            </a:extLst>
          </p:cNvPr>
          <p:cNvSpPr/>
          <p:nvPr/>
        </p:nvSpPr>
        <p:spPr>
          <a:xfrm>
            <a:off x="5910519" y="3304674"/>
            <a:ext cx="1520986" cy="264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32ADC4-E21C-8D6C-226A-91D6D28680CC}"/>
              </a:ext>
            </a:extLst>
          </p:cNvPr>
          <p:cNvSpPr txBox="1"/>
          <p:nvPr/>
        </p:nvSpPr>
        <p:spPr>
          <a:xfrm>
            <a:off x="186083" y="4336852"/>
            <a:ext cx="8771831" cy="584775"/>
          </a:xfrm>
          <a:prstGeom prst="rect">
            <a:avLst/>
          </a:prstGeom>
          <a:noFill/>
        </p:spPr>
        <p:txBody>
          <a:bodyPr wrap="square">
            <a:spAutoFit/>
          </a:bodyPr>
          <a:lstStyle/>
          <a:p>
            <a:r>
              <a:rPr lang="en-US" sz="1600" dirty="0">
                <a:solidFill>
                  <a:srgbClr val="FFFF00"/>
                </a:solidFill>
              </a:rPr>
              <a:t>NOTE:</a:t>
            </a:r>
            <a:r>
              <a:rPr lang="en-US" sz="1600" dirty="0"/>
              <a:t> Kuali does not distinguish between debits and credits, your System Control Amount should be doubled if processing a debit and credit amount on an asset.</a:t>
            </a:r>
            <a:r>
              <a:rPr lang="en-US" sz="1600" dirty="0">
                <a:solidFill>
                  <a:srgbClr val="FFFF00"/>
                </a:solidFill>
              </a:rPr>
              <a:t> </a:t>
            </a:r>
          </a:p>
        </p:txBody>
      </p:sp>
    </p:spTree>
    <p:extLst>
      <p:ext uri="{BB962C8B-B14F-4D97-AF65-F5344CB8AC3E}">
        <p14:creationId xmlns:p14="http://schemas.microsoft.com/office/powerpoint/2010/main" val="14683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477396" y="1440664"/>
            <a:ext cx="8156806" cy="584775"/>
          </a:xfrm>
          <a:prstGeom prst="rect">
            <a:avLst/>
          </a:prstGeom>
          <a:noFill/>
        </p:spPr>
        <p:txBody>
          <a:bodyPr wrap="square">
            <a:spAutoFit/>
          </a:bodyPr>
          <a:lstStyle/>
          <a:p>
            <a:r>
              <a:rPr lang="en-US" sz="1600" dirty="0">
                <a:solidFill>
                  <a:srgbClr val="00B050"/>
                </a:solidFill>
              </a:rPr>
              <a:t>The values processed should now show in your Capital Asset tab (either Create Capital Assets or Modify Capital Assets).</a:t>
            </a:r>
          </a:p>
        </p:txBody>
      </p:sp>
      <p:pic>
        <p:nvPicPr>
          <p:cNvPr id="6" name="Picture 5">
            <a:extLst>
              <a:ext uri="{FF2B5EF4-FFF2-40B4-BE49-F238E27FC236}">
                <a16:creationId xmlns:a16="http://schemas.microsoft.com/office/drawing/2014/main" id="{EB69F3F2-0B66-B275-60D1-55B773B36E93}"/>
              </a:ext>
            </a:extLst>
          </p:cNvPr>
          <p:cNvPicPr>
            <a:picLocks noChangeAspect="1"/>
          </p:cNvPicPr>
          <p:nvPr/>
        </p:nvPicPr>
        <p:blipFill>
          <a:blip r:embed="rId3"/>
          <a:stretch>
            <a:fillRect/>
          </a:stretch>
        </p:blipFill>
        <p:spPr>
          <a:xfrm>
            <a:off x="991258" y="5039330"/>
            <a:ext cx="7161484" cy="1499374"/>
          </a:xfrm>
          <a:prstGeom prst="rect">
            <a:avLst/>
          </a:prstGeom>
        </p:spPr>
      </p:pic>
      <p:pic>
        <p:nvPicPr>
          <p:cNvPr id="10" name="Picture 9">
            <a:extLst>
              <a:ext uri="{FF2B5EF4-FFF2-40B4-BE49-F238E27FC236}">
                <a16:creationId xmlns:a16="http://schemas.microsoft.com/office/drawing/2014/main" id="{6B63CA38-EB47-C85A-4A8B-90D32E2C33B2}"/>
              </a:ext>
            </a:extLst>
          </p:cNvPr>
          <p:cNvPicPr>
            <a:picLocks noChangeAspect="1"/>
          </p:cNvPicPr>
          <p:nvPr/>
        </p:nvPicPr>
        <p:blipFill>
          <a:blip r:embed="rId4"/>
          <a:stretch>
            <a:fillRect/>
          </a:stretch>
        </p:blipFill>
        <p:spPr>
          <a:xfrm>
            <a:off x="991257" y="2184135"/>
            <a:ext cx="7161485" cy="2676635"/>
          </a:xfrm>
          <a:prstGeom prst="rect">
            <a:avLst/>
          </a:prstGeom>
        </p:spPr>
      </p:pic>
      <p:sp>
        <p:nvSpPr>
          <p:cNvPr id="11" name="Oval 10">
            <a:extLst>
              <a:ext uri="{FF2B5EF4-FFF2-40B4-BE49-F238E27FC236}">
                <a16:creationId xmlns:a16="http://schemas.microsoft.com/office/drawing/2014/main" id="{99E6FC40-68C0-D02D-A77C-38109FD058CE}"/>
              </a:ext>
            </a:extLst>
          </p:cNvPr>
          <p:cNvSpPr/>
          <p:nvPr/>
        </p:nvSpPr>
        <p:spPr>
          <a:xfrm>
            <a:off x="952834" y="2153083"/>
            <a:ext cx="1082842" cy="2995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CD34155-F92F-BA0B-80D9-BFAEBE3B80DC}"/>
              </a:ext>
            </a:extLst>
          </p:cNvPr>
          <p:cNvSpPr/>
          <p:nvPr/>
        </p:nvSpPr>
        <p:spPr>
          <a:xfrm>
            <a:off x="890319" y="5035130"/>
            <a:ext cx="1082842" cy="2995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0A043D8-B489-747A-5065-E876C77718C2}"/>
              </a:ext>
            </a:extLst>
          </p:cNvPr>
          <p:cNvSpPr/>
          <p:nvPr/>
        </p:nvSpPr>
        <p:spPr>
          <a:xfrm>
            <a:off x="7250464" y="3099249"/>
            <a:ext cx="801111" cy="1051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8EA9CEB-54CD-AD3D-8217-20E08BD8AF93}"/>
              </a:ext>
            </a:extLst>
          </p:cNvPr>
          <p:cNvSpPr/>
          <p:nvPr/>
        </p:nvSpPr>
        <p:spPr>
          <a:xfrm>
            <a:off x="7347569" y="5775884"/>
            <a:ext cx="534074" cy="2769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64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051F51-22BB-2F2E-E874-05485A0155C4}"/>
              </a:ext>
            </a:extLst>
          </p:cNvPr>
          <p:cNvPicPr>
            <a:picLocks noChangeAspect="1"/>
          </p:cNvPicPr>
          <p:nvPr/>
        </p:nvPicPr>
        <p:blipFill>
          <a:blip r:embed="rId3"/>
          <a:stretch>
            <a:fillRect/>
          </a:stretch>
        </p:blipFill>
        <p:spPr>
          <a:xfrm>
            <a:off x="457199" y="3458686"/>
            <a:ext cx="8229600" cy="353052"/>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358427" y="2586167"/>
            <a:ext cx="8427144" cy="584775"/>
          </a:xfrm>
          <a:prstGeom prst="rect">
            <a:avLst/>
          </a:prstGeom>
          <a:noFill/>
        </p:spPr>
        <p:txBody>
          <a:bodyPr wrap="square">
            <a:spAutoFit/>
          </a:bodyPr>
          <a:lstStyle/>
          <a:p>
            <a:r>
              <a:rPr lang="en-US" sz="1600" dirty="0">
                <a:solidFill>
                  <a:srgbClr val="FFFF00"/>
                </a:solidFill>
              </a:rPr>
              <a:t>Once you have processed all Accounting Lines for Capitalization, the System Control Remainder Amount should show zero.</a:t>
            </a:r>
          </a:p>
        </p:txBody>
      </p:sp>
      <p:sp>
        <p:nvSpPr>
          <p:cNvPr id="2" name="Oval 1">
            <a:extLst>
              <a:ext uri="{FF2B5EF4-FFF2-40B4-BE49-F238E27FC236}">
                <a16:creationId xmlns:a16="http://schemas.microsoft.com/office/drawing/2014/main" id="{6B1109A6-7736-1CC1-83EA-F5DE321B048B}"/>
              </a:ext>
            </a:extLst>
          </p:cNvPr>
          <p:cNvSpPr/>
          <p:nvPr/>
        </p:nvSpPr>
        <p:spPr>
          <a:xfrm>
            <a:off x="4271210" y="3458686"/>
            <a:ext cx="2117557" cy="264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824B14D-9388-9074-C18B-BE13B60415C5}"/>
              </a:ext>
            </a:extLst>
          </p:cNvPr>
          <p:cNvSpPr txBox="1"/>
          <p:nvPr/>
        </p:nvSpPr>
        <p:spPr>
          <a:xfrm>
            <a:off x="358427" y="1652092"/>
            <a:ext cx="8229600" cy="646331"/>
          </a:xfrm>
          <a:prstGeom prst="rect">
            <a:avLst/>
          </a:prstGeom>
          <a:noFill/>
        </p:spPr>
        <p:txBody>
          <a:bodyPr wrap="square">
            <a:spAutoFit/>
          </a:bodyPr>
          <a:lstStyle/>
          <a:p>
            <a:r>
              <a:rPr lang="en-US" sz="1800" dirty="0">
                <a:solidFill>
                  <a:srgbClr val="00B050"/>
                </a:solidFill>
              </a:rPr>
              <a:t>Repeat any additional processing with remaining line items to select or assets to create or modify.</a:t>
            </a:r>
          </a:p>
        </p:txBody>
      </p:sp>
    </p:spTree>
    <p:extLst>
      <p:ext uri="{BB962C8B-B14F-4D97-AF65-F5344CB8AC3E}">
        <p14:creationId xmlns:p14="http://schemas.microsoft.com/office/powerpoint/2010/main" val="24946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1791A52-8084-5878-A70D-68A9D1B39982}"/>
              </a:ext>
            </a:extLst>
          </p:cNvPr>
          <p:cNvPicPr>
            <a:picLocks noChangeAspect="1"/>
          </p:cNvPicPr>
          <p:nvPr/>
        </p:nvPicPr>
        <p:blipFill>
          <a:blip r:embed="rId3"/>
          <a:stretch>
            <a:fillRect/>
          </a:stretch>
        </p:blipFill>
        <p:spPr>
          <a:xfrm>
            <a:off x="481291" y="2153381"/>
            <a:ext cx="8261968" cy="2216291"/>
          </a:xfrm>
          <a:prstGeom prst="rect">
            <a:avLst/>
          </a:prstGeom>
        </p:spPr>
      </p:pic>
      <p:sp>
        <p:nvSpPr>
          <p:cNvPr id="2" name="Title 1"/>
          <p:cNvSpPr>
            <a:spLocks noGrp="1"/>
          </p:cNvSpPr>
          <p:nvPr>
            <p:ph type="title"/>
          </p:nvPr>
        </p:nvSpPr>
        <p:spPr>
          <a:xfrm>
            <a:off x="262621" y="531144"/>
            <a:ext cx="8699308" cy="866347"/>
          </a:xfrm>
        </p:spPr>
        <p:txBody>
          <a:bodyPr>
            <a:normAutofit fontScale="90000"/>
          </a:bodyPr>
          <a:lstStyle/>
          <a:p>
            <a:pPr algn="l"/>
            <a:r>
              <a:rPr lang="en-US" dirty="0">
                <a:solidFill>
                  <a:srgbClr val="FFFF00"/>
                </a:solidFill>
              </a:rPr>
              <a:t>LATE ADJUSTMENT CERTIFICATION TAB</a:t>
            </a:r>
          </a:p>
        </p:txBody>
      </p:sp>
      <p:cxnSp>
        <p:nvCxnSpPr>
          <p:cNvPr id="20" name="Straight Arrow Connector 19"/>
          <p:cNvCxnSpPr>
            <a:cxnSpLocks/>
          </p:cNvCxnSpPr>
          <p:nvPr/>
        </p:nvCxnSpPr>
        <p:spPr>
          <a:xfrm flipH="1">
            <a:off x="4771545" y="2329498"/>
            <a:ext cx="302161" cy="162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75711" y="2153381"/>
            <a:ext cx="1533855" cy="255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323311" y="1368022"/>
            <a:ext cx="8577928" cy="369332"/>
          </a:xfrm>
          <a:prstGeom prst="rect">
            <a:avLst/>
          </a:prstGeom>
        </p:spPr>
        <p:txBody>
          <a:bodyPr wrap="square">
            <a:spAutoFit/>
          </a:bodyPr>
          <a:lstStyle/>
          <a:p>
            <a:r>
              <a:rPr lang="en-US" dirty="0">
                <a:solidFill>
                  <a:srgbClr val="00B050"/>
                </a:solidFill>
                <a:cs typeface="Arial" pitchFamily="34" charset="0"/>
              </a:rPr>
              <a:t>When required, you must complete each box.</a:t>
            </a:r>
            <a:endParaRPr lang="en-US" dirty="0">
              <a:solidFill>
                <a:srgbClr val="FFFF00"/>
              </a:solidFill>
              <a:cs typeface="Arial" pitchFamily="34" charset="0"/>
            </a:endParaRPr>
          </a:p>
        </p:txBody>
      </p:sp>
      <p:cxnSp>
        <p:nvCxnSpPr>
          <p:cNvPr id="23" name="Straight Arrow Connector 22">
            <a:extLst>
              <a:ext uri="{FF2B5EF4-FFF2-40B4-BE49-F238E27FC236}">
                <a16:creationId xmlns:a16="http://schemas.microsoft.com/office/drawing/2014/main" id="{9971D1A3-FCAC-2B47-4276-146FF0B188CA}"/>
              </a:ext>
            </a:extLst>
          </p:cNvPr>
          <p:cNvCxnSpPr>
            <a:cxnSpLocks/>
          </p:cNvCxnSpPr>
          <p:nvPr/>
        </p:nvCxnSpPr>
        <p:spPr>
          <a:xfrm flipH="1">
            <a:off x="4768859" y="2695374"/>
            <a:ext cx="325542" cy="136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CCE2E2-BB22-F2A5-8935-9C3EFF69ABE1}"/>
              </a:ext>
            </a:extLst>
          </p:cNvPr>
          <p:cNvCxnSpPr>
            <a:cxnSpLocks/>
          </p:cNvCxnSpPr>
          <p:nvPr/>
        </p:nvCxnSpPr>
        <p:spPr>
          <a:xfrm flipH="1">
            <a:off x="4762558" y="3035501"/>
            <a:ext cx="331843" cy="212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DED937-3AA7-F6C3-C33E-6F996F59DF23}"/>
              </a:ext>
            </a:extLst>
          </p:cNvPr>
          <p:cNvCxnSpPr>
            <a:cxnSpLocks/>
          </p:cNvCxnSpPr>
          <p:nvPr/>
        </p:nvCxnSpPr>
        <p:spPr>
          <a:xfrm flipH="1">
            <a:off x="4762558" y="3429000"/>
            <a:ext cx="311148" cy="18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F83DF1-4A5C-2BCB-4D87-E5CFAAE50330}"/>
              </a:ext>
            </a:extLst>
          </p:cNvPr>
          <p:cNvCxnSpPr>
            <a:cxnSpLocks/>
          </p:cNvCxnSpPr>
          <p:nvPr/>
        </p:nvCxnSpPr>
        <p:spPr>
          <a:xfrm flipH="1">
            <a:off x="4762558" y="3845999"/>
            <a:ext cx="283256" cy="169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CA69FD53-663B-67D5-3ACE-4962797600F2}"/>
              </a:ext>
            </a:extLst>
          </p:cNvPr>
          <p:cNvSpPr/>
          <p:nvPr/>
        </p:nvSpPr>
        <p:spPr>
          <a:xfrm>
            <a:off x="2670372" y="2446690"/>
            <a:ext cx="2008267"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Oval 39">
            <a:extLst>
              <a:ext uri="{FF2B5EF4-FFF2-40B4-BE49-F238E27FC236}">
                <a16:creationId xmlns:a16="http://schemas.microsoft.com/office/drawing/2014/main" id="{C5B0572E-3ADA-A0FC-8DD7-58406690B1B9}"/>
              </a:ext>
            </a:extLst>
          </p:cNvPr>
          <p:cNvSpPr/>
          <p:nvPr/>
        </p:nvSpPr>
        <p:spPr>
          <a:xfrm>
            <a:off x="3155894" y="2832038"/>
            <a:ext cx="1522745"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Oval 40">
            <a:extLst>
              <a:ext uri="{FF2B5EF4-FFF2-40B4-BE49-F238E27FC236}">
                <a16:creationId xmlns:a16="http://schemas.microsoft.com/office/drawing/2014/main" id="{F80789A7-2762-E677-7DCD-73F6839342A5}"/>
              </a:ext>
            </a:extLst>
          </p:cNvPr>
          <p:cNvSpPr/>
          <p:nvPr/>
        </p:nvSpPr>
        <p:spPr>
          <a:xfrm>
            <a:off x="2759383" y="3182734"/>
            <a:ext cx="1919255"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41">
            <a:extLst>
              <a:ext uri="{FF2B5EF4-FFF2-40B4-BE49-F238E27FC236}">
                <a16:creationId xmlns:a16="http://schemas.microsoft.com/office/drawing/2014/main" id="{F7BE587A-81D4-9C07-2AB8-7CC9462D5706}"/>
              </a:ext>
            </a:extLst>
          </p:cNvPr>
          <p:cNvSpPr/>
          <p:nvPr/>
        </p:nvSpPr>
        <p:spPr>
          <a:xfrm>
            <a:off x="3625231" y="3590915"/>
            <a:ext cx="1053407"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Oval 42">
            <a:extLst>
              <a:ext uri="{FF2B5EF4-FFF2-40B4-BE49-F238E27FC236}">
                <a16:creationId xmlns:a16="http://schemas.microsoft.com/office/drawing/2014/main" id="{CA2AEFF9-0129-05C6-3A28-3CB272872FD5}"/>
              </a:ext>
            </a:extLst>
          </p:cNvPr>
          <p:cNvSpPr/>
          <p:nvPr/>
        </p:nvSpPr>
        <p:spPr>
          <a:xfrm>
            <a:off x="2548992" y="3930831"/>
            <a:ext cx="2129646" cy="255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578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30" grpId="0" animBg="1"/>
      <p:bldP spid="40" grpId="0" animBg="1"/>
      <p:bldP spid="41" grpId="0" animBg="1"/>
      <p:bldP spid="42" grpId="0" animBg="1"/>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EA14D1-1462-BB9F-646D-4AEDA5A7BEFA}"/>
              </a:ext>
            </a:extLst>
          </p:cNvPr>
          <p:cNvPicPr>
            <a:picLocks noChangeAspect="1"/>
          </p:cNvPicPr>
          <p:nvPr/>
        </p:nvPicPr>
        <p:blipFill>
          <a:blip r:embed="rId3"/>
          <a:stretch>
            <a:fillRect/>
          </a:stretch>
        </p:blipFill>
        <p:spPr>
          <a:xfrm>
            <a:off x="380325" y="2270786"/>
            <a:ext cx="8011115" cy="947930"/>
          </a:xfrm>
          <a:prstGeom prst="rect">
            <a:avLst/>
          </a:prstGeom>
        </p:spPr>
      </p:pic>
      <p:sp>
        <p:nvSpPr>
          <p:cNvPr id="2" name="Title 1"/>
          <p:cNvSpPr>
            <a:spLocks noGrp="1"/>
          </p:cNvSpPr>
          <p:nvPr>
            <p:ph type="title"/>
          </p:nvPr>
        </p:nvSpPr>
        <p:spPr>
          <a:xfrm>
            <a:off x="121380" y="678217"/>
            <a:ext cx="8901239" cy="866347"/>
          </a:xfrm>
        </p:spPr>
        <p:txBody>
          <a:bodyPr>
            <a:normAutofit/>
          </a:bodyPr>
          <a:lstStyle/>
          <a:p>
            <a:pPr algn="l"/>
            <a:r>
              <a:rPr lang="en-US" sz="3400" dirty="0">
                <a:solidFill>
                  <a:srgbClr val="FFFF00"/>
                </a:solidFill>
              </a:rPr>
              <a:t>GENERAL LEDGER PENDING ENTRIES TAB</a:t>
            </a:r>
          </a:p>
        </p:txBody>
      </p:sp>
      <p:sp>
        <p:nvSpPr>
          <p:cNvPr id="11" name="Oval 10"/>
          <p:cNvSpPr/>
          <p:nvPr/>
        </p:nvSpPr>
        <p:spPr>
          <a:xfrm>
            <a:off x="351818" y="2284785"/>
            <a:ext cx="1533855" cy="283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283036" y="1551564"/>
            <a:ext cx="8577928" cy="369332"/>
          </a:xfrm>
          <a:prstGeom prst="rect">
            <a:avLst/>
          </a:prstGeom>
        </p:spPr>
        <p:txBody>
          <a:bodyPr wrap="square">
            <a:spAutoFit/>
          </a:bodyPr>
          <a:lstStyle/>
          <a:p>
            <a:r>
              <a:rPr lang="en-US" dirty="0">
                <a:solidFill>
                  <a:srgbClr val="00B050"/>
                </a:solidFill>
                <a:cs typeface="Arial" pitchFamily="34" charset="0"/>
              </a:rPr>
              <a:t>Always check to see if the entries are what you are wanting.</a:t>
            </a:r>
            <a:r>
              <a:rPr lang="en-US" dirty="0">
                <a:solidFill>
                  <a:srgbClr val="FFFF00"/>
                </a:solidFill>
                <a:cs typeface="Arial" pitchFamily="34" charset="0"/>
              </a:rPr>
              <a:t> </a:t>
            </a:r>
          </a:p>
        </p:txBody>
      </p:sp>
    </p:spTree>
    <p:extLst>
      <p:ext uri="{BB962C8B-B14F-4D97-AF65-F5344CB8AC3E}">
        <p14:creationId xmlns:p14="http://schemas.microsoft.com/office/powerpoint/2010/main" val="19207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97" y="311777"/>
            <a:ext cx="7896433" cy="710063"/>
          </a:xfrm>
        </p:spPr>
        <p:txBody>
          <a:bodyPr>
            <a:noAutofit/>
          </a:bodyPr>
          <a:lstStyle/>
          <a:p>
            <a:pPr algn="l"/>
            <a:r>
              <a:rPr lang="en-US" dirty="0">
                <a:solidFill>
                  <a:srgbClr val="FFFF00"/>
                </a:solidFill>
              </a:rPr>
              <a:t> other INFORMATION NEEDED</a:t>
            </a:r>
          </a:p>
        </p:txBody>
      </p:sp>
      <p:sp>
        <p:nvSpPr>
          <p:cNvPr id="3" name="Content Placeholder 2"/>
          <p:cNvSpPr>
            <a:spLocks noGrp="1"/>
          </p:cNvSpPr>
          <p:nvPr>
            <p:ph idx="1"/>
          </p:nvPr>
        </p:nvSpPr>
        <p:spPr>
          <a:xfrm>
            <a:off x="430269" y="1164195"/>
            <a:ext cx="8283461" cy="5293249"/>
          </a:xfrm>
        </p:spPr>
        <p:txBody>
          <a:bodyPr>
            <a:noAutofit/>
          </a:bodyPr>
          <a:lstStyle/>
          <a:p>
            <a:pPr marL="0" indent="0">
              <a:buNone/>
            </a:pPr>
            <a:r>
              <a:rPr lang="en-US" sz="1600" dirty="0">
                <a:solidFill>
                  <a:srgbClr val="00B050"/>
                </a:solidFill>
              </a:rPr>
              <a:t>The following information should be considered or may be required when submitting a GLT using capital asset object codes:</a:t>
            </a:r>
            <a:endParaRPr lang="en-US" sz="1200" dirty="0">
              <a:solidFill>
                <a:srgbClr val="FFFF00"/>
              </a:solidFill>
            </a:endParaRPr>
          </a:p>
          <a:p>
            <a:pPr marL="0" indent="0">
              <a:buNone/>
            </a:pPr>
            <a:r>
              <a:rPr lang="en-US" sz="1400" dirty="0">
                <a:solidFill>
                  <a:srgbClr val="FFFF00"/>
                </a:solidFill>
              </a:rPr>
              <a:t>Correct Object Codes </a:t>
            </a:r>
            <a:r>
              <a:rPr lang="en-US" sz="1400" dirty="0"/>
              <a:t>(Correct capital object code and correct non-capital object code)</a:t>
            </a:r>
          </a:p>
          <a:p>
            <a:pPr marL="0" indent="0">
              <a:buNone/>
            </a:pPr>
            <a:r>
              <a:rPr lang="en-US" sz="1400" dirty="0">
                <a:solidFill>
                  <a:srgbClr val="FFFF00"/>
                </a:solidFill>
              </a:rPr>
              <a:t>Existing Asset Numbers </a:t>
            </a:r>
            <a:r>
              <a:rPr lang="en-US" sz="1400" dirty="0"/>
              <a:t>(Required when modifying assets. Any existing asset numbers may be found on the PO in the Notes and Attachments tab if the payment was made using a Payment Request “PREQ” or by doing an Asset Payment lookup using the account number the asset was purchased on)</a:t>
            </a:r>
          </a:p>
          <a:p>
            <a:pPr marL="0" indent="0">
              <a:buNone/>
            </a:pPr>
            <a:r>
              <a:rPr lang="en-US" sz="1400" dirty="0">
                <a:solidFill>
                  <a:srgbClr val="FFFF00"/>
                </a:solidFill>
              </a:rPr>
              <a:t>Amount Paid </a:t>
            </a:r>
            <a:r>
              <a:rPr lang="en-US" sz="1400" dirty="0"/>
              <a:t>(The amount in the General Ledger. This information may also be found on the PREQ or on multiple PREQs if more than one PREQ was used)</a:t>
            </a:r>
          </a:p>
          <a:p>
            <a:pPr marL="0" indent="0">
              <a:buNone/>
            </a:pPr>
            <a:r>
              <a:rPr lang="en-US" sz="1400" dirty="0">
                <a:solidFill>
                  <a:srgbClr val="FFFF00"/>
                </a:solidFill>
              </a:rPr>
              <a:t>Vendor</a:t>
            </a:r>
            <a:r>
              <a:rPr lang="en-US" sz="1400" dirty="0"/>
              <a:t> (Required to create an asset. Must match the vendor listed on the Purchase Order or PREQ)</a:t>
            </a:r>
          </a:p>
          <a:p>
            <a:pPr marL="0" indent="0">
              <a:buNone/>
            </a:pPr>
            <a:r>
              <a:rPr lang="en-US" sz="1400" dirty="0">
                <a:solidFill>
                  <a:srgbClr val="FFFF00"/>
                </a:solidFill>
              </a:rPr>
              <a:t>Asset Information </a:t>
            </a:r>
            <a:r>
              <a:rPr lang="en-US" sz="1400" dirty="0"/>
              <a:t>(Required to create an asset. e.g.; the manufacturer, model, asset description, etc. This information may be found on the PO, quote, or invoice. The Asset Type Code can be looked up in Kuali) </a:t>
            </a:r>
          </a:p>
          <a:p>
            <a:pPr marL="0" indent="0">
              <a:buNone/>
            </a:pPr>
            <a:r>
              <a:rPr lang="en-US" sz="1400" dirty="0">
                <a:solidFill>
                  <a:srgbClr val="FFFF00"/>
                </a:solidFill>
              </a:rPr>
              <a:t>Asset Location </a:t>
            </a:r>
            <a:r>
              <a:rPr lang="en-US" sz="1400" dirty="0"/>
              <a:t>(Required to create an asset. e.g.; main campus “MC”, building number, and room number)</a:t>
            </a:r>
            <a:endParaRPr lang="en-US" sz="1400" dirty="0">
              <a:solidFill>
                <a:srgbClr val="FFFF00"/>
              </a:solidFill>
            </a:endParaRPr>
          </a:p>
          <a:p>
            <a:pPr marL="0" indent="0">
              <a:buNone/>
            </a:pPr>
            <a:r>
              <a:rPr lang="en-US" sz="1400" dirty="0">
                <a:solidFill>
                  <a:srgbClr val="FFFF00"/>
                </a:solidFill>
              </a:rPr>
              <a:t>Number of Assets to be Created </a:t>
            </a:r>
            <a:r>
              <a:rPr lang="en-US" sz="1400" dirty="0"/>
              <a:t>(Are they identical or different)</a:t>
            </a:r>
          </a:p>
          <a:p>
            <a:pPr marL="0" indent="0">
              <a:buNone/>
            </a:pPr>
            <a:r>
              <a:rPr lang="en-US" sz="1400" dirty="0">
                <a:solidFill>
                  <a:srgbClr val="FFFF00"/>
                </a:solidFill>
              </a:rPr>
              <a:t>Cost of Each Asset </a:t>
            </a:r>
            <a:r>
              <a:rPr lang="en-US" sz="1400" dirty="0"/>
              <a:t>(Are they the same amount, e.g.; identical, or are they different amounts)</a:t>
            </a:r>
          </a:p>
          <a:p>
            <a:pPr marL="0" indent="0">
              <a:buNone/>
            </a:pPr>
            <a:r>
              <a:rPr lang="en-US" sz="1400" dirty="0">
                <a:solidFill>
                  <a:srgbClr val="FFFF00"/>
                </a:solidFill>
              </a:rPr>
              <a:t>Funding </a:t>
            </a:r>
            <a:r>
              <a:rPr lang="en-US" sz="1400" dirty="0"/>
              <a:t>(If multiple accounts and/or assets, which accounts apply to each asset)</a:t>
            </a:r>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3678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DD0B9-018B-3DD8-8749-408AC316F425}"/>
              </a:ext>
            </a:extLst>
          </p:cNvPr>
          <p:cNvPicPr>
            <a:picLocks noChangeAspect="1"/>
          </p:cNvPicPr>
          <p:nvPr/>
        </p:nvPicPr>
        <p:blipFill>
          <a:blip r:embed="rId3"/>
          <a:stretch>
            <a:fillRect/>
          </a:stretch>
        </p:blipFill>
        <p:spPr>
          <a:xfrm>
            <a:off x="323311" y="2079854"/>
            <a:ext cx="8497378" cy="1044606"/>
          </a:xfrm>
          <a:prstGeom prst="rect">
            <a:avLst/>
          </a:prstGeom>
        </p:spPr>
      </p:pic>
      <p:sp>
        <p:nvSpPr>
          <p:cNvPr id="2" name="Title 1"/>
          <p:cNvSpPr>
            <a:spLocks noGrp="1"/>
          </p:cNvSpPr>
          <p:nvPr>
            <p:ph type="title"/>
          </p:nvPr>
        </p:nvSpPr>
        <p:spPr>
          <a:xfrm>
            <a:off x="1112205" y="528327"/>
            <a:ext cx="7315199" cy="866347"/>
          </a:xfrm>
        </p:spPr>
        <p:txBody>
          <a:bodyPr>
            <a:normAutofit fontScale="90000"/>
          </a:bodyPr>
          <a:lstStyle/>
          <a:p>
            <a:pPr algn="l"/>
            <a:r>
              <a:rPr lang="en-US" dirty="0">
                <a:solidFill>
                  <a:srgbClr val="FFFF00"/>
                </a:solidFill>
              </a:rPr>
              <a:t>NOTES AND ATTACHMENTS TAB</a:t>
            </a:r>
          </a:p>
        </p:txBody>
      </p:sp>
      <p:cxnSp>
        <p:nvCxnSpPr>
          <p:cNvPr id="20" name="Straight Arrow Connector 19"/>
          <p:cNvCxnSpPr>
            <a:cxnSpLocks/>
          </p:cNvCxnSpPr>
          <p:nvPr/>
        </p:nvCxnSpPr>
        <p:spPr>
          <a:xfrm>
            <a:off x="1857166" y="2358751"/>
            <a:ext cx="317916" cy="213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3311" y="2153381"/>
            <a:ext cx="1533855" cy="215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218096" y="2460970"/>
            <a:ext cx="420786" cy="283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a:off x="4528794" y="2216860"/>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3311" y="1368022"/>
            <a:ext cx="8577928" cy="369332"/>
          </a:xfrm>
          <a:prstGeom prst="rect">
            <a:avLst/>
          </a:prstGeom>
        </p:spPr>
        <p:txBody>
          <a:bodyPr wrap="square">
            <a:spAutoFit/>
          </a:bodyPr>
          <a:lstStyle/>
          <a:p>
            <a:r>
              <a:rPr lang="en-US" dirty="0">
                <a:solidFill>
                  <a:srgbClr val="00B050"/>
                </a:solidFill>
                <a:cs typeface="Arial" pitchFamily="34" charset="0"/>
              </a:rPr>
              <a:t>Attach any backup in the Notes and Attachments Tab and click on </a:t>
            </a:r>
            <a:r>
              <a:rPr lang="en-US" dirty="0">
                <a:solidFill>
                  <a:srgbClr val="FFFF00"/>
                </a:solidFill>
                <a:cs typeface="Arial" pitchFamily="34" charset="0"/>
              </a:rPr>
              <a:t>“add”</a:t>
            </a:r>
            <a:r>
              <a:rPr lang="en-US" dirty="0">
                <a:solidFill>
                  <a:srgbClr val="00B050"/>
                </a:solidFill>
                <a:cs typeface="Arial" pitchFamily="34" charset="0"/>
              </a:rPr>
              <a:t>.</a:t>
            </a:r>
            <a:r>
              <a:rPr lang="en-US" dirty="0">
                <a:solidFill>
                  <a:srgbClr val="FFFF00"/>
                </a:solidFill>
                <a:cs typeface="Arial" pitchFamily="34" charset="0"/>
              </a:rPr>
              <a:t> </a:t>
            </a:r>
          </a:p>
        </p:txBody>
      </p:sp>
    </p:spTree>
    <p:extLst>
      <p:ext uri="{BB962C8B-B14F-4D97-AF65-F5344CB8AC3E}">
        <p14:creationId xmlns:p14="http://schemas.microsoft.com/office/powerpoint/2010/main" val="383241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58A7A7-682D-DA83-0E50-CB58E72A36B2}"/>
              </a:ext>
            </a:extLst>
          </p:cNvPr>
          <p:cNvPicPr>
            <a:picLocks noChangeAspect="1"/>
          </p:cNvPicPr>
          <p:nvPr/>
        </p:nvPicPr>
        <p:blipFill>
          <a:blip r:embed="rId3"/>
          <a:stretch>
            <a:fillRect/>
          </a:stretch>
        </p:blipFill>
        <p:spPr>
          <a:xfrm>
            <a:off x="2717819" y="2695123"/>
            <a:ext cx="3562350" cy="638175"/>
          </a:xfrm>
          <a:prstGeom prst="rect">
            <a:avLst/>
          </a:prstGeom>
        </p:spPr>
      </p:pic>
      <p:sp>
        <p:nvSpPr>
          <p:cNvPr id="2" name="Title 1"/>
          <p:cNvSpPr>
            <a:spLocks noGrp="1"/>
          </p:cNvSpPr>
          <p:nvPr>
            <p:ph type="title"/>
          </p:nvPr>
        </p:nvSpPr>
        <p:spPr>
          <a:xfrm>
            <a:off x="1401448" y="474853"/>
            <a:ext cx="5571816" cy="866347"/>
          </a:xfrm>
        </p:spPr>
        <p:txBody>
          <a:bodyPr>
            <a:normAutofit/>
          </a:bodyPr>
          <a:lstStyle/>
          <a:p>
            <a:pPr algn="l"/>
            <a:r>
              <a:rPr lang="en-US" dirty="0">
                <a:solidFill>
                  <a:srgbClr val="FFFF00"/>
                </a:solidFill>
              </a:rPr>
              <a:t>Document options</a:t>
            </a:r>
          </a:p>
        </p:txBody>
      </p:sp>
      <p:sp>
        <p:nvSpPr>
          <p:cNvPr id="10" name="Oval 9"/>
          <p:cNvSpPr/>
          <p:nvPr/>
        </p:nvSpPr>
        <p:spPr>
          <a:xfrm>
            <a:off x="3042605" y="2894772"/>
            <a:ext cx="607581"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3880459" y="2913133"/>
            <a:ext cx="541790" cy="270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4596674" y="2913133"/>
            <a:ext cx="541791" cy="301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5386818" y="2894772"/>
            <a:ext cx="597640"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370610" y="3873189"/>
            <a:ext cx="2225925" cy="384624"/>
          </a:xfrm>
          <a:prstGeom prst="rect">
            <a:avLst/>
          </a:prstGeom>
          <a:noFill/>
        </p:spPr>
        <p:txBody>
          <a:bodyPr wrap="square" rtlCol="0">
            <a:noAutofit/>
          </a:bodyPr>
          <a:lstStyle/>
          <a:p>
            <a:r>
              <a:rPr lang="en-US" dirty="0">
                <a:solidFill>
                  <a:srgbClr val="00B050"/>
                </a:solidFill>
                <a:cs typeface="Arial" pitchFamily="34" charset="0"/>
              </a:rPr>
              <a:t>Click on: </a:t>
            </a:r>
            <a:r>
              <a:rPr lang="en-US" dirty="0">
                <a:cs typeface="Arial" pitchFamily="34" charset="0"/>
              </a:rPr>
              <a:t>“submit”.</a:t>
            </a:r>
            <a:endParaRPr lang="en-US" dirty="0"/>
          </a:p>
        </p:txBody>
      </p:sp>
      <p:sp>
        <p:nvSpPr>
          <p:cNvPr id="22" name="Oval 21"/>
          <p:cNvSpPr/>
          <p:nvPr/>
        </p:nvSpPr>
        <p:spPr>
          <a:xfrm>
            <a:off x="3042605" y="2849100"/>
            <a:ext cx="607581" cy="392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FDBFB198-D7C1-E0FE-1206-28F7D2A0EDF5}"/>
              </a:ext>
            </a:extLst>
          </p:cNvPr>
          <p:cNvSpPr txBox="1"/>
          <p:nvPr/>
        </p:nvSpPr>
        <p:spPr>
          <a:xfrm>
            <a:off x="370610" y="1831451"/>
            <a:ext cx="8103279" cy="375598"/>
          </a:xfrm>
          <a:prstGeom prst="rect">
            <a:avLst/>
          </a:prstGeom>
          <a:noFill/>
        </p:spPr>
        <p:txBody>
          <a:bodyPr wrap="square" rtlCol="0">
            <a:noAutofit/>
          </a:bodyPr>
          <a:lstStyle/>
          <a:p>
            <a:r>
              <a:rPr lang="en-US" dirty="0">
                <a:solidFill>
                  <a:srgbClr val="00B050"/>
                </a:solidFill>
              </a:rPr>
              <a:t>Submit, Save, Close, or Cancel document are available options.</a:t>
            </a:r>
          </a:p>
        </p:txBody>
      </p:sp>
    </p:spTree>
    <p:extLst>
      <p:ext uri="{BB962C8B-B14F-4D97-AF65-F5344CB8AC3E}">
        <p14:creationId xmlns:p14="http://schemas.microsoft.com/office/powerpoint/2010/main" val="5486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18"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58679" y="2730690"/>
            <a:ext cx="8626642" cy="1118724"/>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2800" cap="none" dirty="0">
                <a:solidFill>
                  <a:srgbClr val="00B050"/>
                </a:solidFill>
              </a:rPr>
              <a:t>EXAMPLE: </a:t>
            </a:r>
            <a:r>
              <a:rPr lang="en-US" sz="2800" cap="none" dirty="0"/>
              <a:t>OBJECT CODE CHANGE-CREATE ASSET</a:t>
            </a:r>
          </a:p>
          <a:p>
            <a:pPr algn="ctr"/>
            <a:r>
              <a:rPr lang="en-US" sz="2800" cap="none" dirty="0">
                <a:solidFill>
                  <a:srgbClr val="FFFF00"/>
                </a:solidFill>
              </a:rPr>
              <a:t>(non-cap to cap, single asset)</a:t>
            </a:r>
          </a:p>
        </p:txBody>
      </p:sp>
      <p:sp>
        <p:nvSpPr>
          <p:cNvPr id="8" name="Title 1"/>
          <p:cNvSpPr txBox="1">
            <a:spLocks/>
          </p:cNvSpPr>
          <p:nvPr/>
        </p:nvSpPr>
        <p:spPr>
          <a:xfrm>
            <a:off x="774700" y="974914"/>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Ledger Transfer document</a:t>
            </a:r>
          </a:p>
        </p:txBody>
      </p:sp>
    </p:spTree>
    <p:extLst>
      <p:ext uri="{BB962C8B-B14F-4D97-AF65-F5344CB8AC3E}">
        <p14:creationId xmlns:p14="http://schemas.microsoft.com/office/powerpoint/2010/main" val="2211785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084199" y="3017503"/>
            <a:ext cx="6975601" cy="822993"/>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3200" cap="none" dirty="0">
                <a:solidFill>
                  <a:srgbClr val="00B050"/>
                </a:solidFill>
              </a:rPr>
              <a:t>Bring up a GLT document</a:t>
            </a:r>
            <a:endParaRPr lang="en-US" sz="3200" cap="none" dirty="0">
              <a:solidFill>
                <a:srgbClr val="FFFF00"/>
              </a:solidFill>
            </a:endParaRPr>
          </a:p>
        </p:txBody>
      </p:sp>
      <p:sp>
        <p:nvSpPr>
          <p:cNvPr id="8" name="Title 1"/>
          <p:cNvSpPr txBox="1">
            <a:spLocks/>
          </p:cNvSpPr>
          <p:nvPr/>
        </p:nvSpPr>
        <p:spPr>
          <a:xfrm>
            <a:off x="774700" y="974914"/>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Ledger Transfer document</a:t>
            </a:r>
          </a:p>
        </p:txBody>
      </p:sp>
    </p:spTree>
    <p:extLst>
      <p:ext uri="{BB962C8B-B14F-4D97-AF65-F5344CB8AC3E}">
        <p14:creationId xmlns:p14="http://schemas.microsoft.com/office/powerpoint/2010/main" val="864913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550AF2-D717-F602-B8C6-182A33C48131}"/>
              </a:ext>
            </a:extLst>
          </p:cNvPr>
          <p:cNvPicPr>
            <a:picLocks noChangeAspect="1"/>
          </p:cNvPicPr>
          <p:nvPr/>
        </p:nvPicPr>
        <p:blipFill>
          <a:blip r:embed="rId3"/>
          <a:stretch>
            <a:fillRect/>
          </a:stretch>
        </p:blipFill>
        <p:spPr>
          <a:xfrm>
            <a:off x="499992" y="2294575"/>
            <a:ext cx="8014635" cy="2268849"/>
          </a:xfrm>
          <a:prstGeom prst="rect">
            <a:avLst/>
          </a:prstGeom>
        </p:spPr>
      </p:pic>
      <p:cxnSp>
        <p:nvCxnSpPr>
          <p:cNvPr id="5" name="Straight Arrow Connector 4"/>
          <p:cNvCxnSpPr>
            <a:cxnSpLocks/>
          </p:cNvCxnSpPr>
          <p:nvPr/>
        </p:nvCxnSpPr>
        <p:spPr>
          <a:xfrm flipH="1">
            <a:off x="2915562" y="349258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6618509" y="3557318"/>
            <a:ext cx="429654" cy="121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3138863" y="3700747"/>
            <a:ext cx="445910" cy="170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066586" y="544676"/>
            <a:ext cx="6881446" cy="854133"/>
          </a:xfrm>
        </p:spPr>
        <p:txBody>
          <a:bodyPr/>
          <a:lstStyle/>
          <a:p>
            <a:pPr algn="l"/>
            <a:r>
              <a:rPr lang="en-US" dirty="0">
                <a:solidFill>
                  <a:srgbClr val="FFFF00"/>
                </a:solidFill>
              </a:rPr>
              <a:t>Document Overview tab</a:t>
            </a:r>
          </a:p>
        </p:txBody>
      </p:sp>
      <p:sp>
        <p:nvSpPr>
          <p:cNvPr id="2" name="Content Placeholder 2">
            <a:extLst>
              <a:ext uri="{FF2B5EF4-FFF2-40B4-BE49-F238E27FC236}">
                <a16:creationId xmlns:a16="http://schemas.microsoft.com/office/drawing/2014/main" id="{E15945C6-61BF-3AAC-8712-ECB012CA4E37}"/>
              </a:ext>
            </a:extLst>
          </p:cNvPr>
          <p:cNvSpPr>
            <a:spLocks noGrp="1"/>
          </p:cNvSpPr>
          <p:nvPr>
            <p:ph idx="1"/>
          </p:nvPr>
        </p:nvSpPr>
        <p:spPr>
          <a:xfrm>
            <a:off x="230864" y="4941671"/>
            <a:ext cx="8682271" cy="1358567"/>
          </a:xfrm>
        </p:spPr>
        <p:txBody>
          <a:bodyPr>
            <a:normAutofit fontScale="85000" lnSpcReduction="10000"/>
          </a:bodyPr>
          <a:lstStyle/>
          <a:p>
            <a:pPr marL="0" indent="0">
              <a:buNone/>
            </a:pPr>
            <a:r>
              <a:rPr lang="en-US" sz="2000" dirty="0">
                <a:solidFill>
                  <a:srgbClr val="FFFF00"/>
                </a:solidFill>
              </a:rPr>
              <a:t>Description:</a:t>
            </a:r>
            <a:r>
              <a:rPr lang="en-US" sz="2000" dirty="0"/>
              <a:t>  Enter a brief description.</a:t>
            </a:r>
          </a:p>
          <a:p>
            <a:pPr marL="0" indent="0">
              <a:buNone/>
            </a:pPr>
            <a:r>
              <a:rPr lang="en-US" sz="2000" dirty="0">
                <a:solidFill>
                  <a:srgbClr val="FFFF00"/>
                </a:solidFill>
              </a:rPr>
              <a:t>Explanation:</a:t>
            </a:r>
            <a:r>
              <a:rPr lang="en-US" sz="2000" dirty="0"/>
              <a:t>  Enter any necessary information (e.g., Object Code Change)</a:t>
            </a:r>
          </a:p>
          <a:p>
            <a:pPr marL="0" indent="0">
              <a:buNone/>
            </a:pPr>
            <a:r>
              <a:rPr lang="en-US" sz="2000" dirty="0">
                <a:solidFill>
                  <a:srgbClr val="FFFF00"/>
                </a:solidFill>
              </a:rPr>
              <a:t>Organization Document Number: </a:t>
            </a:r>
            <a:r>
              <a:rPr lang="en-US" sz="2100" dirty="0"/>
              <a:t>Enter the PO number (In this example, information from PO 822429 was used).</a:t>
            </a:r>
            <a:endParaRPr lang="en-US" sz="2100" dirty="0">
              <a:solidFill>
                <a:srgbClr val="00B050"/>
              </a:solidFill>
            </a:endParaRPr>
          </a:p>
          <a:p>
            <a:pPr marL="0" indent="0">
              <a:buNone/>
            </a:pPr>
            <a:endParaRPr lang="en-US" dirty="0"/>
          </a:p>
        </p:txBody>
      </p:sp>
    </p:spTree>
    <p:extLst>
      <p:ext uri="{BB962C8B-B14F-4D97-AF65-F5344CB8AC3E}">
        <p14:creationId xmlns:p14="http://schemas.microsoft.com/office/powerpoint/2010/main" val="302348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5BFCD9-E478-1CD2-4FBC-730AB88D9C88}"/>
              </a:ext>
            </a:extLst>
          </p:cNvPr>
          <p:cNvPicPr>
            <a:picLocks noChangeAspect="1"/>
          </p:cNvPicPr>
          <p:nvPr/>
        </p:nvPicPr>
        <p:blipFill>
          <a:blip r:embed="rId3"/>
          <a:stretch>
            <a:fillRect/>
          </a:stretch>
        </p:blipFill>
        <p:spPr>
          <a:xfrm>
            <a:off x="1000896" y="1783364"/>
            <a:ext cx="7142205" cy="3300735"/>
          </a:xfrm>
          <a:prstGeom prst="rect">
            <a:avLst/>
          </a:prstGeom>
        </p:spPr>
      </p:pic>
      <p:sp>
        <p:nvSpPr>
          <p:cNvPr id="2" name="Title 1"/>
          <p:cNvSpPr>
            <a:spLocks noGrp="1"/>
          </p:cNvSpPr>
          <p:nvPr>
            <p:ph type="title"/>
          </p:nvPr>
        </p:nvSpPr>
        <p:spPr>
          <a:xfrm>
            <a:off x="727433" y="495358"/>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90616" y="5084099"/>
            <a:ext cx="8913341" cy="1569660"/>
          </a:xfrm>
          <a:prstGeom prst="rect">
            <a:avLst/>
          </a:prstGeom>
          <a:noFill/>
        </p:spPr>
        <p:txBody>
          <a:bodyPr wrap="square" rtlCol="0">
            <a:spAutoFit/>
          </a:bodyPr>
          <a:lstStyle/>
          <a:p>
            <a:r>
              <a:rPr lang="en-US" sz="1200" dirty="0">
                <a:solidFill>
                  <a:schemeClr val="accent1">
                    <a:lumMod val="75000"/>
                  </a:schemeClr>
                </a:solidFill>
              </a:rPr>
              <a:t>Confirm, enter, change, or leave blank any of the following information </a:t>
            </a:r>
            <a:r>
              <a:rPr lang="en-US" sz="1200" dirty="0">
                <a:solidFill>
                  <a:srgbClr val="00B050"/>
                </a:solidFill>
              </a:rPr>
              <a:t>per the asset payment lookup information.</a:t>
            </a:r>
            <a:endParaRPr lang="en-US" sz="1200" dirty="0">
              <a:solidFill>
                <a:schemeClr val="accent1">
                  <a:lumMod val="75000"/>
                </a:schemeClr>
              </a:solidFill>
            </a:endParaRPr>
          </a:p>
          <a:p>
            <a:r>
              <a:rPr lang="en-US" sz="1200" dirty="0">
                <a:solidFill>
                  <a:srgbClr val="FFFF00"/>
                </a:solidFill>
              </a:rPr>
              <a:t>University Fiscal Year: </a:t>
            </a:r>
            <a:r>
              <a:rPr lang="en-US" sz="1200" dirty="0"/>
              <a:t>2023 (confirm)</a:t>
            </a:r>
          </a:p>
          <a:p>
            <a:r>
              <a:rPr lang="en-US" sz="1200" dirty="0">
                <a:solidFill>
                  <a:srgbClr val="FFFF00"/>
                </a:solidFill>
              </a:rPr>
              <a:t>University Fiscal Accounting Period: </a:t>
            </a:r>
            <a:r>
              <a:rPr lang="en-US" sz="1200" dirty="0"/>
              <a:t>(enter “**”, this is a wildcard search to check multiple Fiscal Periods) </a:t>
            </a:r>
          </a:p>
          <a:p>
            <a:r>
              <a:rPr lang="en-US" sz="1200" dirty="0">
                <a:solidFill>
                  <a:srgbClr val="FFFF00"/>
                </a:solidFill>
              </a:rPr>
              <a:t>The Chart Code: </a:t>
            </a:r>
            <a:r>
              <a:rPr lang="en-US" sz="1200" dirty="0"/>
              <a:t>(Enter CO)</a:t>
            </a:r>
          </a:p>
          <a:p>
            <a:r>
              <a:rPr lang="en-US" sz="1200" dirty="0">
                <a:solidFill>
                  <a:srgbClr val="FFFF00"/>
                </a:solidFill>
              </a:rPr>
              <a:t>The Account Number: </a:t>
            </a:r>
            <a:r>
              <a:rPr lang="en-US" sz="1200" dirty="0"/>
              <a:t>(Enter 2591700)</a:t>
            </a:r>
          </a:p>
          <a:p>
            <a:r>
              <a:rPr lang="en-US" sz="1200" dirty="0">
                <a:solidFill>
                  <a:srgbClr val="FFFF00"/>
                </a:solidFill>
              </a:rPr>
              <a:t>Object Code: </a:t>
            </a:r>
            <a:r>
              <a:rPr lang="en-US" sz="1200" dirty="0"/>
              <a:t>(Enter 6210)</a:t>
            </a:r>
          </a:p>
          <a:p>
            <a:r>
              <a:rPr lang="en-US" sz="1200" dirty="0">
                <a:solidFill>
                  <a:srgbClr val="FFFF00"/>
                </a:solidFill>
              </a:rPr>
              <a:t>Document Number: </a:t>
            </a:r>
            <a:r>
              <a:rPr lang="en-US" sz="1200" dirty="0"/>
              <a:t>(31078578)</a:t>
            </a:r>
          </a:p>
          <a:p>
            <a:r>
              <a:rPr lang="en-US" sz="1200" dirty="0">
                <a:solidFill>
                  <a:srgbClr val="FFFF00"/>
                </a:solidFill>
              </a:rPr>
              <a:t>Then click on </a:t>
            </a:r>
            <a:r>
              <a:rPr lang="en-US" sz="1200" dirty="0"/>
              <a:t>“Search”</a:t>
            </a:r>
          </a:p>
        </p:txBody>
      </p:sp>
      <p:cxnSp>
        <p:nvCxnSpPr>
          <p:cNvPr id="7" name="Straight Arrow Connector 6">
            <a:extLst>
              <a:ext uri="{FF2B5EF4-FFF2-40B4-BE49-F238E27FC236}">
                <a16:creationId xmlns:a16="http://schemas.microsoft.com/office/drawing/2014/main" id="{6B08F1FE-D012-E826-2A83-885B3F1C4CD5}"/>
              </a:ext>
            </a:extLst>
          </p:cNvPr>
          <p:cNvCxnSpPr/>
          <p:nvPr/>
        </p:nvCxnSpPr>
        <p:spPr>
          <a:xfrm flipH="1">
            <a:off x="3912141" y="4174932"/>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9AC501-805C-B545-C10B-4042A62DC620}"/>
              </a:ext>
            </a:extLst>
          </p:cNvPr>
          <p:cNvCxnSpPr/>
          <p:nvPr/>
        </p:nvCxnSpPr>
        <p:spPr>
          <a:xfrm flipH="1">
            <a:off x="4122206" y="4268871"/>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3F04374-85EA-3F9E-D839-354FDD451942}"/>
              </a:ext>
            </a:extLst>
          </p:cNvPr>
          <p:cNvCxnSpPr/>
          <p:nvPr/>
        </p:nvCxnSpPr>
        <p:spPr>
          <a:xfrm flipH="1">
            <a:off x="4029471" y="4411929"/>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871E94-22C0-A773-2144-ECED6724B894}"/>
              </a:ext>
            </a:extLst>
          </p:cNvPr>
          <p:cNvCxnSpPr/>
          <p:nvPr/>
        </p:nvCxnSpPr>
        <p:spPr>
          <a:xfrm flipH="1">
            <a:off x="4204997" y="4535575"/>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1E4F9E1-DF4B-C498-E988-EB44E9F86B8A}"/>
              </a:ext>
            </a:extLst>
          </p:cNvPr>
          <p:cNvSpPr/>
          <p:nvPr/>
        </p:nvSpPr>
        <p:spPr>
          <a:xfrm>
            <a:off x="3583460" y="4825728"/>
            <a:ext cx="446012" cy="116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84C4C62C-109D-04F4-FD4B-90DAE21F8B82}"/>
              </a:ext>
            </a:extLst>
          </p:cNvPr>
          <p:cNvCxnSpPr/>
          <p:nvPr/>
        </p:nvCxnSpPr>
        <p:spPr>
          <a:xfrm flipH="1">
            <a:off x="3912141" y="4030527"/>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2666895-9C2E-5031-F9C3-46474245A2D7}"/>
              </a:ext>
            </a:extLst>
          </p:cNvPr>
          <p:cNvCxnSpPr/>
          <p:nvPr/>
        </p:nvCxnSpPr>
        <p:spPr>
          <a:xfrm flipH="1">
            <a:off x="3969806" y="3902627"/>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6D4651-245C-9C0E-A207-881CF7F28C50}"/>
              </a:ext>
            </a:extLst>
          </p:cNvPr>
          <p:cNvSpPr txBox="1"/>
          <p:nvPr/>
        </p:nvSpPr>
        <p:spPr>
          <a:xfrm>
            <a:off x="255026" y="1164009"/>
            <a:ext cx="8753273" cy="430887"/>
          </a:xfrm>
          <a:prstGeom prst="rect">
            <a:avLst/>
          </a:prstGeom>
          <a:noFill/>
        </p:spPr>
        <p:txBody>
          <a:bodyPr wrap="square">
            <a:spAutoFit/>
          </a:bodyPr>
          <a:lstStyle/>
          <a:p>
            <a:r>
              <a:rPr lang="en-US" sz="1100" dirty="0"/>
              <a:t>Doing a PREQ lookup beforehand will help find required information. The PREQ’s can be found on the PO in the “View Related Documents” tab.</a:t>
            </a:r>
          </a:p>
        </p:txBody>
      </p:sp>
    </p:spTree>
    <p:extLst>
      <p:ext uri="{BB962C8B-B14F-4D97-AF65-F5344CB8AC3E}">
        <p14:creationId xmlns:p14="http://schemas.microsoft.com/office/powerpoint/2010/main" val="15308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52E9F-0067-CABC-763C-A66C4C676DA7}"/>
              </a:ext>
            </a:extLst>
          </p:cNvPr>
          <p:cNvPicPr>
            <a:picLocks noChangeAspect="1"/>
          </p:cNvPicPr>
          <p:nvPr/>
        </p:nvPicPr>
        <p:blipFill>
          <a:blip r:embed="rId3"/>
          <a:stretch>
            <a:fillRect/>
          </a:stretch>
        </p:blipFill>
        <p:spPr>
          <a:xfrm>
            <a:off x="1473698" y="1597331"/>
            <a:ext cx="6196602" cy="3441833"/>
          </a:xfrm>
          <a:prstGeom prst="rect">
            <a:avLst/>
          </a:prstGeom>
        </p:spPr>
      </p:pic>
      <p:sp>
        <p:nvSpPr>
          <p:cNvPr id="2" name="Title 1"/>
          <p:cNvSpPr>
            <a:spLocks noGrp="1"/>
          </p:cNvSpPr>
          <p:nvPr>
            <p:ph type="title"/>
          </p:nvPr>
        </p:nvSpPr>
        <p:spPr>
          <a:xfrm>
            <a:off x="575035" y="899069"/>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258945" y="5297211"/>
            <a:ext cx="8561374" cy="1323439"/>
          </a:xfrm>
          <a:prstGeom prst="rect">
            <a:avLst/>
          </a:prstGeom>
          <a:noFill/>
        </p:spPr>
        <p:txBody>
          <a:bodyPr wrap="square" rtlCol="0">
            <a:spAutoFit/>
          </a:bodyPr>
          <a:lstStyle/>
          <a:p>
            <a:r>
              <a:rPr lang="en-US" sz="1600" dirty="0"/>
              <a:t>The following search results are retrieved.</a:t>
            </a:r>
          </a:p>
          <a:p>
            <a:r>
              <a:rPr lang="en-US" sz="1600" dirty="0">
                <a:solidFill>
                  <a:srgbClr val="FFFF00"/>
                </a:solidFill>
              </a:rPr>
              <a:t>Confirm the information you were expecting to see is correct (e.g., double check the account number, object code, and amount).</a:t>
            </a:r>
          </a:p>
          <a:p>
            <a:r>
              <a:rPr lang="en-US" sz="1600" dirty="0">
                <a:solidFill>
                  <a:srgbClr val="00B050"/>
                </a:solidFill>
              </a:rPr>
              <a:t>Select the line to retrieve.</a:t>
            </a:r>
          </a:p>
          <a:p>
            <a:r>
              <a:rPr lang="en-US" sz="1600" dirty="0">
                <a:solidFill>
                  <a:srgbClr val="FFFF00"/>
                </a:solidFill>
              </a:rPr>
              <a:t>Click on </a:t>
            </a:r>
            <a:r>
              <a:rPr lang="en-US" sz="1600" dirty="0"/>
              <a:t>“Return Selected”</a:t>
            </a:r>
          </a:p>
        </p:txBody>
      </p:sp>
      <p:sp>
        <p:nvSpPr>
          <p:cNvPr id="20" name="Oval 19">
            <a:extLst>
              <a:ext uri="{FF2B5EF4-FFF2-40B4-BE49-F238E27FC236}">
                <a16:creationId xmlns:a16="http://schemas.microsoft.com/office/drawing/2014/main" id="{088E3DAD-E3FF-C955-98E2-7BC57588A5B6}"/>
              </a:ext>
            </a:extLst>
          </p:cNvPr>
          <p:cNvSpPr/>
          <p:nvPr/>
        </p:nvSpPr>
        <p:spPr>
          <a:xfrm>
            <a:off x="4337218" y="4138863"/>
            <a:ext cx="535571" cy="2313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E0FE38F-CFB0-6BD3-59DB-91ABFB527812}"/>
              </a:ext>
            </a:extLst>
          </p:cNvPr>
          <p:cNvCxnSpPr/>
          <p:nvPr/>
        </p:nvCxnSpPr>
        <p:spPr>
          <a:xfrm flipH="1">
            <a:off x="1761220" y="4550248"/>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C565188-257C-25D5-8008-4DAEDB75D6DA}"/>
              </a:ext>
            </a:extLst>
          </p:cNvPr>
          <p:cNvSpPr/>
          <p:nvPr/>
        </p:nvSpPr>
        <p:spPr>
          <a:xfrm>
            <a:off x="2363413" y="4646047"/>
            <a:ext cx="469560" cy="187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289A72E-4F5B-1FFC-81E5-51E49FEA31CF}"/>
              </a:ext>
            </a:extLst>
          </p:cNvPr>
          <p:cNvSpPr/>
          <p:nvPr/>
        </p:nvSpPr>
        <p:spPr>
          <a:xfrm>
            <a:off x="5016856" y="4644189"/>
            <a:ext cx="469561"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9B6EC0-1647-0FD1-5D46-A76C14858CD5}"/>
              </a:ext>
            </a:extLst>
          </p:cNvPr>
          <p:cNvSpPr/>
          <p:nvPr/>
        </p:nvSpPr>
        <p:spPr>
          <a:xfrm>
            <a:off x="2832974" y="4644188"/>
            <a:ext cx="469560"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68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28B619-19F2-8E08-1233-8E69FF98FFED}"/>
              </a:ext>
            </a:extLst>
          </p:cNvPr>
          <p:cNvPicPr>
            <a:picLocks noChangeAspect="1"/>
          </p:cNvPicPr>
          <p:nvPr/>
        </p:nvPicPr>
        <p:blipFill>
          <a:blip r:embed="rId3"/>
          <a:stretch>
            <a:fillRect/>
          </a:stretch>
        </p:blipFill>
        <p:spPr>
          <a:xfrm>
            <a:off x="293393" y="2715388"/>
            <a:ext cx="8339264" cy="1689895"/>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321541" y="4853806"/>
            <a:ext cx="8006639" cy="1077218"/>
          </a:xfrm>
          <a:prstGeom prst="rect">
            <a:avLst/>
          </a:prstGeom>
          <a:noFill/>
        </p:spPr>
        <p:txBody>
          <a:bodyPr wrap="square" rtlCol="0">
            <a:spAutoFit/>
          </a:bodyPr>
          <a:lstStyle/>
          <a:p>
            <a:r>
              <a:rPr lang="en-US" sz="1600" dirty="0"/>
              <a:t>You will be returned to the document and the Accounting Lines tab “FROM” Line will be populated with the entered account, object code and amount.</a:t>
            </a:r>
          </a:p>
          <a:p>
            <a:endParaRPr lang="en-US" sz="1600" dirty="0">
              <a:solidFill>
                <a:srgbClr val="FFFF00"/>
              </a:solidFill>
            </a:endParaRPr>
          </a:p>
          <a:p>
            <a:r>
              <a:rPr lang="en-US" sz="1600" dirty="0">
                <a:solidFill>
                  <a:srgbClr val="FFFF00"/>
                </a:solidFill>
              </a:rPr>
              <a:t>Click on </a:t>
            </a:r>
            <a:r>
              <a:rPr lang="en-US" sz="1600" dirty="0"/>
              <a:t>“COPY ALL”</a:t>
            </a:r>
          </a:p>
        </p:txBody>
      </p:sp>
      <p:sp>
        <p:nvSpPr>
          <p:cNvPr id="20" name="Oval 19">
            <a:extLst>
              <a:ext uri="{FF2B5EF4-FFF2-40B4-BE49-F238E27FC236}">
                <a16:creationId xmlns:a16="http://schemas.microsoft.com/office/drawing/2014/main" id="{088E3DAD-E3FF-C955-98E2-7BC57588A5B6}"/>
              </a:ext>
            </a:extLst>
          </p:cNvPr>
          <p:cNvSpPr/>
          <p:nvPr/>
        </p:nvSpPr>
        <p:spPr>
          <a:xfrm>
            <a:off x="6978316" y="2949983"/>
            <a:ext cx="423378" cy="2985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E0FE38F-CFB0-6BD3-59DB-91ABFB527812}"/>
              </a:ext>
            </a:extLst>
          </p:cNvPr>
          <p:cNvCxnSpPr/>
          <p:nvPr/>
        </p:nvCxnSpPr>
        <p:spPr>
          <a:xfrm flipH="1">
            <a:off x="838625" y="2911375"/>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DBC274E-E792-5F8C-9FCE-13D6F9DD22C5}"/>
              </a:ext>
            </a:extLst>
          </p:cNvPr>
          <p:cNvSpPr/>
          <p:nvPr/>
        </p:nvSpPr>
        <p:spPr>
          <a:xfrm>
            <a:off x="981824" y="3383476"/>
            <a:ext cx="602192"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A813B5C-6C79-9073-3FD9-77AFB4254670}"/>
              </a:ext>
            </a:extLst>
          </p:cNvPr>
          <p:cNvSpPr/>
          <p:nvPr/>
        </p:nvSpPr>
        <p:spPr>
          <a:xfrm>
            <a:off x="2292358" y="3390485"/>
            <a:ext cx="602192"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1655144-E6AC-36BE-E584-E60CF8B4A247}"/>
              </a:ext>
            </a:extLst>
          </p:cNvPr>
          <p:cNvSpPr/>
          <p:nvPr/>
        </p:nvSpPr>
        <p:spPr>
          <a:xfrm>
            <a:off x="5462507" y="3390485"/>
            <a:ext cx="602192"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914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6"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B1B677-3EF7-061C-3C77-4F8AE725DC87}"/>
              </a:ext>
            </a:extLst>
          </p:cNvPr>
          <p:cNvPicPr>
            <a:picLocks noChangeAspect="1"/>
          </p:cNvPicPr>
          <p:nvPr/>
        </p:nvPicPr>
        <p:blipFill>
          <a:blip r:embed="rId3"/>
          <a:stretch>
            <a:fillRect/>
          </a:stretch>
        </p:blipFill>
        <p:spPr>
          <a:xfrm>
            <a:off x="635594" y="2616674"/>
            <a:ext cx="7871908" cy="2075203"/>
          </a:xfrm>
          <a:prstGeom prst="rect">
            <a:avLst/>
          </a:prstGeom>
        </p:spPr>
      </p:pic>
      <p:sp>
        <p:nvSpPr>
          <p:cNvPr id="2" name="Title 1"/>
          <p:cNvSpPr>
            <a:spLocks noGrp="1"/>
          </p:cNvSpPr>
          <p:nvPr>
            <p:ph type="title"/>
          </p:nvPr>
        </p:nvSpPr>
        <p:spPr>
          <a:xfrm>
            <a:off x="1272092" y="769872"/>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191602" y="5271146"/>
            <a:ext cx="8759891" cy="338554"/>
          </a:xfrm>
          <a:prstGeom prst="rect">
            <a:avLst/>
          </a:prstGeom>
          <a:noFill/>
        </p:spPr>
        <p:txBody>
          <a:bodyPr wrap="square" rtlCol="0">
            <a:spAutoFit/>
          </a:bodyPr>
          <a:lstStyle/>
          <a:p>
            <a:r>
              <a:rPr lang="en-US" sz="1600" dirty="0"/>
              <a:t>The Accounting Lines tab “TO” Line will be populated with the “FROM” line information.</a:t>
            </a:r>
          </a:p>
        </p:txBody>
      </p:sp>
      <p:cxnSp>
        <p:nvCxnSpPr>
          <p:cNvPr id="7" name="Straight Arrow Connector 6">
            <a:extLst>
              <a:ext uri="{FF2B5EF4-FFF2-40B4-BE49-F238E27FC236}">
                <a16:creationId xmlns:a16="http://schemas.microsoft.com/office/drawing/2014/main" id="{EE0FE38F-CFB0-6BD3-59DB-91ABFB527812}"/>
              </a:ext>
            </a:extLst>
          </p:cNvPr>
          <p:cNvCxnSpPr/>
          <p:nvPr/>
        </p:nvCxnSpPr>
        <p:spPr>
          <a:xfrm flipH="1">
            <a:off x="970996" y="3680114"/>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DBC274E-E792-5F8C-9FCE-13D6F9DD22C5}"/>
              </a:ext>
            </a:extLst>
          </p:cNvPr>
          <p:cNvSpPr/>
          <p:nvPr/>
        </p:nvSpPr>
        <p:spPr>
          <a:xfrm>
            <a:off x="635594" y="2668351"/>
            <a:ext cx="839548"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991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3123EE-009E-30F7-4380-38AF50D7E0E5}"/>
              </a:ext>
            </a:extLst>
          </p:cNvPr>
          <p:cNvPicPr>
            <a:picLocks noChangeAspect="1"/>
          </p:cNvPicPr>
          <p:nvPr/>
        </p:nvPicPr>
        <p:blipFill>
          <a:blip r:embed="rId3"/>
          <a:stretch>
            <a:fillRect/>
          </a:stretch>
        </p:blipFill>
        <p:spPr>
          <a:xfrm>
            <a:off x="547458" y="2368045"/>
            <a:ext cx="8049082" cy="2121910"/>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4" name="TextBox 3">
            <a:extLst>
              <a:ext uri="{FF2B5EF4-FFF2-40B4-BE49-F238E27FC236}">
                <a16:creationId xmlns:a16="http://schemas.microsoft.com/office/drawing/2014/main" id="{74F42BA0-07D6-3C45-B50F-77FFD2BA63D3}"/>
              </a:ext>
            </a:extLst>
          </p:cNvPr>
          <p:cNvSpPr txBox="1"/>
          <p:nvPr/>
        </p:nvSpPr>
        <p:spPr>
          <a:xfrm>
            <a:off x="335227" y="4738586"/>
            <a:ext cx="8473543" cy="584775"/>
          </a:xfrm>
          <a:prstGeom prst="rect">
            <a:avLst/>
          </a:prstGeom>
          <a:noFill/>
        </p:spPr>
        <p:txBody>
          <a:bodyPr wrap="square" rtlCol="0">
            <a:spAutoFit/>
          </a:bodyPr>
          <a:lstStyle/>
          <a:p>
            <a:r>
              <a:rPr lang="en-US" sz="1600" dirty="0"/>
              <a:t>Change the information in the “TO” line to what you need it to reflect (e.g., new account number, new object code, amount, etc.).</a:t>
            </a:r>
          </a:p>
        </p:txBody>
      </p:sp>
      <p:cxnSp>
        <p:nvCxnSpPr>
          <p:cNvPr id="3" name="Straight Arrow Connector 2">
            <a:extLst>
              <a:ext uri="{FF2B5EF4-FFF2-40B4-BE49-F238E27FC236}">
                <a16:creationId xmlns:a16="http://schemas.microsoft.com/office/drawing/2014/main" id="{6443255E-1E6A-34C1-E583-BECC1A8489BD}"/>
              </a:ext>
            </a:extLst>
          </p:cNvPr>
          <p:cNvCxnSpPr>
            <a:cxnSpLocks/>
          </p:cNvCxnSpPr>
          <p:nvPr/>
        </p:nvCxnSpPr>
        <p:spPr>
          <a:xfrm flipH="1">
            <a:off x="938463" y="3288030"/>
            <a:ext cx="561025" cy="3214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4AD0709-A07D-1076-B1B8-E9D46E83BA7B}"/>
              </a:ext>
            </a:extLst>
          </p:cNvPr>
          <p:cNvCxnSpPr/>
          <p:nvPr/>
        </p:nvCxnSpPr>
        <p:spPr>
          <a:xfrm flipH="1">
            <a:off x="1698469" y="3703867"/>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1D9ADF-C854-E0AE-4393-8AC27F82F2CB}"/>
              </a:ext>
            </a:extLst>
          </p:cNvPr>
          <p:cNvCxnSpPr/>
          <p:nvPr/>
        </p:nvCxnSpPr>
        <p:spPr>
          <a:xfrm flipH="1">
            <a:off x="2858304" y="371063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F9F879-5641-0559-B9E0-68AF72E17CAB}"/>
              </a:ext>
            </a:extLst>
          </p:cNvPr>
          <p:cNvCxnSpPr/>
          <p:nvPr/>
        </p:nvCxnSpPr>
        <p:spPr>
          <a:xfrm flipH="1">
            <a:off x="5917543" y="3703867"/>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9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1B70AF-DA67-AD4D-71C4-8FEE9A4024D7}"/>
              </a:ext>
            </a:extLst>
          </p:cNvPr>
          <p:cNvPicPr>
            <a:picLocks noChangeAspect="1"/>
          </p:cNvPicPr>
          <p:nvPr/>
        </p:nvPicPr>
        <p:blipFill>
          <a:blip r:embed="rId3"/>
          <a:stretch>
            <a:fillRect/>
          </a:stretch>
        </p:blipFill>
        <p:spPr>
          <a:xfrm>
            <a:off x="1019387" y="2014160"/>
            <a:ext cx="6870357" cy="3352446"/>
          </a:xfrm>
          <a:prstGeom prst="rect">
            <a:avLst/>
          </a:prstGeom>
        </p:spPr>
      </p:pic>
      <p:cxnSp>
        <p:nvCxnSpPr>
          <p:cNvPr id="12" name="Straight Arrow Connector 11"/>
          <p:cNvCxnSpPr>
            <a:cxnSpLocks/>
          </p:cNvCxnSpPr>
          <p:nvPr/>
        </p:nvCxnSpPr>
        <p:spPr>
          <a:xfrm flipH="1" flipV="1">
            <a:off x="1555056" y="3633738"/>
            <a:ext cx="719389" cy="235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24679" y="5448773"/>
            <a:ext cx="6269906" cy="648259"/>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200" cap="none" dirty="0">
                <a:solidFill>
                  <a:srgbClr val="00B050"/>
                </a:solidFill>
              </a:rPr>
              <a:t>Click on: </a:t>
            </a:r>
            <a:r>
              <a:rPr lang="en-US" sz="3200" cap="none" dirty="0"/>
              <a:t>Accounting</a:t>
            </a:r>
          </a:p>
        </p:txBody>
      </p:sp>
      <p:sp>
        <p:nvSpPr>
          <p:cNvPr id="8" name="Title 1"/>
          <p:cNvSpPr txBox="1">
            <a:spLocks/>
          </p:cNvSpPr>
          <p:nvPr/>
        </p:nvSpPr>
        <p:spPr>
          <a:xfrm>
            <a:off x="774700" y="556112"/>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Ledger Transfer document</a:t>
            </a:r>
          </a:p>
        </p:txBody>
      </p:sp>
      <p:sp>
        <p:nvSpPr>
          <p:cNvPr id="2" name="Title 1">
            <a:extLst>
              <a:ext uri="{FF2B5EF4-FFF2-40B4-BE49-F238E27FC236}">
                <a16:creationId xmlns:a16="http://schemas.microsoft.com/office/drawing/2014/main" id="{EFC07594-AD5A-5137-32CB-DC45DA3F79E9}"/>
              </a:ext>
            </a:extLst>
          </p:cNvPr>
          <p:cNvSpPr txBox="1">
            <a:spLocks/>
          </p:cNvSpPr>
          <p:nvPr/>
        </p:nvSpPr>
        <p:spPr>
          <a:xfrm>
            <a:off x="424679" y="5855069"/>
            <a:ext cx="6269906" cy="648259"/>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200" cap="none" dirty="0">
                <a:solidFill>
                  <a:srgbClr val="00B050"/>
                </a:solidFill>
              </a:rPr>
              <a:t>Click on: </a:t>
            </a:r>
            <a:r>
              <a:rPr lang="en-US" sz="3200" cap="none" dirty="0"/>
              <a:t>General Ledger Transfer</a:t>
            </a:r>
          </a:p>
        </p:txBody>
      </p:sp>
      <p:cxnSp>
        <p:nvCxnSpPr>
          <p:cNvPr id="3" name="Straight Arrow Connector 2">
            <a:extLst>
              <a:ext uri="{FF2B5EF4-FFF2-40B4-BE49-F238E27FC236}">
                <a16:creationId xmlns:a16="http://schemas.microsoft.com/office/drawing/2014/main" id="{EB76C5BA-301C-1A98-2E62-1E951CE22662}"/>
              </a:ext>
            </a:extLst>
          </p:cNvPr>
          <p:cNvCxnSpPr>
            <a:cxnSpLocks/>
          </p:cNvCxnSpPr>
          <p:nvPr/>
        </p:nvCxnSpPr>
        <p:spPr>
          <a:xfrm flipH="1" flipV="1">
            <a:off x="3440501" y="3472958"/>
            <a:ext cx="719389" cy="235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9ACB78-18C8-67FA-2C02-331B60EA39A3}"/>
              </a:ext>
            </a:extLst>
          </p:cNvPr>
          <p:cNvPicPr>
            <a:picLocks noChangeAspect="1"/>
          </p:cNvPicPr>
          <p:nvPr/>
        </p:nvPicPr>
        <p:blipFill>
          <a:blip r:embed="rId3"/>
          <a:stretch>
            <a:fillRect/>
          </a:stretch>
        </p:blipFill>
        <p:spPr>
          <a:xfrm>
            <a:off x="465480" y="2346433"/>
            <a:ext cx="8213040" cy="2165133"/>
          </a:xfrm>
          <a:prstGeom prst="rect">
            <a:avLst/>
          </a:prstGeom>
        </p:spPr>
      </p:pic>
      <p:pic>
        <p:nvPicPr>
          <p:cNvPr id="7" name="Picture 6">
            <a:extLst>
              <a:ext uri="{FF2B5EF4-FFF2-40B4-BE49-F238E27FC236}">
                <a16:creationId xmlns:a16="http://schemas.microsoft.com/office/drawing/2014/main" id="{4BBE7676-E8D1-E144-C0CA-E1C548396431}"/>
              </a:ext>
            </a:extLst>
          </p:cNvPr>
          <p:cNvPicPr>
            <a:picLocks noChangeAspect="1"/>
          </p:cNvPicPr>
          <p:nvPr/>
        </p:nvPicPr>
        <p:blipFill>
          <a:blip r:embed="rId4"/>
          <a:stretch>
            <a:fillRect/>
          </a:stretch>
        </p:blipFill>
        <p:spPr>
          <a:xfrm>
            <a:off x="465480" y="2346433"/>
            <a:ext cx="8213040" cy="2165133"/>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3" name="Content Placeholder 2">
            <a:extLst>
              <a:ext uri="{FF2B5EF4-FFF2-40B4-BE49-F238E27FC236}">
                <a16:creationId xmlns:a16="http://schemas.microsoft.com/office/drawing/2014/main" id="{65B755A2-A0C0-B6FA-D1F6-BE003C3CEE00}"/>
              </a:ext>
            </a:extLst>
          </p:cNvPr>
          <p:cNvSpPr>
            <a:spLocks noGrp="1"/>
          </p:cNvSpPr>
          <p:nvPr>
            <p:ph idx="1"/>
          </p:nvPr>
        </p:nvSpPr>
        <p:spPr>
          <a:xfrm>
            <a:off x="315085" y="4870380"/>
            <a:ext cx="8682271" cy="1482294"/>
          </a:xfrm>
        </p:spPr>
        <p:txBody>
          <a:bodyPr>
            <a:normAutofit/>
          </a:bodyPr>
          <a:lstStyle/>
          <a:p>
            <a:pPr marL="0" indent="0">
              <a:buNone/>
            </a:pPr>
            <a:r>
              <a:rPr lang="en-US" sz="1600" dirty="0">
                <a:solidFill>
                  <a:srgbClr val="FFFF00"/>
                </a:solidFill>
              </a:rPr>
              <a:t>Account:</a:t>
            </a:r>
            <a:r>
              <a:rPr lang="en-US" sz="1600" dirty="0"/>
              <a:t> “Keep the same”.</a:t>
            </a:r>
          </a:p>
          <a:p>
            <a:pPr marL="0" indent="0">
              <a:buNone/>
            </a:pPr>
            <a:r>
              <a:rPr lang="en-US" sz="1600" dirty="0">
                <a:solidFill>
                  <a:srgbClr val="FFFF00"/>
                </a:solidFill>
              </a:rPr>
              <a:t>Object Code:</a:t>
            </a:r>
            <a:r>
              <a:rPr lang="en-US" sz="1600" dirty="0"/>
              <a:t>  Change to 8210</a:t>
            </a:r>
          </a:p>
          <a:p>
            <a:pPr marL="0" indent="0">
              <a:buNone/>
            </a:pPr>
            <a:r>
              <a:rPr lang="en-US" sz="1600" dirty="0">
                <a:solidFill>
                  <a:srgbClr val="FFFF00"/>
                </a:solidFill>
              </a:rPr>
              <a:t>Amount: </a:t>
            </a:r>
            <a:r>
              <a:rPr lang="en-US" sz="1600" dirty="0"/>
              <a:t>Keep the same</a:t>
            </a:r>
          </a:p>
          <a:p>
            <a:pPr marL="0" indent="0">
              <a:buNone/>
            </a:pPr>
            <a:r>
              <a:rPr lang="en-US" sz="1600" dirty="0">
                <a:solidFill>
                  <a:srgbClr val="FFFF00"/>
                </a:solidFill>
              </a:rPr>
              <a:t>Click On: </a:t>
            </a:r>
            <a:r>
              <a:rPr lang="en-US" sz="1600" dirty="0"/>
              <a:t>Refresh Account Summary Symbol</a:t>
            </a:r>
          </a:p>
          <a:p>
            <a:pPr marL="0" indent="0">
              <a:buNone/>
            </a:pPr>
            <a:endParaRPr lang="en-US" sz="1600" dirty="0"/>
          </a:p>
          <a:p>
            <a:pPr marL="0" indent="0">
              <a:buNone/>
            </a:pPr>
            <a:endParaRPr lang="en-US" sz="1600" dirty="0">
              <a:solidFill>
                <a:srgbClr val="00B050"/>
              </a:solidFill>
            </a:endParaRPr>
          </a:p>
          <a:p>
            <a:pPr marL="0" indent="0">
              <a:buNone/>
            </a:pPr>
            <a:endParaRPr lang="en-US" dirty="0">
              <a:solidFill>
                <a:srgbClr val="00B050"/>
              </a:solidFill>
            </a:endParaRPr>
          </a:p>
          <a:p>
            <a:pPr marL="0" indent="0">
              <a:buNone/>
            </a:pPr>
            <a:endParaRPr lang="en-US" dirty="0"/>
          </a:p>
        </p:txBody>
      </p:sp>
      <p:cxnSp>
        <p:nvCxnSpPr>
          <p:cNvPr id="6" name="Straight Arrow Connector 5">
            <a:extLst>
              <a:ext uri="{FF2B5EF4-FFF2-40B4-BE49-F238E27FC236}">
                <a16:creationId xmlns:a16="http://schemas.microsoft.com/office/drawing/2014/main" id="{17F7DDE7-6122-05B9-89BE-F5BA8E3C0996}"/>
              </a:ext>
            </a:extLst>
          </p:cNvPr>
          <p:cNvCxnSpPr/>
          <p:nvPr/>
        </p:nvCxnSpPr>
        <p:spPr>
          <a:xfrm flipH="1">
            <a:off x="1698469" y="3703867"/>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EBD92F-808A-0694-0A5D-17C743822373}"/>
              </a:ext>
            </a:extLst>
          </p:cNvPr>
          <p:cNvCxnSpPr/>
          <p:nvPr/>
        </p:nvCxnSpPr>
        <p:spPr>
          <a:xfrm flipH="1">
            <a:off x="2842093" y="3703867"/>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491D7F-6962-F859-B38C-229B67E6C1F7}"/>
              </a:ext>
            </a:extLst>
          </p:cNvPr>
          <p:cNvCxnSpPr/>
          <p:nvPr/>
        </p:nvCxnSpPr>
        <p:spPr>
          <a:xfrm flipH="1">
            <a:off x="5888351" y="3703867"/>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85AF1DD-7FB4-8B83-E79D-8306B59F9905}"/>
              </a:ext>
            </a:extLst>
          </p:cNvPr>
          <p:cNvCxnSpPr>
            <a:cxnSpLocks/>
          </p:cNvCxnSpPr>
          <p:nvPr/>
        </p:nvCxnSpPr>
        <p:spPr>
          <a:xfrm flipH="1">
            <a:off x="8398042" y="3645386"/>
            <a:ext cx="168442" cy="3404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6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59E40-4F55-D47F-E924-33C579B0DBA7}"/>
              </a:ext>
            </a:extLst>
          </p:cNvPr>
          <p:cNvPicPr>
            <a:picLocks noChangeAspect="1"/>
          </p:cNvPicPr>
          <p:nvPr/>
        </p:nvPicPr>
        <p:blipFill>
          <a:blip r:embed="rId3"/>
          <a:stretch>
            <a:fillRect/>
          </a:stretch>
        </p:blipFill>
        <p:spPr>
          <a:xfrm>
            <a:off x="439151" y="2432477"/>
            <a:ext cx="8265695" cy="1008342"/>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cxnSp>
        <p:nvCxnSpPr>
          <p:cNvPr id="9" name="Straight Arrow Connector 8">
            <a:extLst>
              <a:ext uri="{FF2B5EF4-FFF2-40B4-BE49-F238E27FC236}">
                <a16:creationId xmlns:a16="http://schemas.microsoft.com/office/drawing/2014/main" id="{0AEBD92F-808A-0694-0A5D-17C743822373}"/>
              </a:ext>
            </a:extLst>
          </p:cNvPr>
          <p:cNvCxnSpPr/>
          <p:nvPr/>
        </p:nvCxnSpPr>
        <p:spPr>
          <a:xfrm flipH="1">
            <a:off x="4816414" y="2936648"/>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9FD9882-6928-7D7B-1D30-E8309929D910}"/>
              </a:ext>
            </a:extLst>
          </p:cNvPr>
          <p:cNvSpPr/>
          <p:nvPr/>
        </p:nvSpPr>
        <p:spPr>
          <a:xfrm>
            <a:off x="411808" y="2361155"/>
            <a:ext cx="1681687" cy="394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505D505-DF4A-9511-6326-894975F453D9}"/>
              </a:ext>
            </a:extLst>
          </p:cNvPr>
          <p:cNvSpPr/>
          <p:nvPr/>
        </p:nvSpPr>
        <p:spPr>
          <a:xfrm>
            <a:off x="591945" y="2714418"/>
            <a:ext cx="8005257" cy="367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9A42338-E6A2-64A0-689A-298B7F0E2B99}"/>
              </a:ext>
            </a:extLst>
          </p:cNvPr>
          <p:cNvSpPr txBox="1"/>
          <p:nvPr/>
        </p:nvSpPr>
        <p:spPr>
          <a:xfrm>
            <a:off x="357801" y="3829023"/>
            <a:ext cx="8473543" cy="1815882"/>
          </a:xfrm>
          <a:prstGeom prst="rect">
            <a:avLst/>
          </a:prstGeom>
          <a:noFill/>
        </p:spPr>
        <p:txBody>
          <a:bodyPr wrap="square" rtlCol="0">
            <a:spAutoFit/>
          </a:bodyPr>
          <a:lstStyle/>
          <a:p>
            <a:r>
              <a:rPr lang="en-US" sz="1600" dirty="0">
                <a:solidFill>
                  <a:srgbClr val="00B050"/>
                </a:solidFill>
              </a:rPr>
              <a:t>When capital object codes are used, the Accounting Lines For Capitalization tab will open.</a:t>
            </a:r>
          </a:p>
          <a:p>
            <a:endParaRPr lang="en-US" sz="1600" dirty="0">
              <a:solidFill>
                <a:srgbClr val="00B050"/>
              </a:solidFill>
            </a:endParaRPr>
          </a:p>
          <a:p>
            <a:r>
              <a:rPr lang="en-US" sz="1600" dirty="0">
                <a:solidFill>
                  <a:srgbClr val="00B050"/>
                </a:solidFill>
              </a:rPr>
              <a:t>You will receive a message showing instructions regarding making changes after you click on the Generate button.</a:t>
            </a:r>
          </a:p>
          <a:p>
            <a:endParaRPr lang="en-US" sz="1600" dirty="0"/>
          </a:p>
          <a:p>
            <a:r>
              <a:rPr lang="en-US" sz="1600" dirty="0">
                <a:solidFill>
                  <a:srgbClr val="FFFF00"/>
                </a:solidFill>
              </a:rPr>
              <a:t>Click on: </a:t>
            </a:r>
            <a:r>
              <a:rPr lang="en-US" sz="1600" dirty="0"/>
              <a:t>Generate</a:t>
            </a:r>
          </a:p>
        </p:txBody>
      </p:sp>
    </p:spTree>
    <p:extLst>
      <p:ext uri="{BB962C8B-B14F-4D97-AF65-F5344CB8AC3E}">
        <p14:creationId xmlns:p14="http://schemas.microsoft.com/office/powerpoint/2010/main" val="41905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8966C2-5FC0-4F52-F6B9-319F49586771}"/>
              </a:ext>
            </a:extLst>
          </p:cNvPr>
          <p:cNvPicPr>
            <a:picLocks noChangeAspect="1"/>
          </p:cNvPicPr>
          <p:nvPr/>
        </p:nvPicPr>
        <p:blipFill>
          <a:blip r:embed="rId3"/>
          <a:stretch>
            <a:fillRect/>
          </a:stretch>
        </p:blipFill>
        <p:spPr>
          <a:xfrm>
            <a:off x="288579" y="1776871"/>
            <a:ext cx="8618018" cy="2074620"/>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cxnSp>
        <p:nvCxnSpPr>
          <p:cNvPr id="9" name="Straight Arrow Connector 8">
            <a:extLst>
              <a:ext uri="{FF2B5EF4-FFF2-40B4-BE49-F238E27FC236}">
                <a16:creationId xmlns:a16="http://schemas.microsoft.com/office/drawing/2014/main" id="{0AEBD92F-808A-0694-0A5D-17C743822373}"/>
              </a:ext>
            </a:extLst>
          </p:cNvPr>
          <p:cNvCxnSpPr>
            <a:cxnSpLocks/>
          </p:cNvCxnSpPr>
          <p:nvPr/>
        </p:nvCxnSpPr>
        <p:spPr>
          <a:xfrm flipH="1">
            <a:off x="733119" y="2307469"/>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7C1F14-F9A0-CAA8-5F9B-C3C6A91118EA}"/>
              </a:ext>
            </a:extLst>
          </p:cNvPr>
          <p:cNvSpPr txBox="1"/>
          <p:nvPr/>
        </p:nvSpPr>
        <p:spPr>
          <a:xfrm>
            <a:off x="332467" y="4129334"/>
            <a:ext cx="8826831" cy="1169551"/>
          </a:xfrm>
          <a:prstGeom prst="rect">
            <a:avLst/>
          </a:prstGeom>
          <a:noFill/>
        </p:spPr>
        <p:txBody>
          <a:bodyPr wrap="square">
            <a:spAutoFit/>
          </a:bodyPr>
          <a:lstStyle/>
          <a:p>
            <a:r>
              <a:rPr lang="en-US" sz="1400" dirty="0"/>
              <a:t>The tab will expand and populate with all lines that used a capital object  code.</a:t>
            </a:r>
          </a:p>
          <a:p>
            <a:endParaRPr lang="en-US" sz="1400" dirty="0">
              <a:solidFill>
                <a:srgbClr val="FFFF00"/>
              </a:solidFill>
            </a:endParaRPr>
          </a:p>
          <a:p>
            <a:r>
              <a:rPr lang="en-US" sz="1400" dirty="0">
                <a:solidFill>
                  <a:srgbClr val="00B050"/>
                </a:solidFill>
              </a:rPr>
              <a:t>The Target (TO) line is the accounting line you are putting the amount to (debit).</a:t>
            </a:r>
          </a:p>
          <a:p>
            <a:endParaRPr lang="en-US" sz="1400" dirty="0">
              <a:solidFill>
                <a:srgbClr val="00B050"/>
              </a:solidFill>
            </a:endParaRPr>
          </a:p>
          <a:p>
            <a:r>
              <a:rPr lang="en-US" sz="1400" dirty="0">
                <a:solidFill>
                  <a:srgbClr val="FFFF00"/>
                </a:solidFill>
              </a:rPr>
              <a:t>Select the line to process by clicking on the “box”.</a:t>
            </a:r>
          </a:p>
        </p:txBody>
      </p:sp>
      <p:sp>
        <p:nvSpPr>
          <p:cNvPr id="14" name="Oval 13">
            <a:extLst>
              <a:ext uri="{FF2B5EF4-FFF2-40B4-BE49-F238E27FC236}">
                <a16:creationId xmlns:a16="http://schemas.microsoft.com/office/drawing/2014/main" id="{90D30000-D184-1B13-5A77-B85479622C80}"/>
              </a:ext>
            </a:extLst>
          </p:cNvPr>
          <p:cNvSpPr/>
          <p:nvPr/>
        </p:nvSpPr>
        <p:spPr>
          <a:xfrm>
            <a:off x="8098548" y="2202351"/>
            <a:ext cx="728283" cy="157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B152229-9136-1B7F-2364-F054DC31E907}"/>
              </a:ext>
            </a:extLst>
          </p:cNvPr>
          <p:cNvSpPr/>
          <p:nvPr/>
        </p:nvSpPr>
        <p:spPr>
          <a:xfrm>
            <a:off x="237762" y="2202351"/>
            <a:ext cx="8439993" cy="5589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7E5F45AD-68D7-0D39-1D3D-52D845F13B6F}"/>
              </a:ext>
            </a:extLst>
          </p:cNvPr>
          <p:cNvCxnSpPr>
            <a:cxnSpLocks/>
          </p:cNvCxnSpPr>
          <p:nvPr/>
        </p:nvCxnSpPr>
        <p:spPr>
          <a:xfrm flipH="1">
            <a:off x="8509839" y="2384794"/>
            <a:ext cx="208051" cy="97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49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BDECD-039C-A920-D94F-174B0DABDFD8}"/>
              </a:ext>
            </a:extLst>
          </p:cNvPr>
          <p:cNvPicPr>
            <a:picLocks noChangeAspect="1"/>
          </p:cNvPicPr>
          <p:nvPr/>
        </p:nvPicPr>
        <p:blipFill>
          <a:blip r:embed="rId3"/>
          <a:stretch>
            <a:fillRect/>
          </a:stretch>
        </p:blipFill>
        <p:spPr>
          <a:xfrm>
            <a:off x="333004" y="2866504"/>
            <a:ext cx="8477991" cy="1975545"/>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sp>
        <p:nvSpPr>
          <p:cNvPr id="5" name="TextBox 4">
            <a:extLst>
              <a:ext uri="{FF2B5EF4-FFF2-40B4-BE49-F238E27FC236}">
                <a16:creationId xmlns:a16="http://schemas.microsoft.com/office/drawing/2014/main" id="{D923E720-FFAC-A324-DA00-E1F8C5C83E36}"/>
              </a:ext>
            </a:extLst>
          </p:cNvPr>
          <p:cNvSpPr txBox="1"/>
          <p:nvPr/>
        </p:nvSpPr>
        <p:spPr>
          <a:xfrm>
            <a:off x="270420" y="5271635"/>
            <a:ext cx="3136340" cy="276999"/>
          </a:xfrm>
          <a:prstGeom prst="rect">
            <a:avLst/>
          </a:prstGeom>
          <a:noFill/>
        </p:spPr>
        <p:txBody>
          <a:bodyPr wrap="square">
            <a:spAutoFit/>
          </a:bodyPr>
          <a:lstStyle/>
          <a:p>
            <a:r>
              <a:rPr lang="en-US" sz="1200" dirty="0"/>
              <a:t> </a:t>
            </a:r>
            <a:r>
              <a:rPr lang="en-US" sz="1200" dirty="0">
                <a:solidFill>
                  <a:srgbClr val="FFFF00"/>
                </a:solidFill>
              </a:rPr>
              <a:t>Select: </a:t>
            </a:r>
            <a:r>
              <a:rPr lang="en-US" sz="1200" dirty="0"/>
              <a:t>Distribute cost evenly</a:t>
            </a:r>
            <a:endParaRPr lang="en-US" sz="1200" dirty="0">
              <a:solidFill>
                <a:srgbClr val="FFFF00"/>
              </a:solidFill>
            </a:endParaRP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5450769" y="3821668"/>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5506358" y="390039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F2E9D4-C40E-5BAA-6B37-F1A8B8AAC40F}"/>
              </a:ext>
            </a:extLst>
          </p:cNvPr>
          <p:cNvSpPr txBox="1"/>
          <p:nvPr/>
        </p:nvSpPr>
        <p:spPr>
          <a:xfrm>
            <a:off x="309743" y="1644435"/>
            <a:ext cx="8477991" cy="738664"/>
          </a:xfrm>
          <a:prstGeom prst="rect">
            <a:avLst/>
          </a:prstGeom>
          <a:noFill/>
        </p:spPr>
        <p:txBody>
          <a:bodyPr wrap="square">
            <a:spAutoFit/>
          </a:bodyPr>
          <a:lstStyle/>
          <a:p>
            <a:r>
              <a:rPr lang="en-US" sz="1400" dirty="0"/>
              <a:t>You need to select either “Distribute cost evenly” or “Distribute cost by amount”. </a:t>
            </a:r>
          </a:p>
          <a:p>
            <a:r>
              <a:rPr lang="en-US" sz="1400" dirty="0">
                <a:solidFill>
                  <a:srgbClr val="00B050"/>
                </a:solidFill>
                <a:cs typeface="Arial" pitchFamily="34" charset="0"/>
              </a:rPr>
              <a:t>NOTE: This example does not have multiple assets involved, so “Distribute cost by amount” is not necessary</a:t>
            </a:r>
            <a:r>
              <a:rPr lang="en-US" sz="1400" dirty="0">
                <a:solidFill>
                  <a:srgbClr val="00B050"/>
                </a:solidFill>
              </a:rPr>
              <a:t>.</a:t>
            </a:r>
          </a:p>
        </p:txBody>
      </p:sp>
      <p:cxnSp>
        <p:nvCxnSpPr>
          <p:cNvPr id="17" name="Straight Arrow Connector 16">
            <a:extLst>
              <a:ext uri="{FF2B5EF4-FFF2-40B4-BE49-F238E27FC236}">
                <a16:creationId xmlns:a16="http://schemas.microsoft.com/office/drawing/2014/main" id="{27116149-4C09-B588-686A-390BD60EF577}"/>
              </a:ext>
            </a:extLst>
          </p:cNvPr>
          <p:cNvCxnSpPr>
            <a:cxnSpLocks/>
          </p:cNvCxnSpPr>
          <p:nvPr/>
        </p:nvCxnSpPr>
        <p:spPr>
          <a:xfrm flipH="1">
            <a:off x="5372427" y="3704268"/>
            <a:ext cx="362637" cy="163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6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EF36D7-A480-AEB8-E340-F8A9396B7C6F}"/>
              </a:ext>
            </a:extLst>
          </p:cNvPr>
          <p:cNvPicPr>
            <a:picLocks noChangeAspect="1"/>
          </p:cNvPicPr>
          <p:nvPr/>
        </p:nvPicPr>
        <p:blipFill>
          <a:blip r:embed="rId3"/>
          <a:stretch>
            <a:fillRect/>
          </a:stretch>
        </p:blipFill>
        <p:spPr>
          <a:xfrm>
            <a:off x="355578" y="2562368"/>
            <a:ext cx="8477991" cy="1974774"/>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sp>
        <p:nvSpPr>
          <p:cNvPr id="5" name="TextBox 4">
            <a:extLst>
              <a:ext uri="{FF2B5EF4-FFF2-40B4-BE49-F238E27FC236}">
                <a16:creationId xmlns:a16="http://schemas.microsoft.com/office/drawing/2014/main" id="{D923E720-FFAC-A324-DA00-E1F8C5C83E36}"/>
              </a:ext>
            </a:extLst>
          </p:cNvPr>
          <p:cNvSpPr txBox="1"/>
          <p:nvPr/>
        </p:nvSpPr>
        <p:spPr>
          <a:xfrm>
            <a:off x="179665" y="5037810"/>
            <a:ext cx="8784669" cy="1077218"/>
          </a:xfrm>
          <a:prstGeom prst="rect">
            <a:avLst/>
          </a:prstGeom>
          <a:noFill/>
        </p:spPr>
        <p:txBody>
          <a:bodyPr wrap="square">
            <a:spAutoFit/>
          </a:bodyPr>
          <a:lstStyle/>
          <a:p>
            <a:r>
              <a:rPr lang="en-US" sz="1600" dirty="0">
                <a:solidFill>
                  <a:srgbClr val="FFFF00"/>
                </a:solidFill>
              </a:rPr>
              <a:t>There is only a “Target/To” line, meaning you are either creating an asset or modifying an asset.</a:t>
            </a:r>
          </a:p>
          <a:p>
            <a:endParaRPr lang="en-US" sz="1600" dirty="0">
              <a:solidFill>
                <a:srgbClr val="FFFF00"/>
              </a:solidFill>
            </a:endParaRPr>
          </a:p>
          <a:p>
            <a:r>
              <a:rPr lang="en-US" sz="1600" dirty="0">
                <a:solidFill>
                  <a:srgbClr val="FFFF00"/>
                </a:solidFill>
              </a:rPr>
              <a:t>Click on: </a:t>
            </a:r>
            <a:r>
              <a:rPr lang="en-US" sz="1600" dirty="0"/>
              <a:t>Create Asset</a:t>
            </a:r>
            <a:endParaRPr lang="en-US" sz="1600" dirty="0">
              <a:solidFill>
                <a:srgbClr val="FFFF00"/>
              </a:solidFill>
            </a:endParaRP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4957044" y="3601645"/>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BFF29E6-29F0-872A-F2F0-1979E16D02ED}"/>
              </a:ext>
            </a:extLst>
          </p:cNvPr>
          <p:cNvSpPr/>
          <p:nvPr/>
        </p:nvSpPr>
        <p:spPr>
          <a:xfrm>
            <a:off x="503042" y="3097167"/>
            <a:ext cx="381651" cy="253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4343113" y="3601645"/>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F2E9D4-C40E-5BAA-6B37-F1A8B8AAC40F}"/>
              </a:ext>
            </a:extLst>
          </p:cNvPr>
          <p:cNvSpPr txBox="1"/>
          <p:nvPr/>
        </p:nvSpPr>
        <p:spPr>
          <a:xfrm>
            <a:off x="179665" y="1837489"/>
            <a:ext cx="8784669" cy="338554"/>
          </a:xfrm>
          <a:prstGeom prst="rect">
            <a:avLst/>
          </a:prstGeom>
          <a:noFill/>
        </p:spPr>
        <p:txBody>
          <a:bodyPr wrap="square">
            <a:spAutoFit/>
          </a:bodyPr>
          <a:lstStyle/>
          <a:p>
            <a:r>
              <a:rPr lang="en-US" sz="1600" dirty="0"/>
              <a:t>You need to select if you are creating an asset or assets or modifying an asset or assets.</a:t>
            </a:r>
          </a:p>
        </p:txBody>
      </p:sp>
      <p:cxnSp>
        <p:nvCxnSpPr>
          <p:cNvPr id="3" name="Straight Arrow Connector 2">
            <a:extLst>
              <a:ext uri="{FF2B5EF4-FFF2-40B4-BE49-F238E27FC236}">
                <a16:creationId xmlns:a16="http://schemas.microsoft.com/office/drawing/2014/main" id="{62CB9151-AA6B-6683-3D4C-9DB2E799F04D}"/>
              </a:ext>
            </a:extLst>
          </p:cNvPr>
          <p:cNvCxnSpPr>
            <a:cxnSpLocks/>
          </p:cNvCxnSpPr>
          <p:nvPr/>
        </p:nvCxnSpPr>
        <p:spPr>
          <a:xfrm flipH="1">
            <a:off x="4367971" y="3601645"/>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0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73EE1-D182-C7AD-E884-7DAA922D990D}"/>
              </a:ext>
            </a:extLst>
          </p:cNvPr>
          <p:cNvPicPr>
            <a:picLocks noChangeAspect="1"/>
          </p:cNvPicPr>
          <p:nvPr/>
        </p:nvPicPr>
        <p:blipFill>
          <a:blip r:embed="rId3"/>
          <a:stretch>
            <a:fillRect/>
          </a:stretch>
        </p:blipFill>
        <p:spPr>
          <a:xfrm>
            <a:off x="511342" y="1733738"/>
            <a:ext cx="8176491" cy="2531784"/>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Create capital assets tab</a:t>
            </a:r>
          </a:p>
        </p:txBody>
      </p:sp>
      <p:sp>
        <p:nvSpPr>
          <p:cNvPr id="5" name="TextBox 4">
            <a:extLst>
              <a:ext uri="{FF2B5EF4-FFF2-40B4-BE49-F238E27FC236}">
                <a16:creationId xmlns:a16="http://schemas.microsoft.com/office/drawing/2014/main" id="{312146D7-775C-0742-22BF-85CC9478643D}"/>
              </a:ext>
            </a:extLst>
          </p:cNvPr>
          <p:cNvSpPr txBox="1"/>
          <p:nvPr/>
        </p:nvSpPr>
        <p:spPr>
          <a:xfrm>
            <a:off x="89831" y="4428548"/>
            <a:ext cx="8964336" cy="2246769"/>
          </a:xfrm>
          <a:prstGeom prst="rect">
            <a:avLst/>
          </a:prstGeom>
          <a:noFill/>
        </p:spPr>
        <p:txBody>
          <a:bodyPr wrap="square">
            <a:spAutoFit/>
          </a:bodyPr>
          <a:lstStyle/>
          <a:p>
            <a:r>
              <a:rPr lang="en-US" sz="1400" dirty="0">
                <a:solidFill>
                  <a:srgbClr val="00B050"/>
                </a:solidFill>
              </a:rPr>
              <a:t>You must complete the Create Capital Assets Tab.</a:t>
            </a:r>
          </a:p>
          <a:p>
            <a:pPr marL="285750" indent="-285750">
              <a:buFont typeface="Wingdings" panose="05000000000000000000" pitchFamily="2" charset="2"/>
              <a:buChar char="§"/>
            </a:pPr>
            <a:r>
              <a:rPr lang="en-US" sz="1400" dirty="0">
                <a:solidFill>
                  <a:srgbClr val="FFFF00"/>
                </a:solidFill>
              </a:rPr>
              <a:t>Enter the Asset Quantity you wish to create: </a:t>
            </a:r>
            <a:r>
              <a:rPr lang="en-US" sz="1400" dirty="0"/>
              <a:t>“1”</a:t>
            </a:r>
          </a:p>
          <a:p>
            <a:pPr marL="285750" indent="-285750">
              <a:buFont typeface="Wingdings" panose="05000000000000000000" pitchFamily="2" charset="2"/>
              <a:buChar char="§"/>
            </a:pPr>
            <a:r>
              <a:rPr lang="en-US" sz="1400" dirty="0">
                <a:solidFill>
                  <a:srgbClr val="FFFF00"/>
                </a:solidFill>
              </a:rPr>
              <a:t>Click on the Magnifying Glass or Enter the Asset Type: </a:t>
            </a:r>
            <a:r>
              <a:rPr lang="en-US" sz="1400" dirty="0"/>
              <a:t>“00032ME” (SHOP + MAINTENANCE EQUIPMENT)</a:t>
            </a:r>
          </a:p>
          <a:p>
            <a:pPr marL="285750" indent="-285750">
              <a:buFont typeface="Wingdings" panose="05000000000000000000" pitchFamily="2" charset="2"/>
              <a:buChar char="§"/>
            </a:pPr>
            <a:r>
              <a:rPr lang="en-US" sz="1400" dirty="0">
                <a:solidFill>
                  <a:srgbClr val="FFFF00"/>
                </a:solidFill>
              </a:rPr>
              <a:t>Click on the Magnifying Glass to enter the Vendor Name (must match the vendor’s name used on the PO or PREQ): </a:t>
            </a:r>
            <a:r>
              <a:rPr lang="en-US" sz="1400" dirty="0"/>
              <a:t>Lookup “WOODCRAFT OF LOVELAND” and return it.</a:t>
            </a:r>
            <a:endParaRPr lang="en-US" sz="1400" dirty="0">
              <a:solidFill>
                <a:srgbClr val="FFFF00"/>
              </a:solidFill>
            </a:endParaRPr>
          </a:p>
          <a:p>
            <a:pPr marL="285750" indent="-285750">
              <a:buFont typeface="Wingdings" panose="05000000000000000000" pitchFamily="2" charset="2"/>
              <a:buChar char="§"/>
            </a:pPr>
            <a:r>
              <a:rPr lang="en-US" sz="1400" dirty="0">
                <a:solidFill>
                  <a:srgbClr val="FFFF00"/>
                </a:solidFill>
              </a:rPr>
              <a:t>Enter the Manufacturer: </a:t>
            </a:r>
            <a:r>
              <a:rPr lang="en-US" sz="1400" dirty="0"/>
              <a:t>“JWBS”</a:t>
            </a:r>
            <a:endParaRPr lang="en-US" sz="1400" dirty="0">
              <a:solidFill>
                <a:srgbClr val="FFFF00"/>
              </a:solidFill>
            </a:endParaRPr>
          </a:p>
          <a:p>
            <a:pPr marL="285750" indent="-285750">
              <a:buFont typeface="Wingdings" panose="05000000000000000000" pitchFamily="2" charset="2"/>
              <a:buChar char="§"/>
            </a:pPr>
            <a:r>
              <a:rPr lang="en-US" sz="1400" dirty="0">
                <a:solidFill>
                  <a:srgbClr val="FFFF00"/>
                </a:solidFill>
              </a:rPr>
              <a:t>Enter the Model: </a:t>
            </a:r>
            <a:r>
              <a:rPr lang="en-US" sz="1400" dirty="0"/>
              <a:t>“15”</a:t>
            </a:r>
            <a:endParaRPr lang="en-US" sz="1400" dirty="0">
              <a:solidFill>
                <a:srgbClr val="FFFF00"/>
              </a:solidFill>
            </a:endParaRPr>
          </a:p>
          <a:p>
            <a:pPr marL="285750" indent="-285750">
              <a:buFont typeface="Wingdings" panose="05000000000000000000" pitchFamily="2" charset="2"/>
              <a:buChar char="§"/>
            </a:pPr>
            <a:r>
              <a:rPr lang="en-US" sz="1400" dirty="0">
                <a:solidFill>
                  <a:srgbClr val="FFFF00"/>
                </a:solidFill>
              </a:rPr>
              <a:t>Enter the Asset Description: </a:t>
            </a:r>
            <a:r>
              <a:rPr lang="en-US" sz="1400" dirty="0"/>
              <a:t>“BANDSAW”</a:t>
            </a:r>
            <a:endParaRPr lang="en-US" sz="1400" dirty="0">
              <a:solidFill>
                <a:srgbClr val="FFFF00"/>
              </a:solidFill>
            </a:endParaRPr>
          </a:p>
          <a:p>
            <a:pPr marL="285750" indent="-285750">
              <a:buFont typeface="Wingdings" panose="05000000000000000000" pitchFamily="2" charset="2"/>
              <a:buChar char="§"/>
            </a:pPr>
            <a:r>
              <a:rPr lang="en-US" sz="1400" dirty="0">
                <a:solidFill>
                  <a:srgbClr val="FFFF00"/>
                </a:solidFill>
              </a:rPr>
              <a:t>Click on: </a:t>
            </a:r>
            <a:r>
              <a:rPr lang="en-US" sz="1400" dirty="0"/>
              <a:t>“Add Tag/Location”</a:t>
            </a:r>
          </a:p>
        </p:txBody>
      </p:sp>
      <p:cxnSp>
        <p:nvCxnSpPr>
          <p:cNvPr id="6" name="Straight Arrow Connector 5">
            <a:extLst>
              <a:ext uri="{FF2B5EF4-FFF2-40B4-BE49-F238E27FC236}">
                <a16:creationId xmlns:a16="http://schemas.microsoft.com/office/drawing/2014/main" id="{AD1291AE-FC4A-411C-6788-747F78F76FA7}"/>
              </a:ext>
            </a:extLst>
          </p:cNvPr>
          <p:cNvCxnSpPr>
            <a:cxnSpLocks/>
          </p:cNvCxnSpPr>
          <p:nvPr/>
        </p:nvCxnSpPr>
        <p:spPr>
          <a:xfrm flipH="1">
            <a:off x="991528" y="3033749"/>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AF672E8-20BB-9577-E120-7C469458220F}"/>
              </a:ext>
            </a:extLst>
          </p:cNvPr>
          <p:cNvCxnSpPr>
            <a:cxnSpLocks/>
          </p:cNvCxnSpPr>
          <p:nvPr/>
        </p:nvCxnSpPr>
        <p:spPr>
          <a:xfrm flipH="1">
            <a:off x="2168684" y="3006714"/>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EFEE9A-B4A6-FC4C-7BDE-CC0888E7EB0F}"/>
              </a:ext>
            </a:extLst>
          </p:cNvPr>
          <p:cNvCxnSpPr>
            <a:cxnSpLocks/>
          </p:cNvCxnSpPr>
          <p:nvPr/>
        </p:nvCxnSpPr>
        <p:spPr>
          <a:xfrm flipH="1">
            <a:off x="3844266" y="2999630"/>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978D727-F772-A560-87D9-545B049699D6}"/>
              </a:ext>
            </a:extLst>
          </p:cNvPr>
          <p:cNvCxnSpPr>
            <a:cxnSpLocks/>
          </p:cNvCxnSpPr>
          <p:nvPr/>
        </p:nvCxnSpPr>
        <p:spPr>
          <a:xfrm flipH="1">
            <a:off x="4808033" y="3004258"/>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311F0-2A92-E379-075D-ABA096E3343D}"/>
              </a:ext>
            </a:extLst>
          </p:cNvPr>
          <p:cNvCxnSpPr>
            <a:cxnSpLocks/>
          </p:cNvCxnSpPr>
          <p:nvPr/>
        </p:nvCxnSpPr>
        <p:spPr>
          <a:xfrm flipH="1">
            <a:off x="5887264" y="3033750"/>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133A3F-8F01-73B0-8939-43D83F0C1D0B}"/>
              </a:ext>
            </a:extLst>
          </p:cNvPr>
          <p:cNvCxnSpPr>
            <a:cxnSpLocks/>
          </p:cNvCxnSpPr>
          <p:nvPr/>
        </p:nvCxnSpPr>
        <p:spPr>
          <a:xfrm flipH="1">
            <a:off x="902368" y="3429000"/>
            <a:ext cx="373523" cy="1319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9AB76BF-D6B8-096F-036F-C80671B074B7}"/>
              </a:ext>
            </a:extLst>
          </p:cNvPr>
          <p:cNvSpPr/>
          <p:nvPr/>
        </p:nvSpPr>
        <p:spPr>
          <a:xfrm>
            <a:off x="6882064" y="3777916"/>
            <a:ext cx="1082842" cy="2045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E74334B-6259-345D-83BC-636BA01A37CE}"/>
              </a:ext>
            </a:extLst>
          </p:cNvPr>
          <p:cNvSpPr/>
          <p:nvPr/>
        </p:nvSpPr>
        <p:spPr>
          <a:xfrm>
            <a:off x="511342" y="1726772"/>
            <a:ext cx="1082842" cy="250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10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A72CF-4EBC-D022-9849-F129BA701D65}"/>
              </a:ext>
            </a:extLst>
          </p:cNvPr>
          <p:cNvPicPr>
            <a:picLocks noChangeAspect="1"/>
          </p:cNvPicPr>
          <p:nvPr/>
        </p:nvPicPr>
        <p:blipFill>
          <a:blip r:embed="rId3"/>
          <a:stretch>
            <a:fillRect/>
          </a:stretch>
        </p:blipFill>
        <p:spPr>
          <a:xfrm>
            <a:off x="415295" y="1759345"/>
            <a:ext cx="8109779" cy="2943715"/>
          </a:xfrm>
          <a:prstGeom prst="rect">
            <a:avLst/>
          </a:prstGeom>
        </p:spPr>
      </p:pic>
      <p:sp>
        <p:nvSpPr>
          <p:cNvPr id="4" name="Title 1">
            <a:extLst>
              <a:ext uri="{FF2B5EF4-FFF2-40B4-BE49-F238E27FC236}">
                <a16:creationId xmlns:a16="http://schemas.microsoft.com/office/drawing/2014/main" id="{09B5A937-7268-6A79-E23B-D7F6B62455D2}"/>
              </a:ext>
            </a:extLst>
          </p:cNvPr>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Create capital assets tab</a:t>
            </a:r>
          </a:p>
        </p:txBody>
      </p:sp>
      <p:cxnSp>
        <p:nvCxnSpPr>
          <p:cNvPr id="5" name="Straight Arrow Connector 4">
            <a:extLst>
              <a:ext uri="{FF2B5EF4-FFF2-40B4-BE49-F238E27FC236}">
                <a16:creationId xmlns:a16="http://schemas.microsoft.com/office/drawing/2014/main" id="{137FDED8-66E3-2F62-F894-03CD1BEB4981}"/>
              </a:ext>
            </a:extLst>
          </p:cNvPr>
          <p:cNvCxnSpPr>
            <a:cxnSpLocks/>
          </p:cNvCxnSpPr>
          <p:nvPr/>
        </p:nvCxnSpPr>
        <p:spPr>
          <a:xfrm flipH="1">
            <a:off x="1022684" y="2970564"/>
            <a:ext cx="467309" cy="1696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11E2523-F708-3260-7151-BFEEAD0CDF37}"/>
              </a:ext>
            </a:extLst>
          </p:cNvPr>
          <p:cNvSpPr/>
          <p:nvPr/>
        </p:nvSpPr>
        <p:spPr>
          <a:xfrm>
            <a:off x="497082" y="4251118"/>
            <a:ext cx="887969" cy="1750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CB0C6CF3-0587-6B66-805D-58312AF050AD}"/>
              </a:ext>
            </a:extLst>
          </p:cNvPr>
          <p:cNvCxnSpPr>
            <a:cxnSpLocks/>
          </p:cNvCxnSpPr>
          <p:nvPr/>
        </p:nvCxnSpPr>
        <p:spPr>
          <a:xfrm flipH="1">
            <a:off x="2424413" y="4117057"/>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F25D5A-28DD-8E2C-F71C-25C53670E993}"/>
              </a:ext>
            </a:extLst>
          </p:cNvPr>
          <p:cNvCxnSpPr>
            <a:cxnSpLocks/>
          </p:cNvCxnSpPr>
          <p:nvPr/>
        </p:nvCxnSpPr>
        <p:spPr>
          <a:xfrm flipH="1">
            <a:off x="4023928" y="412473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449436-E9B7-C3A5-06BB-A43CEE697ED7}"/>
              </a:ext>
            </a:extLst>
          </p:cNvPr>
          <p:cNvCxnSpPr>
            <a:cxnSpLocks/>
          </p:cNvCxnSpPr>
          <p:nvPr/>
        </p:nvCxnSpPr>
        <p:spPr>
          <a:xfrm flipH="1">
            <a:off x="5297502" y="412473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A51B5A-77DA-A0AE-2E6B-8E730511DB70}"/>
              </a:ext>
            </a:extLst>
          </p:cNvPr>
          <p:cNvSpPr txBox="1"/>
          <p:nvPr/>
        </p:nvSpPr>
        <p:spPr>
          <a:xfrm>
            <a:off x="179664" y="4905995"/>
            <a:ext cx="8964336" cy="1815882"/>
          </a:xfrm>
          <a:prstGeom prst="rect">
            <a:avLst/>
          </a:prstGeom>
          <a:noFill/>
        </p:spPr>
        <p:txBody>
          <a:bodyPr wrap="square">
            <a:spAutoFit/>
          </a:bodyPr>
          <a:lstStyle/>
          <a:p>
            <a:r>
              <a:rPr lang="en-US" sz="1400" dirty="0">
                <a:solidFill>
                  <a:srgbClr val="00B050"/>
                </a:solidFill>
              </a:rPr>
              <a:t>For each asset quantity entered, a Tag Number box will show.</a:t>
            </a:r>
          </a:p>
          <a:p>
            <a:endParaRPr lang="en-US" sz="1400" dirty="0">
              <a:solidFill>
                <a:srgbClr val="00B050"/>
              </a:solidFill>
            </a:endParaRPr>
          </a:p>
          <a:p>
            <a:pPr marL="285750" lvl="0" indent="-285750">
              <a:buFont typeface="Wingdings" panose="05000000000000000000" pitchFamily="2" charset="2"/>
              <a:buChar char="§"/>
            </a:pPr>
            <a:r>
              <a:rPr lang="en-US" sz="1400" dirty="0">
                <a:solidFill>
                  <a:srgbClr val="FFFF00"/>
                </a:solidFill>
              </a:rPr>
              <a:t>Leave the Tag Number field blank (Property will assign the decal number when it routes to them).</a:t>
            </a:r>
          </a:p>
          <a:p>
            <a:r>
              <a:rPr lang="en-US" sz="1400" dirty="0">
                <a:solidFill>
                  <a:srgbClr val="00B050"/>
                </a:solidFill>
              </a:rPr>
              <a:t>	</a:t>
            </a:r>
          </a:p>
          <a:p>
            <a:pPr marL="285750" indent="-285750">
              <a:buFont typeface="Wingdings" panose="05000000000000000000" pitchFamily="2" charset="2"/>
              <a:buChar char="§"/>
            </a:pPr>
            <a:r>
              <a:rPr lang="en-US" sz="1400" dirty="0">
                <a:solidFill>
                  <a:srgbClr val="FFFF00"/>
                </a:solidFill>
              </a:rPr>
              <a:t>Enter the Serial Number (if known)</a:t>
            </a:r>
          </a:p>
          <a:p>
            <a:pPr marL="285750" indent="-285750">
              <a:buFont typeface="Wingdings" panose="05000000000000000000" pitchFamily="2" charset="2"/>
              <a:buChar char="§"/>
            </a:pPr>
            <a:endParaRPr lang="en-US" sz="1400" dirty="0">
              <a:solidFill>
                <a:srgbClr val="FFFF00"/>
              </a:solidFill>
            </a:endParaRPr>
          </a:p>
          <a:p>
            <a:pPr marL="285750" indent="-285750">
              <a:buFont typeface="Wingdings" panose="05000000000000000000" pitchFamily="2" charset="2"/>
              <a:buChar char="§"/>
            </a:pPr>
            <a:r>
              <a:rPr lang="en-US" sz="1400" dirty="0">
                <a:solidFill>
                  <a:srgbClr val="FFFF00"/>
                </a:solidFill>
              </a:rPr>
              <a:t>The Campus Code (MC-Main Campus if CSU Fort Collins, PC-Pueblo Campus if CSU Pueblo), Building Code, and Room Number are required for each asset.</a:t>
            </a:r>
          </a:p>
        </p:txBody>
      </p:sp>
      <p:cxnSp>
        <p:nvCxnSpPr>
          <p:cNvPr id="20" name="Straight Arrow Connector 19">
            <a:extLst>
              <a:ext uri="{FF2B5EF4-FFF2-40B4-BE49-F238E27FC236}">
                <a16:creationId xmlns:a16="http://schemas.microsoft.com/office/drawing/2014/main" id="{FA08FF27-35BD-7273-1002-CEA2F44C5A6D}"/>
              </a:ext>
            </a:extLst>
          </p:cNvPr>
          <p:cNvCxnSpPr>
            <a:cxnSpLocks/>
          </p:cNvCxnSpPr>
          <p:nvPr/>
        </p:nvCxnSpPr>
        <p:spPr>
          <a:xfrm flipH="1">
            <a:off x="1102027" y="4111659"/>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A16D063-B26C-56BA-34F4-E97E3DA89788}"/>
              </a:ext>
            </a:extLst>
          </p:cNvPr>
          <p:cNvCxnSpPr>
            <a:cxnSpLocks/>
          </p:cNvCxnSpPr>
          <p:nvPr/>
        </p:nvCxnSpPr>
        <p:spPr>
          <a:xfrm flipH="1">
            <a:off x="6273333" y="412473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3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A72CF-4EBC-D022-9849-F129BA701D65}"/>
              </a:ext>
            </a:extLst>
          </p:cNvPr>
          <p:cNvPicPr>
            <a:picLocks noChangeAspect="1"/>
          </p:cNvPicPr>
          <p:nvPr/>
        </p:nvPicPr>
        <p:blipFill>
          <a:blip r:embed="rId3"/>
          <a:stretch>
            <a:fillRect/>
          </a:stretch>
        </p:blipFill>
        <p:spPr>
          <a:xfrm>
            <a:off x="415295" y="1759345"/>
            <a:ext cx="8109779" cy="2943715"/>
          </a:xfrm>
          <a:prstGeom prst="rect">
            <a:avLst/>
          </a:prstGeom>
        </p:spPr>
      </p:pic>
      <p:sp>
        <p:nvSpPr>
          <p:cNvPr id="4" name="Title 1">
            <a:extLst>
              <a:ext uri="{FF2B5EF4-FFF2-40B4-BE49-F238E27FC236}">
                <a16:creationId xmlns:a16="http://schemas.microsoft.com/office/drawing/2014/main" id="{09B5A937-7268-6A79-E23B-D7F6B62455D2}"/>
              </a:ext>
            </a:extLst>
          </p:cNvPr>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Create capital assets tab</a:t>
            </a:r>
          </a:p>
        </p:txBody>
      </p:sp>
      <p:cxnSp>
        <p:nvCxnSpPr>
          <p:cNvPr id="7" name="Straight Arrow Connector 6">
            <a:extLst>
              <a:ext uri="{FF2B5EF4-FFF2-40B4-BE49-F238E27FC236}">
                <a16:creationId xmlns:a16="http://schemas.microsoft.com/office/drawing/2014/main" id="{CB0C6CF3-0587-6B66-805D-58312AF050AD}"/>
              </a:ext>
            </a:extLst>
          </p:cNvPr>
          <p:cNvCxnSpPr>
            <a:cxnSpLocks/>
          </p:cNvCxnSpPr>
          <p:nvPr/>
        </p:nvCxnSpPr>
        <p:spPr>
          <a:xfrm flipH="1">
            <a:off x="2424413" y="4117057"/>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F25D5A-28DD-8E2C-F71C-25C53670E993}"/>
              </a:ext>
            </a:extLst>
          </p:cNvPr>
          <p:cNvCxnSpPr>
            <a:cxnSpLocks/>
          </p:cNvCxnSpPr>
          <p:nvPr/>
        </p:nvCxnSpPr>
        <p:spPr>
          <a:xfrm flipH="1">
            <a:off x="4023928" y="412473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449436-E9B7-C3A5-06BB-A43CEE697ED7}"/>
              </a:ext>
            </a:extLst>
          </p:cNvPr>
          <p:cNvCxnSpPr>
            <a:cxnSpLocks/>
          </p:cNvCxnSpPr>
          <p:nvPr/>
        </p:nvCxnSpPr>
        <p:spPr>
          <a:xfrm flipH="1">
            <a:off x="5297502" y="412473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08FF27-35BD-7273-1002-CEA2F44C5A6D}"/>
              </a:ext>
            </a:extLst>
          </p:cNvPr>
          <p:cNvCxnSpPr>
            <a:cxnSpLocks/>
          </p:cNvCxnSpPr>
          <p:nvPr/>
        </p:nvCxnSpPr>
        <p:spPr>
          <a:xfrm flipH="1">
            <a:off x="1102027" y="4111659"/>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A16D063-B26C-56BA-34F4-E97E3DA89788}"/>
              </a:ext>
            </a:extLst>
          </p:cNvPr>
          <p:cNvCxnSpPr>
            <a:cxnSpLocks/>
          </p:cNvCxnSpPr>
          <p:nvPr/>
        </p:nvCxnSpPr>
        <p:spPr>
          <a:xfrm flipH="1">
            <a:off x="6273333" y="412473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E80436-EA9E-CF79-26BB-E6D5F9EF117F}"/>
              </a:ext>
            </a:extLst>
          </p:cNvPr>
          <p:cNvSpPr txBox="1"/>
          <p:nvPr/>
        </p:nvSpPr>
        <p:spPr>
          <a:xfrm>
            <a:off x="89831" y="4874258"/>
            <a:ext cx="8964336" cy="1169551"/>
          </a:xfrm>
          <a:prstGeom prst="rect">
            <a:avLst/>
          </a:prstGeom>
          <a:noFill/>
        </p:spPr>
        <p:txBody>
          <a:bodyPr wrap="square">
            <a:spAutoFit/>
          </a:bodyPr>
          <a:lstStyle/>
          <a:p>
            <a:pPr marL="285750" indent="-285750">
              <a:buFont typeface="Wingdings" panose="05000000000000000000" pitchFamily="2" charset="2"/>
              <a:buChar char="§"/>
            </a:pPr>
            <a:r>
              <a:rPr lang="en-US" sz="1400" dirty="0">
                <a:solidFill>
                  <a:srgbClr val="FFFF00"/>
                </a:solidFill>
              </a:rPr>
              <a:t>Tag Number:  </a:t>
            </a:r>
            <a:r>
              <a:rPr lang="en-US" sz="1400" dirty="0"/>
              <a:t>Leave Blank</a:t>
            </a:r>
          </a:p>
          <a:p>
            <a:pPr marL="285750" indent="-285750">
              <a:buFont typeface="Wingdings" panose="05000000000000000000" pitchFamily="2" charset="2"/>
              <a:buChar char="§"/>
            </a:pPr>
            <a:r>
              <a:rPr lang="en-US" sz="1400" dirty="0">
                <a:solidFill>
                  <a:srgbClr val="FFFF00"/>
                </a:solidFill>
              </a:rPr>
              <a:t>Serial Number: </a:t>
            </a:r>
            <a:r>
              <a:rPr lang="en-US" sz="1400" dirty="0"/>
              <a:t>Enter the Serial Number, if known. Otherwise, Leave Blank</a:t>
            </a:r>
            <a:endParaRPr lang="en-US" sz="1400" dirty="0">
              <a:solidFill>
                <a:srgbClr val="FFFF00"/>
              </a:solidFill>
            </a:endParaRPr>
          </a:p>
          <a:p>
            <a:pPr marL="285750" indent="-285750">
              <a:buFont typeface="Wingdings" panose="05000000000000000000" pitchFamily="2" charset="2"/>
              <a:buChar char="§"/>
            </a:pPr>
            <a:r>
              <a:rPr lang="en-US" sz="1400" dirty="0">
                <a:solidFill>
                  <a:srgbClr val="FFFF00"/>
                </a:solidFill>
              </a:rPr>
              <a:t>Enter the Campus Code: </a:t>
            </a:r>
            <a:r>
              <a:rPr lang="en-US" sz="1400" dirty="0"/>
              <a:t>“MC”</a:t>
            </a:r>
            <a:endParaRPr lang="en-US" sz="1400" dirty="0">
              <a:solidFill>
                <a:srgbClr val="FFFF00"/>
              </a:solidFill>
            </a:endParaRPr>
          </a:p>
          <a:p>
            <a:pPr marL="285750" indent="-285750">
              <a:buFont typeface="Wingdings" panose="05000000000000000000" pitchFamily="2" charset="2"/>
              <a:buChar char="§"/>
            </a:pPr>
            <a:r>
              <a:rPr lang="en-US" sz="1400" dirty="0">
                <a:solidFill>
                  <a:srgbClr val="FFFF00"/>
                </a:solidFill>
              </a:rPr>
              <a:t>Enter the Building Code: </a:t>
            </a:r>
            <a:r>
              <a:rPr lang="en-US" sz="1400" dirty="0"/>
              <a:t>“0151”</a:t>
            </a:r>
          </a:p>
          <a:p>
            <a:pPr marL="285750" indent="-285750">
              <a:buFont typeface="Wingdings" panose="05000000000000000000" pitchFamily="2" charset="2"/>
              <a:buChar char="§"/>
            </a:pPr>
            <a:r>
              <a:rPr lang="en-US" sz="1400" dirty="0">
                <a:solidFill>
                  <a:srgbClr val="FFFF00"/>
                </a:solidFill>
              </a:rPr>
              <a:t>Enter the Room Number: </a:t>
            </a:r>
            <a:r>
              <a:rPr lang="en-US" sz="1400" dirty="0"/>
              <a:t>“C100”</a:t>
            </a:r>
          </a:p>
        </p:txBody>
      </p:sp>
    </p:spTree>
    <p:extLst>
      <p:ext uri="{BB962C8B-B14F-4D97-AF65-F5344CB8AC3E}">
        <p14:creationId xmlns:p14="http://schemas.microsoft.com/office/powerpoint/2010/main" val="383547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484C4D-2717-51E2-0F68-CFF3063BFD64}"/>
              </a:ext>
            </a:extLst>
          </p:cNvPr>
          <p:cNvPicPr>
            <a:picLocks noChangeAspect="1"/>
          </p:cNvPicPr>
          <p:nvPr/>
        </p:nvPicPr>
        <p:blipFill>
          <a:blip r:embed="rId3"/>
          <a:stretch>
            <a:fillRect/>
          </a:stretch>
        </p:blipFill>
        <p:spPr>
          <a:xfrm>
            <a:off x="577110" y="3048899"/>
            <a:ext cx="7976937" cy="2993543"/>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179664" y="1578816"/>
            <a:ext cx="8771831" cy="1077218"/>
          </a:xfrm>
          <a:prstGeom prst="rect">
            <a:avLst/>
          </a:prstGeom>
          <a:noFill/>
        </p:spPr>
        <p:txBody>
          <a:bodyPr wrap="square">
            <a:spAutoFit/>
          </a:bodyPr>
          <a:lstStyle/>
          <a:p>
            <a:r>
              <a:rPr lang="en-US" sz="1600" dirty="0">
                <a:solidFill>
                  <a:srgbClr val="00B050"/>
                </a:solidFill>
              </a:rPr>
              <a:t>Once your information is entered, you must clear the System Control Amount to show zero and populate the asset amount.</a:t>
            </a:r>
          </a:p>
          <a:p>
            <a:endParaRPr lang="en-US" sz="1600" dirty="0">
              <a:solidFill>
                <a:srgbClr val="00B050"/>
              </a:solidFill>
            </a:endParaRPr>
          </a:p>
          <a:p>
            <a:r>
              <a:rPr lang="en-US" sz="1600" dirty="0">
                <a:solidFill>
                  <a:srgbClr val="FFFF00"/>
                </a:solidFill>
              </a:rPr>
              <a:t>Click on the “Redistribute Total Amount” button.</a:t>
            </a:r>
          </a:p>
        </p:txBody>
      </p:sp>
      <p:sp>
        <p:nvSpPr>
          <p:cNvPr id="2" name="Oval 1">
            <a:extLst>
              <a:ext uri="{FF2B5EF4-FFF2-40B4-BE49-F238E27FC236}">
                <a16:creationId xmlns:a16="http://schemas.microsoft.com/office/drawing/2014/main" id="{6B1109A6-7736-1CC1-83EA-F5DE321B048B}"/>
              </a:ext>
            </a:extLst>
          </p:cNvPr>
          <p:cNvSpPr/>
          <p:nvPr/>
        </p:nvSpPr>
        <p:spPr>
          <a:xfrm>
            <a:off x="2947737" y="3212432"/>
            <a:ext cx="1780674" cy="348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B1B474-F002-6D76-2714-299E73DD8A7F}"/>
              </a:ext>
            </a:extLst>
          </p:cNvPr>
          <p:cNvSpPr/>
          <p:nvPr/>
        </p:nvSpPr>
        <p:spPr>
          <a:xfrm>
            <a:off x="7315200" y="3212432"/>
            <a:ext cx="1238847" cy="348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AC811E6A-59F5-AA1F-C523-A8AD0BF1F33E}"/>
              </a:ext>
            </a:extLst>
          </p:cNvPr>
          <p:cNvCxnSpPr>
            <a:cxnSpLocks/>
          </p:cNvCxnSpPr>
          <p:nvPr/>
        </p:nvCxnSpPr>
        <p:spPr>
          <a:xfrm flipH="1">
            <a:off x="4119322" y="5366722"/>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4774870-EFFE-72D1-8016-49F3852CDD49}"/>
              </a:ext>
            </a:extLst>
          </p:cNvPr>
          <p:cNvCxnSpPr>
            <a:cxnSpLocks/>
          </p:cNvCxnSpPr>
          <p:nvPr/>
        </p:nvCxnSpPr>
        <p:spPr>
          <a:xfrm flipH="1">
            <a:off x="5192764" y="5366722"/>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28BC57A-DF40-10A5-F7E8-13126050188D}"/>
              </a:ext>
            </a:extLst>
          </p:cNvPr>
          <p:cNvCxnSpPr>
            <a:cxnSpLocks/>
          </p:cNvCxnSpPr>
          <p:nvPr/>
        </p:nvCxnSpPr>
        <p:spPr>
          <a:xfrm flipH="1">
            <a:off x="6266206" y="5366722"/>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1B6AC72-A669-F8D9-7CE5-2C917D7DE237}"/>
              </a:ext>
            </a:extLst>
          </p:cNvPr>
          <p:cNvSpPr/>
          <p:nvPr/>
        </p:nvSpPr>
        <p:spPr>
          <a:xfrm>
            <a:off x="7675943" y="4054640"/>
            <a:ext cx="517359" cy="168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59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64DD7-A761-F0DA-6173-9BF7062B70AB}"/>
              </a:ext>
            </a:extLst>
          </p:cNvPr>
          <p:cNvPicPr>
            <a:picLocks noChangeAspect="1"/>
          </p:cNvPicPr>
          <p:nvPr/>
        </p:nvPicPr>
        <p:blipFill>
          <a:blip r:embed="rId3"/>
          <a:stretch>
            <a:fillRect/>
          </a:stretch>
        </p:blipFill>
        <p:spPr>
          <a:xfrm>
            <a:off x="443052" y="2661068"/>
            <a:ext cx="8257894" cy="3041901"/>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179664" y="1578816"/>
            <a:ext cx="8771831" cy="830997"/>
          </a:xfrm>
          <a:prstGeom prst="rect">
            <a:avLst/>
          </a:prstGeom>
          <a:noFill/>
        </p:spPr>
        <p:txBody>
          <a:bodyPr wrap="square">
            <a:spAutoFit/>
          </a:bodyPr>
          <a:lstStyle/>
          <a:p>
            <a:r>
              <a:rPr lang="en-US" sz="1600" dirty="0">
                <a:solidFill>
                  <a:srgbClr val="00B050"/>
                </a:solidFill>
              </a:rPr>
              <a:t>The System Control Amount will now show zero.</a:t>
            </a:r>
          </a:p>
          <a:p>
            <a:endParaRPr lang="en-US" sz="1600" dirty="0">
              <a:solidFill>
                <a:srgbClr val="00B050"/>
              </a:solidFill>
            </a:endParaRPr>
          </a:p>
          <a:p>
            <a:r>
              <a:rPr lang="en-US" sz="1600" dirty="0">
                <a:solidFill>
                  <a:srgbClr val="00B050"/>
                </a:solidFill>
              </a:rPr>
              <a:t>The Amount will be populated for the asset.</a:t>
            </a:r>
          </a:p>
        </p:txBody>
      </p:sp>
      <p:sp>
        <p:nvSpPr>
          <p:cNvPr id="2" name="Oval 1">
            <a:extLst>
              <a:ext uri="{FF2B5EF4-FFF2-40B4-BE49-F238E27FC236}">
                <a16:creationId xmlns:a16="http://schemas.microsoft.com/office/drawing/2014/main" id="{6B1109A6-7736-1CC1-83EA-F5DE321B048B}"/>
              </a:ext>
            </a:extLst>
          </p:cNvPr>
          <p:cNvSpPr/>
          <p:nvPr/>
        </p:nvSpPr>
        <p:spPr>
          <a:xfrm>
            <a:off x="3976030" y="2839733"/>
            <a:ext cx="1780674" cy="348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B1B474-F002-6D76-2714-299E73DD8A7F}"/>
              </a:ext>
            </a:extLst>
          </p:cNvPr>
          <p:cNvSpPr/>
          <p:nvPr/>
        </p:nvSpPr>
        <p:spPr>
          <a:xfrm>
            <a:off x="7856621" y="3693693"/>
            <a:ext cx="517359" cy="168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32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8187FE-72FF-44AD-1231-85249789A234}"/>
              </a:ext>
            </a:extLst>
          </p:cNvPr>
          <p:cNvPicPr>
            <a:picLocks noChangeAspect="1"/>
          </p:cNvPicPr>
          <p:nvPr/>
        </p:nvPicPr>
        <p:blipFill>
          <a:blip r:embed="rId3"/>
          <a:stretch>
            <a:fillRect/>
          </a:stretch>
        </p:blipFill>
        <p:spPr>
          <a:xfrm>
            <a:off x="613610" y="1465055"/>
            <a:ext cx="7916779" cy="4251761"/>
          </a:xfrm>
          <a:prstGeom prst="rect">
            <a:avLst/>
          </a:prstGeom>
        </p:spPr>
      </p:pic>
      <p:sp>
        <p:nvSpPr>
          <p:cNvPr id="13" name="Title 1"/>
          <p:cNvSpPr txBox="1">
            <a:spLocks/>
          </p:cNvSpPr>
          <p:nvPr/>
        </p:nvSpPr>
        <p:spPr>
          <a:xfrm>
            <a:off x="484836" y="5908108"/>
            <a:ext cx="8213995" cy="64825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200" cap="none" dirty="0"/>
              <a:t>A GLT document will open. You will need to complete specific tabs depending upon what you are needing to do.</a:t>
            </a:r>
          </a:p>
        </p:txBody>
      </p:sp>
      <p:sp>
        <p:nvSpPr>
          <p:cNvPr id="8" name="Title 1"/>
          <p:cNvSpPr txBox="1">
            <a:spLocks/>
          </p:cNvSpPr>
          <p:nvPr/>
        </p:nvSpPr>
        <p:spPr>
          <a:xfrm>
            <a:off x="774700" y="556112"/>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Ledger Transfer document</a:t>
            </a:r>
          </a:p>
        </p:txBody>
      </p:sp>
      <p:sp>
        <p:nvSpPr>
          <p:cNvPr id="7" name="Oval 6">
            <a:extLst>
              <a:ext uri="{FF2B5EF4-FFF2-40B4-BE49-F238E27FC236}">
                <a16:creationId xmlns:a16="http://schemas.microsoft.com/office/drawing/2014/main" id="{51C6A91D-0557-8E30-047C-BDAC9163638B}"/>
              </a:ext>
            </a:extLst>
          </p:cNvPr>
          <p:cNvSpPr/>
          <p:nvPr/>
        </p:nvSpPr>
        <p:spPr>
          <a:xfrm>
            <a:off x="316394" y="1726532"/>
            <a:ext cx="1921479" cy="34049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7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1791A52-8084-5878-A70D-68A9D1B39982}"/>
              </a:ext>
            </a:extLst>
          </p:cNvPr>
          <p:cNvPicPr>
            <a:picLocks noChangeAspect="1"/>
          </p:cNvPicPr>
          <p:nvPr/>
        </p:nvPicPr>
        <p:blipFill>
          <a:blip r:embed="rId3"/>
          <a:stretch>
            <a:fillRect/>
          </a:stretch>
        </p:blipFill>
        <p:spPr>
          <a:xfrm>
            <a:off x="481291" y="2153381"/>
            <a:ext cx="8261968" cy="2216291"/>
          </a:xfrm>
          <a:prstGeom prst="rect">
            <a:avLst/>
          </a:prstGeom>
        </p:spPr>
      </p:pic>
      <p:sp>
        <p:nvSpPr>
          <p:cNvPr id="2" name="Title 1"/>
          <p:cNvSpPr>
            <a:spLocks noGrp="1"/>
          </p:cNvSpPr>
          <p:nvPr>
            <p:ph type="title"/>
          </p:nvPr>
        </p:nvSpPr>
        <p:spPr>
          <a:xfrm>
            <a:off x="262621" y="531144"/>
            <a:ext cx="8699308" cy="866347"/>
          </a:xfrm>
        </p:spPr>
        <p:txBody>
          <a:bodyPr>
            <a:normAutofit fontScale="90000"/>
          </a:bodyPr>
          <a:lstStyle/>
          <a:p>
            <a:pPr algn="l"/>
            <a:r>
              <a:rPr lang="en-US" dirty="0">
                <a:solidFill>
                  <a:srgbClr val="FFFF00"/>
                </a:solidFill>
              </a:rPr>
              <a:t>LATE ADJUSTMENT CERTIFICATION TAB</a:t>
            </a:r>
          </a:p>
        </p:txBody>
      </p:sp>
      <p:cxnSp>
        <p:nvCxnSpPr>
          <p:cNvPr id="20" name="Straight Arrow Connector 19"/>
          <p:cNvCxnSpPr>
            <a:cxnSpLocks/>
          </p:cNvCxnSpPr>
          <p:nvPr/>
        </p:nvCxnSpPr>
        <p:spPr>
          <a:xfrm flipH="1">
            <a:off x="4771545" y="2329498"/>
            <a:ext cx="302161" cy="162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75711" y="2153381"/>
            <a:ext cx="1533855" cy="255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323311" y="1368022"/>
            <a:ext cx="8577928" cy="369332"/>
          </a:xfrm>
          <a:prstGeom prst="rect">
            <a:avLst/>
          </a:prstGeom>
        </p:spPr>
        <p:txBody>
          <a:bodyPr wrap="square">
            <a:spAutoFit/>
          </a:bodyPr>
          <a:lstStyle/>
          <a:p>
            <a:r>
              <a:rPr lang="en-US" dirty="0">
                <a:solidFill>
                  <a:srgbClr val="00B050"/>
                </a:solidFill>
                <a:cs typeface="Arial" pitchFamily="34" charset="0"/>
              </a:rPr>
              <a:t>When required, you must complete each box.</a:t>
            </a:r>
            <a:endParaRPr lang="en-US" dirty="0">
              <a:solidFill>
                <a:srgbClr val="FFFF00"/>
              </a:solidFill>
              <a:cs typeface="Arial" pitchFamily="34" charset="0"/>
            </a:endParaRPr>
          </a:p>
        </p:txBody>
      </p:sp>
      <p:cxnSp>
        <p:nvCxnSpPr>
          <p:cNvPr id="23" name="Straight Arrow Connector 22">
            <a:extLst>
              <a:ext uri="{FF2B5EF4-FFF2-40B4-BE49-F238E27FC236}">
                <a16:creationId xmlns:a16="http://schemas.microsoft.com/office/drawing/2014/main" id="{9971D1A3-FCAC-2B47-4276-146FF0B188CA}"/>
              </a:ext>
            </a:extLst>
          </p:cNvPr>
          <p:cNvCxnSpPr>
            <a:cxnSpLocks/>
          </p:cNvCxnSpPr>
          <p:nvPr/>
        </p:nvCxnSpPr>
        <p:spPr>
          <a:xfrm flipH="1">
            <a:off x="4768859" y="2695374"/>
            <a:ext cx="325542" cy="136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CCE2E2-BB22-F2A5-8935-9C3EFF69ABE1}"/>
              </a:ext>
            </a:extLst>
          </p:cNvPr>
          <p:cNvCxnSpPr>
            <a:cxnSpLocks/>
          </p:cNvCxnSpPr>
          <p:nvPr/>
        </p:nvCxnSpPr>
        <p:spPr>
          <a:xfrm flipH="1">
            <a:off x="4762558" y="3035501"/>
            <a:ext cx="331843" cy="212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DED937-3AA7-F6C3-C33E-6F996F59DF23}"/>
              </a:ext>
            </a:extLst>
          </p:cNvPr>
          <p:cNvCxnSpPr>
            <a:cxnSpLocks/>
          </p:cNvCxnSpPr>
          <p:nvPr/>
        </p:nvCxnSpPr>
        <p:spPr>
          <a:xfrm flipH="1">
            <a:off x="4762558" y="3429000"/>
            <a:ext cx="311148" cy="18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F83DF1-4A5C-2BCB-4D87-E5CFAAE50330}"/>
              </a:ext>
            </a:extLst>
          </p:cNvPr>
          <p:cNvCxnSpPr>
            <a:cxnSpLocks/>
          </p:cNvCxnSpPr>
          <p:nvPr/>
        </p:nvCxnSpPr>
        <p:spPr>
          <a:xfrm flipH="1">
            <a:off x="4762558" y="3845999"/>
            <a:ext cx="283256" cy="169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CA69FD53-663B-67D5-3ACE-4962797600F2}"/>
              </a:ext>
            </a:extLst>
          </p:cNvPr>
          <p:cNvSpPr/>
          <p:nvPr/>
        </p:nvSpPr>
        <p:spPr>
          <a:xfrm>
            <a:off x="2670372" y="2446690"/>
            <a:ext cx="2008267"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Oval 39">
            <a:extLst>
              <a:ext uri="{FF2B5EF4-FFF2-40B4-BE49-F238E27FC236}">
                <a16:creationId xmlns:a16="http://schemas.microsoft.com/office/drawing/2014/main" id="{C5B0572E-3ADA-A0FC-8DD7-58406690B1B9}"/>
              </a:ext>
            </a:extLst>
          </p:cNvPr>
          <p:cNvSpPr/>
          <p:nvPr/>
        </p:nvSpPr>
        <p:spPr>
          <a:xfrm>
            <a:off x="3155894" y="2832038"/>
            <a:ext cx="1522745"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Oval 40">
            <a:extLst>
              <a:ext uri="{FF2B5EF4-FFF2-40B4-BE49-F238E27FC236}">
                <a16:creationId xmlns:a16="http://schemas.microsoft.com/office/drawing/2014/main" id="{F80789A7-2762-E677-7DCD-73F6839342A5}"/>
              </a:ext>
            </a:extLst>
          </p:cNvPr>
          <p:cNvSpPr/>
          <p:nvPr/>
        </p:nvSpPr>
        <p:spPr>
          <a:xfrm>
            <a:off x="2759383" y="3182734"/>
            <a:ext cx="1919255"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41">
            <a:extLst>
              <a:ext uri="{FF2B5EF4-FFF2-40B4-BE49-F238E27FC236}">
                <a16:creationId xmlns:a16="http://schemas.microsoft.com/office/drawing/2014/main" id="{F7BE587A-81D4-9C07-2AB8-7CC9462D5706}"/>
              </a:ext>
            </a:extLst>
          </p:cNvPr>
          <p:cNvSpPr/>
          <p:nvPr/>
        </p:nvSpPr>
        <p:spPr>
          <a:xfrm>
            <a:off x="3625231" y="3590915"/>
            <a:ext cx="1053407"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Oval 42">
            <a:extLst>
              <a:ext uri="{FF2B5EF4-FFF2-40B4-BE49-F238E27FC236}">
                <a16:creationId xmlns:a16="http://schemas.microsoft.com/office/drawing/2014/main" id="{CA2AEFF9-0129-05C6-3A28-3CB272872FD5}"/>
              </a:ext>
            </a:extLst>
          </p:cNvPr>
          <p:cNvSpPr/>
          <p:nvPr/>
        </p:nvSpPr>
        <p:spPr>
          <a:xfrm>
            <a:off x="2548992" y="3930831"/>
            <a:ext cx="2129646" cy="255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2146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30" grpId="0" animBg="1"/>
      <p:bldP spid="40" grpId="0" animBg="1"/>
      <p:bldP spid="41" grpId="0" animBg="1"/>
      <p:bldP spid="42" grpId="0" animBg="1"/>
      <p:bldP spid="4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DD0B9-018B-3DD8-8749-408AC316F425}"/>
              </a:ext>
            </a:extLst>
          </p:cNvPr>
          <p:cNvPicPr>
            <a:picLocks noChangeAspect="1"/>
          </p:cNvPicPr>
          <p:nvPr/>
        </p:nvPicPr>
        <p:blipFill>
          <a:blip r:embed="rId3"/>
          <a:stretch>
            <a:fillRect/>
          </a:stretch>
        </p:blipFill>
        <p:spPr>
          <a:xfrm>
            <a:off x="323311" y="2079854"/>
            <a:ext cx="8497378" cy="1044606"/>
          </a:xfrm>
          <a:prstGeom prst="rect">
            <a:avLst/>
          </a:prstGeom>
        </p:spPr>
      </p:pic>
      <p:sp>
        <p:nvSpPr>
          <p:cNvPr id="2" name="Title 1"/>
          <p:cNvSpPr>
            <a:spLocks noGrp="1"/>
          </p:cNvSpPr>
          <p:nvPr>
            <p:ph type="title"/>
          </p:nvPr>
        </p:nvSpPr>
        <p:spPr>
          <a:xfrm>
            <a:off x="1112205" y="528327"/>
            <a:ext cx="7315199" cy="866347"/>
          </a:xfrm>
        </p:spPr>
        <p:txBody>
          <a:bodyPr>
            <a:normAutofit fontScale="90000"/>
          </a:bodyPr>
          <a:lstStyle/>
          <a:p>
            <a:pPr algn="l"/>
            <a:r>
              <a:rPr lang="en-US" dirty="0">
                <a:solidFill>
                  <a:srgbClr val="FFFF00"/>
                </a:solidFill>
              </a:rPr>
              <a:t>NOTES AND ATTACHMENTS TAB</a:t>
            </a:r>
          </a:p>
        </p:txBody>
      </p:sp>
      <p:cxnSp>
        <p:nvCxnSpPr>
          <p:cNvPr id="20" name="Straight Arrow Connector 19"/>
          <p:cNvCxnSpPr>
            <a:cxnSpLocks/>
          </p:cNvCxnSpPr>
          <p:nvPr/>
        </p:nvCxnSpPr>
        <p:spPr>
          <a:xfrm>
            <a:off x="1857166" y="2358751"/>
            <a:ext cx="317916" cy="213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3311" y="2153381"/>
            <a:ext cx="1533855" cy="215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218096" y="2460970"/>
            <a:ext cx="420786" cy="283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a:off x="4528794" y="2216860"/>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3311" y="1368022"/>
            <a:ext cx="8577928" cy="369332"/>
          </a:xfrm>
          <a:prstGeom prst="rect">
            <a:avLst/>
          </a:prstGeom>
        </p:spPr>
        <p:txBody>
          <a:bodyPr wrap="square">
            <a:spAutoFit/>
          </a:bodyPr>
          <a:lstStyle/>
          <a:p>
            <a:r>
              <a:rPr lang="en-US" dirty="0">
                <a:solidFill>
                  <a:srgbClr val="00B050"/>
                </a:solidFill>
                <a:cs typeface="Arial" pitchFamily="34" charset="0"/>
              </a:rPr>
              <a:t>Attach any backup in the Notes and Attachments Tab and click on </a:t>
            </a:r>
            <a:r>
              <a:rPr lang="en-US" dirty="0">
                <a:solidFill>
                  <a:srgbClr val="FFFF00"/>
                </a:solidFill>
                <a:cs typeface="Arial" pitchFamily="34" charset="0"/>
              </a:rPr>
              <a:t>“add”</a:t>
            </a:r>
            <a:r>
              <a:rPr lang="en-US" dirty="0">
                <a:solidFill>
                  <a:srgbClr val="00B050"/>
                </a:solidFill>
                <a:cs typeface="Arial" pitchFamily="34" charset="0"/>
              </a:rPr>
              <a:t>.</a:t>
            </a:r>
            <a:r>
              <a:rPr lang="en-US" dirty="0">
                <a:solidFill>
                  <a:srgbClr val="FFFF00"/>
                </a:solidFill>
                <a:cs typeface="Arial" pitchFamily="34" charset="0"/>
              </a:rPr>
              <a:t> </a:t>
            </a:r>
          </a:p>
        </p:txBody>
      </p:sp>
    </p:spTree>
    <p:extLst>
      <p:ext uri="{BB962C8B-B14F-4D97-AF65-F5344CB8AC3E}">
        <p14:creationId xmlns:p14="http://schemas.microsoft.com/office/powerpoint/2010/main" val="284155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58A7A7-682D-DA83-0E50-CB58E72A36B2}"/>
              </a:ext>
            </a:extLst>
          </p:cNvPr>
          <p:cNvPicPr>
            <a:picLocks noChangeAspect="1"/>
          </p:cNvPicPr>
          <p:nvPr/>
        </p:nvPicPr>
        <p:blipFill>
          <a:blip r:embed="rId3"/>
          <a:stretch>
            <a:fillRect/>
          </a:stretch>
        </p:blipFill>
        <p:spPr>
          <a:xfrm>
            <a:off x="2717819" y="2695123"/>
            <a:ext cx="3562350" cy="638175"/>
          </a:xfrm>
          <a:prstGeom prst="rect">
            <a:avLst/>
          </a:prstGeom>
        </p:spPr>
      </p:pic>
      <p:sp>
        <p:nvSpPr>
          <p:cNvPr id="2" name="Title 1"/>
          <p:cNvSpPr>
            <a:spLocks noGrp="1"/>
          </p:cNvSpPr>
          <p:nvPr>
            <p:ph type="title"/>
          </p:nvPr>
        </p:nvSpPr>
        <p:spPr>
          <a:xfrm>
            <a:off x="1401448" y="474853"/>
            <a:ext cx="5571816" cy="866347"/>
          </a:xfrm>
        </p:spPr>
        <p:txBody>
          <a:bodyPr>
            <a:normAutofit/>
          </a:bodyPr>
          <a:lstStyle/>
          <a:p>
            <a:pPr algn="l"/>
            <a:r>
              <a:rPr lang="en-US" dirty="0">
                <a:solidFill>
                  <a:srgbClr val="FFFF00"/>
                </a:solidFill>
              </a:rPr>
              <a:t>Document options</a:t>
            </a:r>
          </a:p>
        </p:txBody>
      </p:sp>
      <p:sp>
        <p:nvSpPr>
          <p:cNvPr id="10" name="Oval 9"/>
          <p:cNvSpPr/>
          <p:nvPr/>
        </p:nvSpPr>
        <p:spPr>
          <a:xfrm>
            <a:off x="3042605" y="2894772"/>
            <a:ext cx="607581"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3880459" y="2913133"/>
            <a:ext cx="541790" cy="270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4596674" y="2913133"/>
            <a:ext cx="541791" cy="301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5386818" y="2894772"/>
            <a:ext cx="597640"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370610" y="5378063"/>
            <a:ext cx="8316190" cy="779129"/>
          </a:xfrm>
          <a:prstGeom prst="rect">
            <a:avLst/>
          </a:prstGeom>
          <a:noFill/>
        </p:spPr>
        <p:txBody>
          <a:bodyPr wrap="square" rtlCol="0">
            <a:noAutofit/>
          </a:bodyPr>
          <a:lstStyle/>
          <a:p>
            <a:endParaRPr lang="en-US" dirty="0">
              <a:solidFill>
                <a:srgbClr val="FFFF00"/>
              </a:solidFill>
              <a:cs typeface="Arial" pitchFamily="34" charset="0"/>
            </a:endParaRPr>
          </a:p>
          <a:p>
            <a:r>
              <a:rPr lang="en-US" dirty="0">
                <a:solidFill>
                  <a:srgbClr val="00B050"/>
                </a:solidFill>
                <a:cs typeface="Arial" pitchFamily="34" charset="0"/>
              </a:rPr>
              <a:t>Click on: </a:t>
            </a:r>
            <a:r>
              <a:rPr lang="en-US" dirty="0">
                <a:cs typeface="Arial" pitchFamily="34" charset="0"/>
              </a:rPr>
              <a:t>“Cancel”.</a:t>
            </a:r>
            <a:endParaRPr lang="en-US" dirty="0"/>
          </a:p>
        </p:txBody>
      </p:sp>
      <p:sp>
        <p:nvSpPr>
          <p:cNvPr id="22" name="Oval 21"/>
          <p:cNvSpPr/>
          <p:nvPr/>
        </p:nvSpPr>
        <p:spPr>
          <a:xfrm>
            <a:off x="5396096" y="2849100"/>
            <a:ext cx="607581" cy="392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FDBFB198-D7C1-E0FE-1206-28F7D2A0EDF5}"/>
              </a:ext>
            </a:extLst>
          </p:cNvPr>
          <p:cNvSpPr txBox="1"/>
          <p:nvPr/>
        </p:nvSpPr>
        <p:spPr>
          <a:xfrm>
            <a:off x="370610" y="1831451"/>
            <a:ext cx="8103279" cy="375598"/>
          </a:xfrm>
          <a:prstGeom prst="rect">
            <a:avLst/>
          </a:prstGeom>
          <a:noFill/>
        </p:spPr>
        <p:txBody>
          <a:bodyPr wrap="square" rtlCol="0">
            <a:noAutofit/>
          </a:bodyPr>
          <a:lstStyle/>
          <a:p>
            <a:r>
              <a:rPr lang="en-US" dirty="0">
                <a:solidFill>
                  <a:srgbClr val="00B050"/>
                </a:solidFill>
              </a:rPr>
              <a:t>Submit, Save, Close, or Cancel document are available options.</a:t>
            </a:r>
          </a:p>
        </p:txBody>
      </p:sp>
      <p:sp>
        <p:nvSpPr>
          <p:cNvPr id="3" name="TextBox 2">
            <a:extLst>
              <a:ext uri="{FF2B5EF4-FFF2-40B4-BE49-F238E27FC236}">
                <a16:creationId xmlns:a16="http://schemas.microsoft.com/office/drawing/2014/main" id="{3DD5F5D7-2E91-E789-823C-8BC4BCAE2049}"/>
              </a:ext>
            </a:extLst>
          </p:cNvPr>
          <p:cNvSpPr txBox="1"/>
          <p:nvPr/>
        </p:nvSpPr>
        <p:spPr>
          <a:xfrm>
            <a:off x="312839" y="3751465"/>
            <a:ext cx="8567669" cy="1477328"/>
          </a:xfrm>
          <a:prstGeom prst="rect">
            <a:avLst/>
          </a:prstGeom>
          <a:noFill/>
        </p:spPr>
        <p:txBody>
          <a:bodyPr wrap="square">
            <a:spAutoFit/>
          </a:bodyPr>
          <a:lstStyle/>
          <a:p>
            <a:r>
              <a:rPr lang="en-US" dirty="0">
                <a:solidFill>
                  <a:srgbClr val="FF0000"/>
                </a:solidFill>
                <a:cs typeface="Arial" pitchFamily="34" charset="0"/>
              </a:rPr>
              <a:t>WARNING: </a:t>
            </a:r>
            <a:r>
              <a:rPr lang="en-US" dirty="0">
                <a:solidFill>
                  <a:srgbClr val="FFFF00"/>
                </a:solidFill>
                <a:cs typeface="Arial" pitchFamily="34" charset="0"/>
              </a:rPr>
              <a:t>You would normally click on submit, however, for these training documents if you click on “submit” the same information will not be available for future trainings. For training purposes, please click on “Cancel” when practicing GLT documents using the information in the examples.</a:t>
            </a:r>
          </a:p>
        </p:txBody>
      </p:sp>
    </p:spTree>
    <p:extLst>
      <p:ext uri="{BB962C8B-B14F-4D97-AF65-F5344CB8AC3E}">
        <p14:creationId xmlns:p14="http://schemas.microsoft.com/office/powerpoint/2010/main" val="408700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18" grpId="0" animBg="1"/>
      <p:bldP spid="22"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58679" y="2730690"/>
            <a:ext cx="8626642" cy="1118724"/>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2800" cap="none" dirty="0">
                <a:solidFill>
                  <a:srgbClr val="00B050"/>
                </a:solidFill>
              </a:rPr>
              <a:t>EXAMPLE: </a:t>
            </a:r>
            <a:r>
              <a:rPr lang="en-US" sz="2800" cap="none" dirty="0"/>
              <a:t>FUNDING CHANGE-MODIFY ASSET</a:t>
            </a:r>
          </a:p>
          <a:p>
            <a:pPr algn="ctr"/>
            <a:r>
              <a:rPr lang="en-US" sz="2800" cap="none" dirty="0">
                <a:solidFill>
                  <a:srgbClr val="FFFF00"/>
                </a:solidFill>
              </a:rPr>
              <a:t>(single account to single account, single asset)</a:t>
            </a:r>
          </a:p>
        </p:txBody>
      </p:sp>
      <p:sp>
        <p:nvSpPr>
          <p:cNvPr id="8" name="Title 1"/>
          <p:cNvSpPr txBox="1">
            <a:spLocks/>
          </p:cNvSpPr>
          <p:nvPr/>
        </p:nvSpPr>
        <p:spPr>
          <a:xfrm>
            <a:off x="774700" y="974914"/>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Ledger Transfer document</a:t>
            </a:r>
          </a:p>
        </p:txBody>
      </p:sp>
    </p:spTree>
    <p:extLst>
      <p:ext uri="{BB962C8B-B14F-4D97-AF65-F5344CB8AC3E}">
        <p14:creationId xmlns:p14="http://schemas.microsoft.com/office/powerpoint/2010/main" val="1748751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084199" y="3017503"/>
            <a:ext cx="6975601" cy="822993"/>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3200" cap="none" dirty="0">
                <a:solidFill>
                  <a:srgbClr val="00B050"/>
                </a:solidFill>
              </a:rPr>
              <a:t>Bring up a GLT document</a:t>
            </a:r>
            <a:endParaRPr lang="en-US" sz="3200" cap="none" dirty="0">
              <a:solidFill>
                <a:srgbClr val="FFFF00"/>
              </a:solidFill>
            </a:endParaRPr>
          </a:p>
        </p:txBody>
      </p:sp>
      <p:sp>
        <p:nvSpPr>
          <p:cNvPr id="8" name="Title 1"/>
          <p:cNvSpPr txBox="1">
            <a:spLocks/>
          </p:cNvSpPr>
          <p:nvPr/>
        </p:nvSpPr>
        <p:spPr>
          <a:xfrm>
            <a:off x="774700" y="974914"/>
            <a:ext cx="7594600"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General Ledger Transfer document</a:t>
            </a:r>
          </a:p>
        </p:txBody>
      </p:sp>
    </p:spTree>
    <p:extLst>
      <p:ext uri="{BB962C8B-B14F-4D97-AF65-F5344CB8AC3E}">
        <p14:creationId xmlns:p14="http://schemas.microsoft.com/office/powerpoint/2010/main" val="1900309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550AF2-D717-F602-B8C6-182A33C48131}"/>
              </a:ext>
            </a:extLst>
          </p:cNvPr>
          <p:cNvPicPr>
            <a:picLocks noChangeAspect="1"/>
          </p:cNvPicPr>
          <p:nvPr/>
        </p:nvPicPr>
        <p:blipFill>
          <a:blip r:embed="rId2"/>
          <a:stretch>
            <a:fillRect/>
          </a:stretch>
        </p:blipFill>
        <p:spPr>
          <a:xfrm>
            <a:off x="499992" y="2294575"/>
            <a:ext cx="8014635" cy="2268849"/>
          </a:xfrm>
          <a:prstGeom prst="rect">
            <a:avLst/>
          </a:prstGeom>
        </p:spPr>
      </p:pic>
      <p:cxnSp>
        <p:nvCxnSpPr>
          <p:cNvPr id="5" name="Straight Arrow Connector 4"/>
          <p:cNvCxnSpPr>
            <a:cxnSpLocks/>
          </p:cNvCxnSpPr>
          <p:nvPr/>
        </p:nvCxnSpPr>
        <p:spPr>
          <a:xfrm flipH="1">
            <a:off x="2915562" y="349258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6618509" y="3557318"/>
            <a:ext cx="429654" cy="121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3138863" y="3700747"/>
            <a:ext cx="445910" cy="170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066586" y="544676"/>
            <a:ext cx="6881446" cy="854133"/>
          </a:xfrm>
        </p:spPr>
        <p:txBody>
          <a:bodyPr/>
          <a:lstStyle/>
          <a:p>
            <a:pPr algn="l"/>
            <a:r>
              <a:rPr lang="en-US" dirty="0">
                <a:solidFill>
                  <a:srgbClr val="FFFF00"/>
                </a:solidFill>
              </a:rPr>
              <a:t>Document Overview tab</a:t>
            </a:r>
          </a:p>
        </p:txBody>
      </p:sp>
      <p:sp>
        <p:nvSpPr>
          <p:cNvPr id="2" name="Content Placeholder 2">
            <a:extLst>
              <a:ext uri="{FF2B5EF4-FFF2-40B4-BE49-F238E27FC236}">
                <a16:creationId xmlns:a16="http://schemas.microsoft.com/office/drawing/2014/main" id="{E15945C6-61BF-3AAC-8712-ECB012CA4E37}"/>
              </a:ext>
            </a:extLst>
          </p:cNvPr>
          <p:cNvSpPr>
            <a:spLocks noGrp="1"/>
          </p:cNvSpPr>
          <p:nvPr>
            <p:ph idx="1"/>
          </p:nvPr>
        </p:nvSpPr>
        <p:spPr>
          <a:xfrm>
            <a:off x="230864" y="4941671"/>
            <a:ext cx="8682271" cy="1358567"/>
          </a:xfrm>
        </p:spPr>
        <p:txBody>
          <a:bodyPr>
            <a:normAutofit fontScale="92500" lnSpcReduction="10000"/>
          </a:bodyPr>
          <a:lstStyle/>
          <a:p>
            <a:pPr marL="0" indent="0">
              <a:buNone/>
            </a:pPr>
            <a:r>
              <a:rPr lang="en-US" sz="2000" dirty="0">
                <a:solidFill>
                  <a:srgbClr val="FFFF00"/>
                </a:solidFill>
              </a:rPr>
              <a:t>Description:</a:t>
            </a:r>
            <a:r>
              <a:rPr lang="en-US" sz="2000" dirty="0"/>
              <a:t>  Enter a brief description.</a:t>
            </a:r>
          </a:p>
          <a:p>
            <a:pPr marL="0" indent="0">
              <a:buNone/>
            </a:pPr>
            <a:r>
              <a:rPr lang="en-US" sz="2000" dirty="0">
                <a:solidFill>
                  <a:srgbClr val="FFFF00"/>
                </a:solidFill>
              </a:rPr>
              <a:t>Explanation:</a:t>
            </a:r>
            <a:r>
              <a:rPr lang="en-US" sz="2000" dirty="0"/>
              <a:t>  Enter any necessary information (e.g., Funding Change)</a:t>
            </a:r>
          </a:p>
          <a:p>
            <a:pPr marL="0" indent="0">
              <a:buNone/>
            </a:pPr>
            <a:r>
              <a:rPr lang="en-US" sz="2000" dirty="0">
                <a:solidFill>
                  <a:srgbClr val="FFFF00"/>
                </a:solidFill>
              </a:rPr>
              <a:t>Organization Document Number: </a:t>
            </a:r>
            <a:r>
              <a:rPr lang="en-US" sz="2100" dirty="0"/>
              <a:t>Enter the PO number (In this example, information from PO 816564 was used).</a:t>
            </a:r>
            <a:endParaRPr lang="en-US" sz="2100" dirty="0">
              <a:solidFill>
                <a:srgbClr val="00B050"/>
              </a:solidFill>
            </a:endParaRPr>
          </a:p>
          <a:p>
            <a:pPr marL="0" indent="0">
              <a:buNone/>
            </a:pPr>
            <a:endParaRPr lang="en-US" dirty="0"/>
          </a:p>
        </p:txBody>
      </p:sp>
    </p:spTree>
    <p:extLst>
      <p:ext uri="{BB962C8B-B14F-4D97-AF65-F5344CB8AC3E}">
        <p14:creationId xmlns:p14="http://schemas.microsoft.com/office/powerpoint/2010/main" val="29393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5BFCD9-E478-1CD2-4FBC-730AB88D9C88}"/>
              </a:ext>
            </a:extLst>
          </p:cNvPr>
          <p:cNvPicPr>
            <a:picLocks noChangeAspect="1"/>
          </p:cNvPicPr>
          <p:nvPr/>
        </p:nvPicPr>
        <p:blipFill>
          <a:blip r:embed="rId3"/>
          <a:stretch>
            <a:fillRect/>
          </a:stretch>
        </p:blipFill>
        <p:spPr>
          <a:xfrm>
            <a:off x="1000896" y="1783364"/>
            <a:ext cx="7142205" cy="3300735"/>
          </a:xfrm>
          <a:prstGeom prst="rect">
            <a:avLst/>
          </a:prstGeom>
        </p:spPr>
      </p:pic>
      <p:sp>
        <p:nvSpPr>
          <p:cNvPr id="2" name="Title 1"/>
          <p:cNvSpPr>
            <a:spLocks noGrp="1"/>
          </p:cNvSpPr>
          <p:nvPr>
            <p:ph type="title"/>
          </p:nvPr>
        </p:nvSpPr>
        <p:spPr>
          <a:xfrm>
            <a:off x="727433" y="495358"/>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90616" y="5084099"/>
            <a:ext cx="8913341" cy="1569660"/>
          </a:xfrm>
          <a:prstGeom prst="rect">
            <a:avLst/>
          </a:prstGeom>
          <a:noFill/>
        </p:spPr>
        <p:txBody>
          <a:bodyPr wrap="square" rtlCol="0">
            <a:spAutoFit/>
          </a:bodyPr>
          <a:lstStyle/>
          <a:p>
            <a:r>
              <a:rPr lang="en-US" sz="1200" dirty="0">
                <a:solidFill>
                  <a:schemeClr val="accent1">
                    <a:lumMod val="75000"/>
                  </a:schemeClr>
                </a:solidFill>
              </a:rPr>
              <a:t>Confirm, enter, change, or leave blank any of the following information </a:t>
            </a:r>
            <a:r>
              <a:rPr lang="en-US" sz="1200" dirty="0">
                <a:solidFill>
                  <a:srgbClr val="00B050"/>
                </a:solidFill>
              </a:rPr>
              <a:t>per the asset payment lookup information.</a:t>
            </a:r>
            <a:endParaRPr lang="en-US" sz="1200" dirty="0">
              <a:solidFill>
                <a:schemeClr val="accent1">
                  <a:lumMod val="75000"/>
                </a:schemeClr>
              </a:solidFill>
            </a:endParaRPr>
          </a:p>
          <a:p>
            <a:r>
              <a:rPr lang="en-US" sz="1200" dirty="0">
                <a:solidFill>
                  <a:srgbClr val="FFFF00"/>
                </a:solidFill>
              </a:rPr>
              <a:t>University Fiscal Year: </a:t>
            </a:r>
            <a:r>
              <a:rPr lang="en-US" sz="1200" dirty="0"/>
              <a:t>2023 (confirm)</a:t>
            </a:r>
          </a:p>
          <a:p>
            <a:r>
              <a:rPr lang="en-US" sz="1200" dirty="0">
                <a:solidFill>
                  <a:srgbClr val="FFFF00"/>
                </a:solidFill>
              </a:rPr>
              <a:t>University Fiscal Accounting Period: (</a:t>
            </a:r>
            <a:r>
              <a:rPr lang="en-US" sz="1200" dirty="0"/>
              <a:t>Change to 07, from the payment lookup) </a:t>
            </a:r>
          </a:p>
          <a:p>
            <a:r>
              <a:rPr lang="en-US" sz="1200" dirty="0">
                <a:solidFill>
                  <a:srgbClr val="FFFF00"/>
                </a:solidFill>
              </a:rPr>
              <a:t>The Chart Code: </a:t>
            </a:r>
            <a:r>
              <a:rPr lang="en-US" sz="1200" dirty="0"/>
              <a:t>(Enter CO)</a:t>
            </a:r>
          </a:p>
          <a:p>
            <a:r>
              <a:rPr lang="en-US" sz="1200" dirty="0">
                <a:solidFill>
                  <a:srgbClr val="FFFF00"/>
                </a:solidFill>
              </a:rPr>
              <a:t>The Account Number: </a:t>
            </a:r>
            <a:r>
              <a:rPr lang="en-US" sz="1200" dirty="0"/>
              <a:t>(Enter 1670715)</a:t>
            </a:r>
          </a:p>
          <a:p>
            <a:r>
              <a:rPr lang="en-US" sz="1200" dirty="0">
                <a:solidFill>
                  <a:srgbClr val="FFFF00"/>
                </a:solidFill>
              </a:rPr>
              <a:t>Object Code: </a:t>
            </a:r>
            <a:r>
              <a:rPr lang="en-US" sz="1200" dirty="0"/>
              <a:t>(Enter 8210)</a:t>
            </a:r>
          </a:p>
          <a:p>
            <a:r>
              <a:rPr lang="en-US" sz="1200" dirty="0">
                <a:solidFill>
                  <a:srgbClr val="FFFF00"/>
                </a:solidFill>
              </a:rPr>
              <a:t>Document Number: </a:t>
            </a:r>
            <a:r>
              <a:rPr lang="en-US" sz="1200" dirty="0"/>
              <a:t>(Enter 30469073)</a:t>
            </a:r>
          </a:p>
          <a:p>
            <a:r>
              <a:rPr lang="en-US" sz="1200" dirty="0">
                <a:solidFill>
                  <a:srgbClr val="FFFF00"/>
                </a:solidFill>
              </a:rPr>
              <a:t>Then click on </a:t>
            </a:r>
            <a:r>
              <a:rPr lang="en-US" sz="1200" dirty="0"/>
              <a:t>“Search”</a:t>
            </a:r>
          </a:p>
        </p:txBody>
      </p:sp>
      <p:cxnSp>
        <p:nvCxnSpPr>
          <p:cNvPr id="7" name="Straight Arrow Connector 6">
            <a:extLst>
              <a:ext uri="{FF2B5EF4-FFF2-40B4-BE49-F238E27FC236}">
                <a16:creationId xmlns:a16="http://schemas.microsoft.com/office/drawing/2014/main" id="{6B08F1FE-D012-E826-2A83-885B3F1C4CD5}"/>
              </a:ext>
            </a:extLst>
          </p:cNvPr>
          <p:cNvCxnSpPr/>
          <p:nvPr/>
        </p:nvCxnSpPr>
        <p:spPr>
          <a:xfrm flipH="1">
            <a:off x="3912141" y="4174932"/>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9AC501-805C-B545-C10B-4042A62DC620}"/>
              </a:ext>
            </a:extLst>
          </p:cNvPr>
          <p:cNvCxnSpPr/>
          <p:nvPr/>
        </p:nvCxnSpPr>
        <p:spPr>
          <a:xfrm flipH="1">
            <a:off x="4122206" y="4268871"/>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3F04374-85EA-3F9E-D839-354FDD451942}"/>
              </a:ext>
            </a:extLst>
          </p:cNvPr>
          <p:cNvCxnSpPr/>
          <p:nvPr/>
        </p:nvCxnSpPr>
        <p:spPr>
          <a:xfrm flipH="1">
            <a:off x="4029471" y="4411929"/>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871E94-22C0-A773-2144-ECED6724B894}"/>
              </a:ext>
            </a:extLst>
          </p:cNvPr>
          <p:cNvCxnSpPr/>
          <p:nvPr/>
        </p:nvCxnSpPr>
        <p:spPr>
          <a:xfrm flipH="1">
            <a:off x="4204997" y="4535575"/>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1E4F9E1-DF4B-C498-E988-EB44E9F86B8A}"/>
              </a:ext>
            </a:extLst>
          </p:cNvPr>
          <p:cNvSpPr/>
          <p:nvPr/>
        </p:nvSpPr>
        <p:spPr>
          <a:xfrm>
            <a:off x="3583460" y="4825728"/>
            <a:ext cx="446012" cy="116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5203059-262A-EDC2-6EE9-F1ABC06AD08D}"/>
              </a:ext>
            </a:extLst>
          </p:cNvPr>
          <p:cNvPicPr>
            <a:picLocks noChangeAspect="1"/>
          </p:cNvPicPr>
          <p:nvPr/>
        </p:nvPicPr>
        <p:blipFill>
          <a:blip r:embed="rId4"/>
          <a:stretch>
            <a:fillRect/>
          </a:stretch>
        </p:blipFill>
        <p:spPr>
          <a:xfrm>
            <a:off x="649788" y="3125978"/>
            <a:ext cx="7852773" cy="712370"/>
          </a:xfrm>
          <a:prstGeom prst="rect">
            <a:avLst/>
          </a:prstGeom>
        </p:spPr>
      </p:pic>
      <p:sp>
        <p:nvSpPr>
          <p:cNvPr id="13" name="Oval 12">
            <a:extLst>
              <a:ext uri="{FF2B5EF4-FFF2-40B4-BE49-F238E27FC236}">
                <a16:creationId xmlns:a16="http://schemas.microsoft.com/office/drawing/2014/main" id="{B7CC4DCE-BF63-22DE-E219-6D7DF5146FE2}"/>
              </a:ext>
            </a:extLst>
          </p:cNvPr>
          <p:cNvSpPr/>
          <p:nvPr/>
        </p:nvSpPr>
        <p:spPr>
          <a:xfrm>
            <a:off x="1779374" y="3599935"/>
            <a:ext cx="214184" cy="1565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84C4C62C-109D-04F4-FD4B-90DAE21F8B82}"/>
              </a:ext>
            </a:extLst>
          </p:cNvPr>
          <p:cNvCxnSpPr/>
          <p:nvPr/>
        </p:nvCxnSpPr>
        <p:spPr>
          <a:xfrm flipH="1">
            <a:off x="3912141" y="4030527"/>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2666895-9C2E-5031-F9C3-46474245A2D7}"/>
              </a:ext>
            </a:extLst>
          </p:cNvPr>
          <p:cNvCxnSpPr/>
          <p:nvPr/>
        </p:nvCxnSpPr>
        <p:spPr>
          <a:xfrm flipH="1">
            <a:off x="3969806" y="3902627"/>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6D4651-245C-9C0E-A207-881CF7F28C50}"/>
              </a:ext>
            </a:extLst>
          </p:cNvPr>
          <p:cNvSpPr txBox="1"/>
          <p:nvPr/>
        </p:nvSpPr>
        <p:spPr>
          <a:xfrm>
            <a:off x="255026" y="1164009"/>
            <a:ext cx="8753273" cy="430887"/>
          </a:xfrm>
          <a:prstGeom prst="rect">
            <a:avLst/>
          </a:prstGeom>
          <a:noFill/>
        </p:spPr>
        <p:txBody>
          <a:bodyPr wrap="square">
            <a:spAutoFit/>
          </a:bodyPr>
          <a:lstStyle/>
          <a:p>
            <a:r>
              <a:rPr lang="en-US" sz="1100" dirty="0"/>
              <a:t>Doing an Asset Payment Lookup beforehand (when modifying an asset) will help find required information, however, the posting period code listed may not be the posting period code that was used on the payment document. </a:t>
            </a:r>
          </a:p>
        </p:txBody>
      </p:sp>
    </p:spTree>
    <p:extLst>
      <p:ext uri="{BB962C8B-B14F-4D97-AF65-F5344CB8AC3E}">
        <p14:creationId xmlns:p14="http://schemas.microsoft.com/office/powerpoint/2010/main" val="14736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xEl>
                                              <p:pRg st="7" end="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35" y="899069"/>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230659" y="5175567"/>
            <a:ext cx="8913341" cy="1323439"/>
          </a:xfrm>
          <a:prstGeom prst="rect">
            <a:avLst/>
          </a:prstGeom>
          <a:noFill/>
        </p:spPr>
        <p:txBody>
          <a:bodyPr wrap="square" rtlCol="0">
            <a:spAutoFit/>
          </a:bodyPr>
          <a:lstStyle/>
          <a:p>
            <a:r>
              <a:rPr lang="en-US" sz="1600" dirty="0"/>
              <a:t>The following search results are retrieved.</a:t>
            </a:r>
          </a:p>
          <a:p>
            <a:r>
              <a:rPr lang="en-US" sz="1600" dirty="0">
                <a:solidFill>
                  <a:srgbClr val="00B050"/>
                </a:solidFill>
              </a:rPr>
              <a:t>Notice, “There were no results found.”</a:t>
            </a:r>
          </a:p>
          <a:p>
            <a:r>
              <a:rPr lang="en-US" sz="1600" dirty="0">
                <a:solidFill>
                  <a:schemeClr val="accent1">
                    <a:lumMod val="75000"/>
                  </a:schemeClr>
                </a:solidFill>
              </a:rPr>
              <a:t>It may be necessary to alter your search data</a:t>
            </a:r>
            <a:r>
              <a:rPr lang="en-US" sz="1600" dirty="0">
                <a:solidFill>
                  <a:srgbClr val="00B050"/>
                </a:solidFill>
              </a:rPr>
              <a:t>:</a:t>
            </a:r>
            <a:endParaRPr lang="en-US" sz="1600" dirty="0">
              <a:solidFill>
                <a:schemeClr val="accent1">
                  <a:lumMod val="75000"/>
                </a:schemeClr>
              </a:solidFill>
            </a:endParaRPr>
          </a:p>
          <a:p>
            <a:r>
              <a:rPr lang="en-US" sz="1600" dirty="0">
                <a:solidFill>
                  <a:srgbClr val="FFFF00"/>
                </a:solidFill>
              </a:rPr>
              <a:t>University Fiscal Accounting Period: </a:t>
            </a:r>
            <a:r>
              <a:rPr lang="en-US" sz="1600" dirty="0"/>
              <a:t>Change to a wild card search by entering “**” </a:t>
            </a:r>
          </a:p>
          <a:p>
            <a:r>
              <a:rPr lang="en-US" sz="1600" dirty="0">
                <a:solidFill>
                  <a:srgbClr val="FFFF00"/>
                </a:solidFill>
              </a:rPr>
              <a:t>Then click on </a:t>
            </a:r>
            <a:r>
              <a:rPr lang="en-US" sz="1600" dirty="0"/>
              <a:t>“Search”</a:t>
            </a:r>
          </a:p>
        </p:txBody>
      </p:sp>
      <p:pic>
        <p:nvPicPr>
          <p:cNvPr id="5" name="Picture 4">
            <a:extLst>
              <a:ext uri="{FF2B5EF4-FFF2-40B4-BE49-F238E27FC236}">
                <a16:creationId xmlns:a16="http://schemas.microsoft.com/office/drawing/2014/main" id="{AC3A3BC0-3D9F-4F1B-E548-ED90F2751DFF}"/>
              </a:ext>
            </a:extLst>
          </p:cNvPr>
          <p:cNvPicPr>
            <a:picLocks noChangeAspect="1"/>
          </p:cNvPicPr>
          <p:nvPr/>
        </p:nvPicPr>
        <p:blipFill>
          <a:blip r:embed="rId3"/>
          <a:stretch>
            <a:fillRect/>
          </a:stretch>
        </p:blipFill>
        <p:spPr>
          <a:xfrm>
            <a:off x="1013253" y="1682433"/>
            <a:ext cx="7068065" cy="3295951"/>
          </a:xfrm>
          <a:prstGeom prst="rect">
            <a:avLst/>
          </a:prstGeom>
        </p:spPr>
      </p:pic>
      <p:sp>
        <p:nvSpPr>
          <p:cNvPr id="6" name="Oval 5">
            <a:extLst>
              <a:ext uri="{FF2B5EF4-FFF2-40B4-BE49-F238E27FC236}">
                <a16:creationId xmlns:a16="http://schemas.microsoft.com/office/drawing/2014/main" id="{CB6351B0-71FA-502F-955C-78851A80DEE4}"/>
              </a:ext>
            </a:extLst>
          </p:cNvPr>
          <p:cNvSpPr/>
          <p:nvPr/>
        </p:nvSpPr>
        <p:spPr>
          <a:xfrm>
            <a:off x="1128584" y="4768063"/>
            <a:ext cx="897923" cy="210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DC0BED6-078A-45BE-8015-96A5DD5C6EB0}"/>
              </a:ext>
            </a:extLst>
          </p:cNvPr>
          <p:cNvSpPr/>
          <p:nvPr/>
        </p:nvSpPr>
        <p:spPr>
          <a:xfrm>
            <a:off x="790832" y="1886465"/>
            <a:ext cx="7339915" cy="7002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A4368AF3-8B8E-097B-332A-9E09D3A444E6}"/>
              </a:ext>
            </a:extLst>
          </p:cNvPr>
          <p:cNvCxnSpPr>
            <a:cxnSpLocks/>
          </p:cNvCxnSpPr>
          <p:nvPr/>
        </p:nvCxnSpPr>
        <p:spPr>
          <a:xfrm flipH="1">
            <a:off x="3525794" y="4135757"/>
            <a:ext cx="601360" cy="88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88E3DAD-E3FF-C955-98E2-7BC57588A5B6}"/>
              </a:ext>
            </a:extLst>
          </p:cNvPr>
          <p:cNvSpPr/>
          <p:nvPr/>
        </p:nvSpPr>
        <p:spPr>
          <a:xfrm>
            <a:off x="4127154" y="4645928"/>
            <a:ext cx="444846" cy="210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30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subTnLst>
                                    <p:set>
                                      <p:cBhvr override="childStyle">
                                        <p:cTn dur="1" fill="hold" display="0" masterRel="nextClick" afterEffect="1"/>
                                        <p:tgtEl>
                                          <p:spTgt spid="29">
                                            <p:txEl>
                                              <p:pRg st="1" end="1"/>
                                            </p:txEl>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30FA2-3703-13DD-EC72-54D3558CE11D}"/>
              </a:ext>
            </a:extLst>
          </p:cNvPr>
          <p:cNvPicPr>
            <a:picLocks noChangeAspect="1"/>
          </p:cNvPicPr>
          <p:nvPr/>
        </p:nvPicPr>
        <p:blipFill>
          <a:blip r:embed="rId3"/>
          <a:stretch>
            <a:fillRect/>
          </a:stretch>
        </p:blipFill>
        <p:spPr>
          <a:xfrm>
            <a:off x="1470453" y="1618872"/>
            <a:ext cx="6153665" cy="3528788"/>
          </a:xfrm>
          <a:prstGeom prst="rect">
            <a:avLst/>
          </a:prstGeom>
        </p:spPr>
      </p:pic>
      <p:sp>
        <p:nvSpPr>
          <p:cNvPr id="2" name="Title 1"/>
          <p:cNvSpPr>
            <a:spLocks noGrp="1"/>
          </p:cNvSpPr>
          <p:nvPr>
            <p:ph type="title"/>
          </p:nvPr>
        </p:nvSpPr>
        <p:spPr>
          <a:xfrm>
            <a:off x="575035" y="899069"/>
            <a:ext cx="7993929" cy="783364"/>
          </a:xfrm>
        </p:spPr>
        <p:txBody>
          <a:bodyPr>
            <a:normAutofit fontScale="90000"/>
          </a:bodyPr>
          <a:lstStyle/>
          <a:p>
            <a:pPr algn="l"/>
            <a:r>
              <a:rPr lang="en-US" dirty="0">
                <a:solidFill>
                  <a:srgbClr val="FFFF00"/>
                </a:solidFill>
              </a:rPr>
              <a:t>Accounting Lines LOOKUP TAB</a:t>
            </a:r>
          </a:p>
        </p:txBody>
      </p:sp>
      <p:sp>
        <p:nvSpPr>
          <p:cNvPr id="29" name="TextBox 28"/>
          <p:cNvSpPr txBox="1"/>
          <p:nvPr/>
        </p:nvSpPr>
        <p:spPr>
          <a:xfrm>
            <a:off x="258945" y="5297211"/>
            <a:ext cx="8561374" cy="1323439"/>
          </a:xfrm>
          <a:prstGeom prst="rect">
            <a:avLst/>
          </a:prstGeom>
          <a:noFill/>
        </p:spPr>
        <p:txBody>
          <a:bodyPr wrap="square" rtlCol="0">
            <a:spAutoFit/>
          </a:bodyPr>
          <a:lstStyle/>
          <a:p>
            <a:r>
              <a:rPr lang="en-US" sz="1600" dirty="0"/>
              <a:t>The following search results are retrieved.</a:t>
            </a:r>
          </a:p>
          <a:p>
            <a:r>
              <a:rPr lang="en-US" sz="1600" dirty="0">
                <a:solidFill>
                  <a:srgbClr val="FFFF00"/>
                </a:solidFill>
              </a:rPr>
              <a:t>Confirm the information you were expecting to see is correct (e.g., double check the account number, object code, and amount).</a:t>
            </a:r>
          </a:p>
          <a:p>
            <a:r>
              <a:rPr lang="en-US" sz="1600" dirty="0">
                <a:solidFill>
                  <a:srgbClr val="00B050"/>
                </a:solidFill>
              </a:rPr>
              <a:t>Select the line to retrieve.</a:t>
            </a:r>
          </a:p>
          <a:p>
            <a:r>
              <a:rPr lang="en-US" sz="1600" dirty="0">
                <a:solidFill>
                  <a:srgbClr val="FFFF00"/>
                </a:solidFill>
              </a:rPr>
              <a:t>Click on </a:t>
            </a:r>
            <a:r>
              <a:rPr lang="en-US" sz="1600" dirty="0"/>
              <a:t>“Return Selected”</a:t>
            </a:r>
          </a:p>
        </p:txBody>
      </p:sp>
      <p:sp>
        <p:nvSpPr>
          <p:cNvPr id="20" name="Oval 19">
            <a:extLst>
              <a:ext uri="{FF2B5EF4-FFF2-40B4-BE49-F238E27FC236}">
                <a16:creationId xmlns:a16="http://schemas.microsoft.com/office/drawing/2014/main" id="{088E3DAD-E3FF-C955-98E2-7BC57588A5B6}"/>
              </a:ext>
            </a:extLst>
          </p:cNvPr>
          <p:cNvSpPr/>
          <p:nvPr/>
        </p:nvSpPr>
        <p:spPr>
          <a:xfrm>
            <a:off x="4324861" y="4168346"/>
            <a:ext cx="469561" cy="20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E0FE38F-CFB0-6BD3-59DB-91ABFB527812}"/>
              </a:ext>
            </a:extLst>
          </p:cNvPr>
          <p:cNvCxnSpPr/>
          <p:nvPr/>
        </p:nvCxnSpPr>
        <p:spPr>
          <a:xfrm flipH="1">
            <a:off x="1758360" y="4593239"/>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C565188-257C-25D5-8008-4DAEDB75D6DA}"/>
              </a:ext>
            </a:extLst>
          </p:cNvPr>
          <p:cNvSpPr/>
          <p:nvPr/>
        </p:nvSpPr>
        <p:spPr>
          <a:xfrm>
            <a:off x="2363413" y="4680183"/>
            <a:ext cx="469561" cy="20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289A72E-4F5B-1FFC-81E5-51E49FEA31CF}"/>
              </a:ext>
            </a:extLst>
          </p:cNvPr>
          <p:cNvSpPr/>
          <p:nvPr/>
        </p:nvSpPr>
        <p:spPr>
          <a:xfrm>
            <a:off x="4993765" y="4680183"/>
            <a:ext cx="469561" cy="20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515D2365-CE3A-8EC1-DEEB-F359619CA959}"/>
              </a:ext>
            </a:extLst>
          </p:cNvPr>
          <p:cNvSpPr/>
          <p:nvPr/>
        </p:nvSpPr>
        <p:spPr>
          <a:xfrm>
            <a:off x="2835835" y="4680183"/>
            <a:ext cx="469561" cy="20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142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9"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F97ED-F51D-F5FC-8287-341E2E794FDA}"/>
              </a:ext>
            </a:extLst>
          </p:cNvPr>
          <p:cNvPicPr>
            <a:picLocks noChangeAspect="1"/>
          </p:cNvPicPr>
          <p:nvPr/>
        </p:nvPicPr>
        <p:blipFill>
          <a:blip r:embed="rId3"/>
          <a:stretch>
            <a:fillRect/>
          </a:stretch>
        </p:blipFill>
        <p:spPr>
          <a:xfrm>
            <a:off x="720811" y="1787509"/>
            <a:ext cx="7702378" cy="3282981"/>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90613" y="5328854"/>
            <a:ext cx="8006639" cy="1323439"/>
          </a:xfrm>
          <a:prstGeom prst="rect">
            <a:avLst/>
          </a:prstGeom>
          <a:noFill/>
        </p:spPr>
        <p:txBody>
          <a:bodyPr wrap="square" rtlCol="0">
            <a:spAutoFit/>
          </a:bodyPr>
          <a:lstStyle/>
          <a:p>
            <a:r>
              <a:rPr lang="en-US" sz="1600" dirty="0"/>
              <a:t>You will be returned to the document and the Accounting Lines tab “FROM” Line will be populated with the entered account, object code and amount.</a:t>
            </a:r>
          </a:p>
          <a:p>
            <a:endParaRPr lang="en-US" sz="1600" dirty="0"/>
          </a:p>
          <a:p>
            <a:endParaRPr lang="en-US" sz="1600" dirty="0">
              <a:solidFill>
                <a:srgbClr val="FFFF00"/>
              </a:solidFill>
            </a:endParaRPr>
          </a:p>
          <a:p>
            <a:r>
              <a:rPr lang="en-US" sz="1600" dirty="0">
                <a:solidFill>
                  <a:srgbClr val="FFFF00"/>
                </a:solidFill>
              </a:rPr>
              <a:t>Click on </a:t>
            </a:r>
            <a:r>
              <a:rPr lang="en-US" sz="1600" dirty="0"/>
              <a:t>“COPY ALL”</a:t>
            </a:r>
          </a:p>
        </p:txBody>
      </p:sp>
      <p:sp>
        <p:nvSpPr>
          <p:cNvPr id="20" name="Oval 19">
            <a:extLst>
              <a:ext uri="{FF2B5EF4-FFF2-40B4-BE49-F238E27FC236}">
                <a16:creationId xmlns:a16="http://schemas.microsoft.com/office/drawing/2014/main" id="{088E3DAD-E3FF-C955-98E2-7BC57588A5B6}"/>
              </a:ext>
            </a:extLst>
          </p:cNvPr>
          <p:cNvSpPr/>
          <p:nvPr/>
        </p:nvSpPr>
        <p:spPr>
          <a:xfrm>
            <a:off x="6853878" y="3748216"/>
            <a:ext cx="469561" cy="20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E0FE38F-CFB0-6BD3-59DB-91ABFB527812}"/>
              </a:ext>
            </a:extLst>
          </p:cNvPr>
          <p:cNvCxnSpPr/>
          <p:nvPr/>
        </p:nvCxnSpPr>
        <p:spPr>
          <a:xfrm flipH="1">
            <a:off x="1297452" y="3661272"/>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DBC274E-E792-5F8C-9FCE-13D6F9DD22C5}"/>
              </a:ext>
            </a:extLst>
          </p:cNvPr>
          <p:cNvSpPr/>
          <p:nvPr/>
        </p:nvSpPr>
        <p:spPr>
          <a:xfrm>
            <a:off x="778467" y="3560336"/>
            <a:ext cx="797670" cy="187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27AFC84-6237-0150-2568-9FEAECF05D89}"/>
              </a:ext>
            </a:extLst>
          </p:cNvPr>
          <p:cNvSpPr/>
          <p:nvPr/>
        </p:nvSpPr>
        <p:spPr>
          <a:xfrm>
            <a:off x="1439024" y="4107515"/>
            <a:ext cx="602192"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C971FD7-814A-2C77-5FA9-3EE2D4E436E3}"/>
              </a:ext>
            </a:extLst>
          </p:cNvPr>
          <p:cNvSpPr/>
          <p:nvPr/>
        </p:nvSpPr>
        <p:spPr>
          <a:xfrm>
            <a:off x="2626139" y="4107515"/>
            <a:ext cx="602192"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276097E-D0A3-C8EF-4635-DCD7CF2AB2DE}"/>
              </a:ext>
            </a:extLst>
          </p:cNvPr>
          <p:cNvSpPr/>
          <p:nvPr/>
        </p:nvSpPr>
        <p:spPr>
          <a:xfrm>
            <a:off x="5484417" y="4107515"/>
            <a:ext cx="602192" cy="1878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6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550AF2-D717-F602-B8C6-182A33C48131}"/>
              </a:ext>
            </a:extLst>
          </p:cNvPr>
          <p:cNvPicPr>
            <a:picLocks noChangeAspect="1"/>
          </p:cNvPicPr>
          <p:nvPr/>
        </p:nvPicPr>
        <p:blipFill>
          <a:blip r:embed="rId2"/>
          <a:stretch>
            <a:fillRect/>
          </a:stretch>
        </p:blipFill>
        <p:spPr>
          <a:xfrm>
            <a:off x="499992" y="2294575"/>
            <a:ext cx="8014635" cy="2268849"/>
          </a:xfrm>
          <a:prstGeom prst="rect">
            <a:avLst/>
          </a:prstGeom>
        </p:spPr>
      </p:pic>
      <p:cxnSp>
        <p:nvCxnSpPr>
          <p:cNvPr id="5" name="Straight Arrow Connector 4"/>
          <p:cNvCxnSpPr>
            <a:cxnSpLocks/>
          </p:cNvCxnSpPr>
          <p:nvPr/>
        </p:nvCxnSpPr>
        <p:spPr>
          <a:xfrm>
            <a:off x="2459979" y="3471483"/>
            <a:ext cx="274514" cy="159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6220326" y="3471483"/>
            <a:ext cx="249673" cy="159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2492347" y="3722336"/>
            <a:ext cx="274284" cy="1379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066586" y="609405"/>
            <a:ext cx="6881446" cy="854133"/>
          </a:xfrm>
        </p:spPr>
        <p:txBody>
          <a:bodyPr/>
          <a:lstStyle/>
          <a:p>
            <a:pPr algn="l"/>
            <a:r>
              <a:rPr lang="en-US" dirty="0">
                <a:solidFill>
                  <a:srgbClr val="FFFF00"/>
                </a:solidFill>
              </a:rPr>
              <a:t>Document Overview tab</a:t>
            </a:r>
          </a:p>
        </p:txBody>
      </p:sp>
      <p:sp>
        <p:nvSpPr>
          <p:cNvPr id="9" name="TextBox 8">
            <a:extLst>
              <a:ext uri="{FF2B5EF4-FFF2-40B4-BE49-F238E27FC236}">
                <a16:creationId xmlns:a16="http://schemas.microsoft.com/office/drawing/2014/main" id="{D5B0DA13-51B7-AA8E-159D-D06D1AC322CD}"/>
              </a:ext>
            </a:extLst>
          </p:cNvPr>
          <p:cNvSpPr txBox="1"/>
          <p:nvPr/>
        </p:nvSpPr>
        <p:spPr>
          <a:xfrm>
            <a:off x="362942" y="4964912"/>
            <a:ext cx="8418115" cy="1200329"/>
          </a:xfrm>
          <a:prstGeom prst="rect">
            <a:avLst/>
          </a:prstGeom>
          <a:noFill/>
        </p:spPr>
        <p:txBody>
          <a:bodyPr wrap="square" rtlCol="0">
            <a:spAutoFit/>
          </a:bodyPr>
          <a:lstStyle/>
          <a:p>
            <a:endParaRPr lang="en-US" dirty="0"/>
          </a:p>
          <a:p>
            <a:r>
              <a:rPr lang="en-US" dirty="0">
                <a:solidFill>
                  <a:srgbClr val="00B050"/>
                </a:solidFill>
              </a:rPr>
              <a:t>Enter a description</a:t>
            </a:r>
          </a:p>
          <a:p>
            <a:r>
              <a:rPr lang="en-US" dirty="0">
                <a:solidFill>
                  <a:srgbClr val="00B050"/>
                </a:solidFill>
              </a:rPr>
              <a:t>Brief explanation (reason for the document)</a:t>
            </a:r>
          </a:p>
          <a:p>
            <a:r>
              <a:rPr lang="en-US" dirty="0">
                <a:solidFill>
                  <a:srgbClr val="00B050"/>
                </a:solidFill>
              </a:rPr>
              <a:t>The organization document number (usually the PO number).</a:t>
            </a:r>
          </a:p>
        </p:txBody>
      </p:sp>
      <p:sp>
        <p:nvSpPr>
          <p:cNvPr id="2" name="Oval 1">
            <a:extLst>
              <a:ext uri="{FF2B5EF4-FFF2-40B4-BE49-F238E27FC236}">
                <a16:creationId xmlns:a16="http://schemas.microsoft.com/office/drawing/2014/main" id="{DF73D02B-58AD-B07E-580F-F3E0542432BC}"/>
              </a:ext>
            </a:extLst>
          </p:cNvPr>
          <p:cNvSpPr/>
          <p:nvPr/>
        </p:nvSpPr>
        <p:spPr>
          <a:xfrm>
            <a:off x="564682" y="3056021"/>
            <a:ext cx="1348339" cy="2419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8CB8A0-34F1-C2CB-C58F-46F8DF34DF53}"/>
              </a:ext>
            </a:extLst>
          </p:cNvPr>
          <p:cNvSpPr txBox="1"/>
          <p:nvPr/>
        </p:nvSpPr>
        <p:spPr>
          <a:xfrm>
            <a:off x="564682" y="1544520"/>
            <a:ext cx="4578016" cy="369332"/>
          </a:xfrm>
          <a:prstGeom prst="rect">
            <a:avLst/>
          </a:prstGeom>
          <a:noFill/>
        </p:spPr>
        <p:txBody>
          <a:bodyPr wrap="square">
            <a:spAutoFit/>
          </a:bodyPr>
          <a:lstStyle/>
          <a:p>
            <a:r>
              <a:rPr lang="en-US" dirty="0"/>
              <a:t>The Document Overview Tab</a:t>
            </a:r>
          </a:p>
        </p:txBody>
      </p:sp>
    </p:spTree>
    <p:extLst>
      <p:ext uri="{BB962C8B-B14F-4D97-AF65-F5344CB8AC3E}">
        <p14:creationId xmlns:p14="http://schemas.microsoft.com/office/powerpoint/2010/main" val="19020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70014-4604-CBF4-5E01-4ADAED2DE308}"/>
              </a:ext>
            </a:extLst>
          </p:cNvPr>
          <p:cNvPicPr>
            <a:picLocks noChangeAspect="1"/>
          </p:cNvPicPr>
          <p:nvPr/>
        </p:nvPicPr>
        <p:blipFill>
          <a:blip r:embed="rId3"/>
          <a:stretch>
            <a:fillRect/>
          </a:stretch>
        </p:blipFill>
        <p:spPr>
          <a:xfrm>
            <a:off x="746209" y="1961148"/>
            <a:ext cx="7619324" cy="3501190"/>
          </a:xfrm>
          <a:prstGeom prst="rect">
            <a:avLst/>
          </a:prstGeom>
        </p:spPr>
      </p:pic>
      <p:sp>
        <p:nvSpPr>
          <p:cNvPr id="2" name="Title 1"/>
          <p:cNvSpPr>
            <a:spLocks noGrp="1"/>
          </p:cNvSpPr>
          <p:nvPr>
            <p:ph type="title"/>
          </p:nvPr>
        </p:nvSpPr>
        <p:spPr>
          <a:xfrm>
            <a:off x="1272092" y="769872"/>
            <a:ext cx="6153666" cy="783364"/>
          </a:xfrm>
        </p:spPr>
        <p:txBody>
          <a:bodyPr>
            <a:normAutofit/>
          </a:bodyPr>
          <a:lstStyle/>
          <a:p>
            <a:pPr algn="l"/>
            <a:r>
              <a:rPr lang="en-US" dirty="0">
                <a:solidFill>
                  <a:srgbClr val="FFFF00"/>
                </a:solidFill>
              </a:rPr>
              <a:t>Accounting Lines TAB</a:t>
            </a:r>
          </a:p>
        </p:txBody>
      </p:sp>
      <p:sp>
        <p:nvSpPr>
          <p:cNvPr id="29" name="TextBox 28"/>
          <p:cNvSpPr txBox="1"/>
          <p:nvPr/>
        </p:nvSpPr>
        <p:spPr>
          <a:xfrm>
            <a:off x="191603" y="5931024"/>
            <a:ext cx="8759891" cy="338554"/>
          </a:xfrm>
          <a:prstGeom prst="rect">
            <a:avLst/>
          </a:prstGeom>
          <a:noFill/>
        </p:spPr>
        <p:txBody>
          <a:bodyPr wrap="square" rtlCol="0">
            <a:spAutoFit/>
          </a:bodyPr>
          <a:lstStyle/>
          <a:p>
            <a:r>
              <a:rPr lang="en-US" sz="1600" dirty="0"/>
              <a:t>The Accounting Lines tab “TO” Line will be populated with the “FROM” line information.</a:t>
            </a:r>
          </a:p>
        </p:txBody>
      </p:sp>
      <p:cxnSp>
        <p:nvCxnSpPr>
          <p:cNvPr id="7" name="Straight Arrow Connector 6">
            <a:extLst>
              <a:ext uri="{FF2B5EF4-FFF2-40B4-BE49-F238E27FC236}">
                <a16:creationId xmlns:a16="http://schemas.microsoft.com/office/drawing/2014/main" id="{EE0FE38F-CFB0-6BD3-59DB-91ABFB527812}"/>
              </a:ext>
            </a:extLst>
          </p:cNvPr>
          <p:cNvCxnSpPr>
            <a:cxnSpLocks/>
          </p:cNvCxnSpPr>
          <p:nvPr/>
        </p:nvCxnSpPr>
        <p:spPr>
          <a:xfrm flipH="1">
            <a:off x="1070811" y="4490304"/>
            <a:ext cx="693397" cy="2260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DBC274E-E792-5F8C-9FCE-13D6F9DD22C5}"/>
              </a:ext>
            </a:extLst>
          </p:cNvPr>
          <p:cNvSpPr/>
          <p:nvPr/>
        </p:nvSpPr>
        <p:spPr>
          <a:xfrm>
            <a:off x="778467" y="3560336"/>
            <a:ext cx="797670" cy="187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43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470014-4604-CBF4-5E01-4ADAED2DE308}"/>
              </a:ext>
            </a:extLst>
          </p:cNvPr>
          <p:cNvPicPr>
            <a:picLocks noChangeAspect="1"/>
          </p:cNvPicPr>
          <p:nvPr/>
        </p:nvPicPr>
        <p:blipFill>
          <a:blip r:embed="rId3"/>
          <a:stretch>
            <a:fillRect/>
          </a:stretch>
        </p:blipFill>
        <p:spPr>
          <a:xfrm>
            <a:off x="746209" y="1961148"/>
            <a:ext cx="7619324" cy="3501190"/>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4" name="TextBox 3">
            <a:extLst>
              <a:ext uri="{FF2B5EF4-FFF2-40B4-BE49-F238E27FC236}">
                <a16:creationId xmlns:a16="http://schemas.microsoft.com/office/drawing/2014/main" id="{74F42BA0-07D6-3C45-B50F-77FFD2BA63D3}"/>
              </a:ext>
            </a:extLst>
          </p:cNvPr>
          <p:cNvSpPr txBox="1"/>
          <p:nvPr/>
        </p:nvSpPr>
        <p:spPr>
          <a:xfrm>
            <a:off x="335228" y="5713146"/>
            <a:ext cx="8473543" cy="584775"/>
          </a:xfrm>
          <a:prstGeom prst="rect">
            <a:avLst/>
          </a:prstGeom>
          <a:noFill/>
        </p:spPr>
        <p:txBody>
          <a:bodyPr wrap="square" rtlCol="0">
            <a:spAutoFit/>
          </a:bodyPr>
          <a:lstStyle/>
          <a:p>
            <a:r>
              <a:rPr lang="en-US" sz="1600" dirty="0"/>
              <a:t>Change the information in the “TO” line to what you need it to reflect (e.g., new account number, new object code, amount, etc.).</a:t>
            </a:r>
          </a:p>
        </p:txBody>
      </p:sp>
      <p:cxnSp>
        <p:nvCxnSpPr>
          <p:cNvPr id="3" name="Straight Arrow Connector 2">
            <a:extLst>
              <a:ext uri="{FF2B5EF4-FFF2-40B4-BE49-F238E27FC236}">
                <a16:creationId xmlns:a16="http://schemas.microsoft.com/office/drawing/2014/main" id="{6443255E-1E6A-34C1-E583-BECC1A8489BD}"/>
              </a:ext>
            </a:extLst>
          </p:cNvPr>
          <p:cNvCxnSpPr/>
          <p:nvPr/>
        </p:nvCxnSpPr>
        <p:spPr>
          <a:xfrm flipH="1">
            <a:off x="1094918" y="4412806"/>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5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0E1A1C-E700-1F71-20E5-104714F5BA2D}"/>
              </a:ext>
            </a:extLst>
          </p:cNvPr>
          <p:cNvPicPr>
            <a:picLocks noChangeAspect="1"/>
          </p:cNvPicPr>
          <p:nvPr/>
        </p:nvPicPr>
        <p:blipFill>
          <a:blip r:embed="rId3"/>
          <a:stretch>
            <a:fillRect/>
          </a:stretch>
        </p:blipFill>
        <p:spPr>
          <a:xfrm>
            <a:off x="746209" y="1930576"/>
            <a:ext cx="7619324" cy="3525920"/>
          </a:xfrm>
          <a:prstGeom prst="rect">
            <a:avLst/>
          </a:prstGeom>
        </p:spPr>
      </p:pic>
      <p:pic>
        <p:nvPicPr>
          <p:cNvPr id="5" name="Picture 4">
            <a:extLst>
              <a:ext uri="{FF2B5EF4-FFF2-40B4-BE49-F238E27FC236}">
                <a16:creationId xmlns:a16="http://schemas.microsoft.com/office/drawing/2014/main" id="{7F470014-4604-CBF4-5E01-4ADAED2DE308}"/>
              </a:ext>
            </a:extLst>
          </p:cNvPr>
          <p:cNvPicPr>
            <a:picLocks noChangeAspect="1"/>
          </p:cNvPicPr>
          <p:nvPr/>
        </p:nvPicPr>
        <p:blipFill>
          <a:blip r:embed="rId4"/>
          <a:stretch>
            <a:fillRect/>
          </a:stretch>
        </p:blipFill>
        <p:spPr>
          <a:xfrm>
            <a:off x="746209" y="1961148"/>
            <a:ext cx="7619324" cy="3501190"/>
          </a:xfrm>
          <a:prstGeom prst="rect">
            <a:avLst/>
          </a:prstGeom>
        </p:spPr>
      </p:pic>
      <p:sp>
        <p:nvSpPr>
          <p:cNvPr id="2" name="Title 1"/>
          <p:cNvSpPr>
            <a:spLocks noGrp="1"/>
          </p:cNvSpPr>
          <p:nvPr>
            <p:ph type="title"/>
          </p:nvPr>
        </p:nvSpPr>
        <p:spPr>
          <a:xfrm>
            <a:off x="1248028" y="926976"/>
            <a:ext cx="6153666" cy="783364"/>
          </a:xfrm>
        </p:spPr>
        <p:txBody>
          <a:bodyPr>
            <a:normAutofit/>
          </a:bodyPr>
          <a:lstStyle/>
          <a:p>
            <a:pPr algn="l"/>
            <a:r>
              <a:rPr lang="en-US" dirty="0">
                <a:solidFill>
                  <a:srgbClr val="FFFF00"/>
                </a:solidFill>
              </a:rPr>
              <a:t>Accounting Lines TAB</a:t>
            </a:r>
          </a:p>
        </p:txBody>
      </p:sp>
      <p:sp>
        <p:nvSpPr>
          <p:cNvPr id="3" name="Content Placeholder 2">
            <a:extLst>
              <a:ext uri="{FF2B5EF4-FFF2-40B4-BE49-F238E27FC236}">
                <a16:creationId xmlns:a16="http://schemas.microsoft.com/office/drawing/2014/main" id="{65B755A2-A0C0-B6FA-D1F6-BE003C3CEE00}"/>
              </a:ext>
            </a:extLst>
          </p:cNvPr>
          <p:cNvSpPr>
            <a:spLocks noGrp="1"/>
          </p:cNvSpPr>
          <p:nvPr>
            <p:ph idx="1"/>
          </p:nvPr>
        </p:nvSpPr>
        <p:spPr>
          <a:xfrm>
            <a:off x="230864" y="5713146"/>
            <a:ext cx="8682271" cy="998620"/>
          </a:xfrm>
        </p:spPr>
        <p:txBody>
          <a:bodyPr>
            <a:normAutofit lnSpcReduction="10000"/>
          </a:bodyPr>
          <a:lstStyle/>
          <a:p>
            <a:pPr marL="0" indent="0">
              <a:buNone/>
            </a:pPr>
            <a:r>
              <a:rPr lang="en-US" sz="1600" dirty="0">
                <a:solidFill>
                  <a:srgbClr val="FFFF00"/>
                </a:solidFill>
              </a:rPr>
              <a:t>Account:</a:t>
            </a:r>
            <a:r>
              <a:rPr lang="en-US" sz="1600" dirty="0"/>
              <a:t>  Enter “1264400”.</a:t>
            </a:r>
          </a:p>
          <a:p>
            <a:pPr marL="0" indent="0">
              <a:buNone/>
            </a:pPr>
            <a:r>
              <a:rPr lang="en-US" sz="1600" dirty="0">
                <a:solidFill>
                  <a:srgbClr val="FFFF00"/>
                </a:solidFill>
              </a:rPr>
              <a:t>Object Code:</a:t>
            </a:r>
            <a:r>
              <a:rPr lang="en-US" sz="1600" dirty="0"/>
              <a:t>  Keep the same</a:t>
            </a:r>
          </a:p>
          <a:p>
            <a:pPr marL="0" indent="0">
              <a:buNone/>
            </a:pPr>
            <a:r>
              <a:rPr lang="en-US" sz="1600" dirty="0">
                <a:solidFill>
                  <a:srgbClr val="FFFF00"/>
                </a:solidFill>
              </a:rPr>
              <a:t>Amount: </a:t>
            </a:r>
            <a:r>
              <a:rPr lang="en-US" sz="1600" dirty="0"/>
              <a:t>Keep the same</a:t>
            </a:r>
            <a:endParaRPr lang="en-US" sz="1600" dirty="0">
              <a:solidFill>
                <a:srgbClr val="00B050"/>
              </a:solidFill>
            </a:endParaRPr>
          </a:p>
          <a:p>
            <a:pPr marL="0" indent="0">
              <a:buNone/>
            </a:pPr>
            <a:endParaRPr lang="en-US" dirty="0">
              <a:solidFill>
                <a:srgbClr val="00B050"/>
              </a:solidFill>
            </a:endParaRPr>
          </a:p>
          <a:p>
            <a:pPr marL="0" indent="0">
              <a:buNone/>
            </a:pPr>
            <a:endParaRPr lang="en-US" dirty="0"/>
          </a:p>
        </p:txBody>
      </p:sp>
      <p:cxnSp>
        <p:nvCxnSpPr>
          <p:cNvPr id="6" name="Straight Arrow Connector 5">
            <a:extLst>
              <a:ext uri="{FF2B5EF4-FFF2-40B4-BE49-F238E27FC236}">
                <a16:creationId xmlns:a16="http://schemas.microsoft.com/office/drawing/2014/main" id="{17F7DDE7-6122-05B9-89BE-F5BA8E3C0996}"/>
              </a:ext>
            </a:extLst>
          </p:cNvPr>
          <p:cNvCxnSpPr/>
          <p:nvPr/>
        </p:nvCxnSpPr>
        <p:spPr>
          <a:xfrm flipH="1">
            <a:off x="1890975" y="475061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EBD92F-808A-0694-0A5D-17C743822373}"/>
              </a:ext>
            </a:extLst>
          </p:cNvPr>
          <p:cNvCxnSpPr/>
          <p:nvPr/>
        </p:nvCxnSpPr>
        <p:spPr>
          <a:xfrm flipH="1">
            <a:off x="3035741" y="475043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491D7F-6962-F859-B38C-229B67E6C1F7}"/>
              </a:ext>
            </a:extLst>
          </p:cNvPr>
          <p:cNvCxnSpPr/>
          <p:nvPr/>
        </p:nvCxnSpPr>
        <p:spPr>
          <a:xfrm flipH="1">
            <a:off x="5828193" y="4750434"/>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8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59E40-4F55-D47F-E924-33C579B0DBA7}"/>
              </a:ext>
            </a:extLst>
          </p:cNvPr>
          <p:cNvPicPr>
            <a:picLocks noChangeAspect="1"/>
          </p:cNvPicPr>
          <p:nvPr/>
        </p:nvPicPr>
        <p:blipFill>
          <a:blip r:embed="rId3"/>
          <a:stretch>
            <a:fillRect/>
          </a:stretch>
        </p:blipFill>
        <p:spPr>
          <a:xfrm>
            <a:off x="439151" y="2432477"/>
            <a:ext cx="8265695" cy="1008342"/>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cxnSp>
        <p:nvCxnSpPr>
          <p:cNvPr id="9" name="Straight Arrow Connector 8">
            <a:extLst>
              <a:ext uri="{FF2B5EF4-FFF2-40B4-BE49-F238E27FC236}">
                <a16:creationId xmlns:a16="http://schemas.microsoft.com/office/drawing/2014/main" id="{0AEBD92F-808A-0694-0A5D-17C743822373}"/>
              </a:ext>
            </a:extLst>
          </p:cNvPr>
          <p:cNvCxnSpPr/>
          <p:nvPr/>
        </p:nvCxnSpPr>
        <p:spPr>
          <a:xfrm flipH="1">
            <a:off x="4816414" y="2936648"/>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9FD9882-6928-7D7B-1D30-E8309929D910}"/>
              </a:ext>
            </a:extLst>
          </p:cNvPr>
          <p:cNvSpPr/>
          <p:nvPr/>
        </p:nvSpPr>
        <p:spPr>
          <a:xfrm>
            <a:off x="411808" y="2361155"/>
            <a:ext cx="1681687" cy="394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505D505-DF4A-9511-6326-894975F453D9}"/>
              </a:ext>
            </a:extLst>
          </p:cNvPr>
          <p:cNvSpPr/>
          <p:nvPr/>
        </p:nvSpPr>
        <p:spPr>
          <a:xfrm>
            <a:off x="591945" y="2714418"/>
            <a:ext cx="8005257" cy="367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9A42338-E6A2-64A0-689A-298B7F0E2B99}"/>
              </a:ext>
            </a:extLst>
          </p:cNvPr>
          <p:cNvSpPr txBox="1"/>
          <p:nvPr/>
        </p:nvSpPr>
        <p:spPr>
          <a:xfrm>
            <a:off x="357801" y="3829023"/>
            <a:ext cx="8473543" cy="1815882"/>
          </a:xfrm>
          <a:prstGeom prst="rect">
            <a:avLst/>
          </a:prstGeom>
          <a:noFill/>
        </p:spPr>
        <p:txBody>
          <a:bodyPr wrap="square" rtlCol="0">
            <a:spAutoFit/>
          </a:bodyPr>
          <a:lstStyle/>
          <a:p>
            <a:r>
              <a:rPr lang="en-US" sz="1600" dirty="0">
                <a:solidFill>
                  <a:srgbClr val="00B050"/>
                </a:solidFill>
              </a:rPr>
              <a:t>When capital object codes are used, the Accounting Lines For Capitalization tab will open.</a:t>
            </a:r>
          </a:p>
          <a:p>
            <a:endParaRPr lang="en-US" sz="1600" dirty="0">
              <a:solidFill>
                <a:srgbClr val="00B050"/>
              </a:solidFill>
            </a:endParaRPr>
          </a:p>
          <a:p>
            <a:r>
              <a:rPr lang="en-US" sz="1600" dirty="0">
                <a:solidFill>
                  <a:srgbClr val="00B050"/>
                </a:solidFill>
              </a:rPr>
              <a:t>You will receive a message showing instructions regarding making changes after you click on the Generate button.</a:t>
            </a:r>
          </a:p>
          <a:p>
            <a:endParaRPr lang="en-US" sz="1600" dirty="0"/>
          </a:p>
          <a:p>
            <a:r>
              <a:rPr lang="en-US" sz="1600" dirty="0">
                <a:solidFill>
                  <a:srgbClr val="FFFF00"/>
                </a:solidFill>
              </a:rPr>
              <a:t>Click on: </a:t>
            </a:r>
            <a:r>
              <a:rPr lang="en-US" sz="1600" dirty="0"/>
              <a:t>Generate</a:t>
            </a:r>
          </a:p>
        </p:txBody>
      </p:sp>
    </p:spTree>
    <p:extLst>
      <p:ext uri="{BB962C8B-B14F-4D97-AF65-F5344CB8AC3E}">
        <p14:creationId xmlns:p14="http://schemas.microsoft.com/office/powerpoint/2010/main" val="29035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BB536C-E74C-E3C8-592E-C28AA3134DE3}"/>
              </a:ext>
            </a:extLst>
          </p:cNvPr>
          <p:cNvPicPr>
            <a:picLocks noChangeAspect="1"/>
          </p:cNvPicPr>
          <p:nvPr/>
        </p:nvPicPr>
        <p:blipFill>
          <a:blip r:embed="rId3"/>
          <a:stretch>
            <a:fillRect/>
          </a:stretch>
        </p:blipFill>
        <p:spPr>
          <a:xfrm>
            <a:off x="411885" y="1873885"/>
            <a:ext cx="8094553" cy="2133449"/>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cxnSp>
        <p:nvCxnSpPr>
          <p:cNvPr id="9" name="Straight Arrow Connector 8">
            <a:extLst>
              <a:ext uri="{FF2B5EF4-FFF2-40B4-BE49-F238E27FC236}">
                <a16:creationId xmlns:a16="http://schemas.microsoft.com/office/drawing/2014/main" id="{0AEBD92F-808A-0694-0A5D-17C743822373}"/>
              </a:ext>
            </a:extLst>
          </p:cNvPr>
          <p:cNvCxnSpPr>
            <a:cxnSpLocks/>
          </p:cNvCxnSpPr>
          <p:nvPr/>
        </p:nvCxnSpPr>
        <p:spPr>
          <a:xfrm flipH="1">
            <a:off x="793276" y="2348790"/>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793276" y="2613324"/>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7C1F14-F9A0-CAA8-5F9B-C3C6A91118EA}"/>
              </a:ext>
            </a:extLst>
          </p:cNvPr>
          <p:cNvSpPr txBox="1"/>
          <p:nvPr/>
        </p:nvSpPr>
        <p:spPr>
          <a:xfrm>
            <a:off x="332467" y="4129334"/>
            <a:ext cx="8826831" cy="2677656"/>
          </a:xfrm>
          <a:prstGeom prst="rect">
            <a:avLst/>
          </a:prstGeom>
          <a:noFill/>
        </p:spPr>
        <p:txBody>
          <a:bodyPr wrap="square">
            <a:spAutoFit/>
          </a:bodyPr>
          <a:lstStyle/>
          <a:p>
            <a:r>
              <a:rPr lang="en-US" sz="1400" dirty="0"/>
              <a:t>The tab will expand and populate with all lines that used a capital object  code.</a:t>
            </a:r>
          </a:p>
          <a:p>
            <a:endParaRPr lang="en-US" sz="1400" dirty="0"/>
          </a:p>
          <a:p>
            <a:r>
              <a:rPr lang="en-US" sz="1400" dirty="0"/>
              <a:t>In order to process the ACCOUNTING LINES FOR CAPITALIZATION tab:</a:t>
            </a:r>
          </a:p>
          <a:p>
            <a:endParaRPr lang="en-US" sz="1400" dirty="0"/>
          </a:p>
          <a:p>
            <a:r>
              <a:rPr lang="en-US" sz="1400" dirty="0">
                <a:solidFill>
                  <a:srgbClr val="FFFF00"/>
                </a:solidFill>
              </a:rPr>
              <a:t>First, select which lines to process.</a:t>
            </a:r>
          </a:p>
          <a:p>
            <a:endParaRPr lang="en-US" sz="1400" dirty="0">
              <a:solidFill>
                <a:srgbClr val="00B050"/>
              </a:solidFill>
            </a:endParaRPr>
          </a:p>
          <a:p>
            <a:r>
              <a:rPr lang="en-US" sz="1400" dirty="0">
                <a:cs typeface="Arial" pitchFamily="34" charset="0"/>
              </a:rPr>
              <a:t>You can select one line at a time or multiple lines at a time, depending upon what you are needing to do.</a:t>
            </a:r>
          </a:p>
          <a:p>
            <a:endParaRPr lang="en-US" sz="1400" dirty="0">
              <a:solidFill>
                <a:srgbClr val="FFFF00"/>
              </a:solidFill>
            </a:endParaRPr>
          </a:p>
          <a:p>
            <a:r>
              <a:rPr lang="en-US" sz="1400" dirty="0">
                <a:solidFill>
                  <a:srgbClr val="00B050"/>
                </a:solidFill>
              </a:rPr>
              <a:t>The Target (TO) line is the accounting line you are putting the amount to (debit).</a:t>
            </a:r>
          </a:p>
          <a:p>
            <a:endParaRPr lang="en-US" sz="1400" dirty="0">
              <a:solidFill>
                <a:srgbClr val="00B050"/>
              </a:solidFill>
            </a:endParaRPr>
          </a:p>
          <a:p>
            <a:r>
              <a:rPr lang="en-US" sz="1400" dirty="0">
                <a:solidFill>
                  <a:srgbClr val="00B050"/>
                </a:solidFill>
              </a:rPr>
              <a:t>The Source (FROM) line is the accounting line you are removing the amount from (credit).</a:t>
            </a:r>
          </a:p>
        </p:txBody>
      </p:sp>
      <p:sp>
        <p:nvSpPr>
          <p:cNvPr id="10" name="Oval 9">
            <a:extLst>
              <a:ext uri="{FF2B5EF4-FFF2-40B4-BE49-F238E27FC236}">
                <a16:creationId xmlns:a16="http://schemas.microsoft.com/office/drawing/2014/main" id="{A55FD87F-871F-9967-B51B-A20167703A6D}"/>
              </a:ext>
            </a:extLst>
          </p:cNvPr>
          <p:cNvSpPr/>
          <p:nvPr/>
        </p:nvSpPr>
        <p:spPr>
          <a:xfrm>
            <a:off x="317169" y="1807407"/>
            <a:ext cx="1681687" cy="394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a:extLst>
              <a:ext uri="{FF2B5EF4-FFF2-40B4-BE49-F238E27FC236}">
                <a16:creationId xmlns:a16="http://schemas.microsoft.com/office/drawing/2014/main" id="{C741CDE3-C14A-644E-0344-8D111216A2CD}"/>
              </a:ext>
            </a:extLst>
          </p:cNvPr>
          <p:cNvCxnSpPr>
            <a:cxnSpLocks/>
          </p:cNvCxnSpPr>
          <p:nvPr/>
        </p:nvCxnSpPr>
        <p:spPr>
          <a:xfrm flipH="1">
            <a:off x="8152355" y="2342079"/>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4000CC4-9916-88CE-BD84-44489B9CF1D2}"/>
              </a:ext>
            </a:extLst>
          </p:cNvPr>
          <p:cNvCxnSpPr>
            <a:cxnSpLocks/>
          </p:cNvCxnSpPr>
          <p:nvPr/>
        </p:nvCxnSpPr>
        <p:spPr>
          <a:xfrm flipH="1">
            <a:off x="8139532" y="2605830"/>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161CE05-AA78-0DBE-A4EA-A968667C3A22}"/>
              </a:ext>
            </a:extLst>
          </p:cNvPr>
          <p:cNvCxnSpPr>
            <a:cxnSpLocks/>
          </p:cNvCxnSpPr>
          <p:nvPr/>
        </p:nvCxnSpPr>
        <p:spPr>
          <a:xfrm flipH="1">
            <a:off x="8151383" y="2332719"/>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5A1F3C2-2E93-085B-1AC2-468C2C20F1FC}"/>
              </a:ext>
            </a:extLst>
          </p:cNvPr>
          <p:cNvCxnSpPr>
            <a:cxnSpLocks/>
          </p:cNvCxnSpPr>
          <p:nvPr/>
        </p:nvCxnSpPr>
        <p:spPr>
          <a:xfrm flipH="1">
            <a:off x="8143905" y="260380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0D30000-D184-1B13-5A77-B85479622C80}"/>
              </a:ext>
            </a:extLst>
          </p:cNvPr>
          <p:cNvSpPr/>
          <p:nvPr/>
        </p:nvSpPr>
        <p:spPr>
          <a:xfrm>
            <a:off x="7719802" y="2202350"/>
            <a:ext cx="728283" cy="157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B152229-9136-1B7F-2364-F054DC31E907}"/>
              </a:ext>
            </a:extLst>
          </p:cNvPr>
          <p:cNvSpPr/>
          <p:nvPr/>
        </p:nvSpPr>
        <p:spPr>
          <a:xfrm>
            <a:off x="178025" y="2202350"/>
            <a:ext cx="8439993" cy="8402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20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52B43C-C38A-6A3B-0F0D-D190F89AF3D0}"/>
              </a:ext>
            </a:extLst>
          </p:cNvPr>
          <p:cNvPicPr>
            <a:picLocks noChangeAspect="1"/>
          </p:cNvPicPr>
          <p:nvPr/>
        </p:nvPicPr>
        <p:blipFill>
          <a:blip r:embed="rId3"/>
          <a:stretch>
            <a:fillRect/>
          </a:stretch>
        </p:blipFill>
        <p:spPr>
          <a:xfrm>
            <a:off x="292893" y="2361155"/>
            <a:ext cx="8603362" cy="1270200"/>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sp>
        <p:nvSpPr>
          <p:cNvPr id="3" name="Content Placeholder 2">
            <a:extLst>
              <a:ext uri="{FF2B5EF4-FFF2-40B4-BE49-F238E27FC236}">
                <a16:creationId xmlns:a16="http://schemas.microsoft.com/office/drawing/2014/main" id="{65B755A2-A0C0-B6FA-D1F6-BE003C3CEE00}"/>
              </a:ext>
            </a:extLst>
          </p:cNvPr>
          <p:cNvSpPr>
            <a:spLocks noGrp="1"/>
          </p:cNvSpPr>
          <p:nvPr>
            <p:ph idx="1"/>
          </p:nvPr>
        </p:nvSpPr>
        <p:spPr>
          <a:xfrm>
            <a:off x="230864" y="5122258"/>
            <a:ext cx="8682271" cy="1068149"/>
          </a:xfrm>
        </p:spPr>
        <p:txBody>
          <a:bodyPr>
            <a:normAutofit fontScale="47500" lnSpcReduction="20000"/>
          </a:bodyPr>
          <a:lstStyle/>
          <a:p>
            <a:pPr marL="0" indent="0">
              <a:buNone/>
            </a:pPr>
            <a:r>
              <a:rPr lang="en-US" sz="4500" dirty="0">
                <a:solidFill>
                  <a:srgbClr val="FFFF00"/>
                </a:solidFill>
              </a:rPr>
              <a:t>Click on the </a:t>
            </a:r>
            <a:r>
              <a:rPr lang="en-US" sz="4500" dirty="0"/>
              <a:t>“SELECT LINE” box for the Target line (TO/DEBIT).</a:t>
            </a:r>
          </a:p>
          <a:p>
            <a:pPr marL="0" indent="0">
              <a:buNone/>
            </a:pPr>
            <a:r>
              <a:rPr lang="en-US" sz="4500" dirty="0">
                <a:solidFill>
                  <a:srgbClr val="00B050"/>
                </a:solidFill>
              </a:rPr>
              <a:t>and</a:t>
            </a:r>
          </a:p>
          <a:p>
            <a:pPr marL="0" indent="0">
              <a:buNone/>
            </a:pPr>
            <a:r>
              <a:rPr lang="en-US" sz="4500" dirty="0">
                <a:solidFill>
                  <a:srgbClr val="FFFF00"/>
                </a:solidFill>
              </a:rPr>
              <a:t>Click on the </a:t>
            </a:r>
            <a:r>
              <a:rPr lang="en-US" sz="4500" dirty="0"/>
              <a:t>“SELECT LINE” box for the Source line (FROM/CREDIT).</a:t>
            </a:r>
          </a:p>
          <a:p>
            <a:pPr marL="0" indent="0">
              <a:buNone/>
            </a:pPr>
            <a:endParaRPr lang="en-US" sz="2400" dirty="0"/>
          </a:p>
          <a:p>
            <a:pPr marL="0" indent="0">
              <a:buNone/>
            </a:pPr>
            <a:endParaRPr lang="en-US" dirty="0">
              <a:solidFill>
                <a:srgbClr val="00B050"/>
              </a:solidFill>
            </a:endParaRPr>
          </a:p>
          <a:p>
            <a:pPr marL="0" indent="0">
              <a:buNone/>
            </a:pPr>
            <a:endParaRPr lang="en-US" dirty="0"/>
          </a:p>
        </p:txBody>
      </p:sp>
      <p:cxnSp>
        <p:nvCxnSpPr>
          <p:cNvPr id="9" name="Straight Arrow Connector 8">
            <a:extLst>
              <a:ext uri="{FF2B5EF4-FFF2-40B4-BE49-F238E27FC236}">
                <a16:creationId xmlns:a16="http://schemas.microsoft.com/office/drawing/2014/main" id="{0AEBD92F-808A-0694-0A5D-17C743822373}"/>
              </a:ext>
            </a:extLst>
          </p:cNvPr>
          <p:cNvCxnSpPr>
            <a:cxnSpLocks/>
          </p:cNvCxnSpPr>
          <p:nvPr/>
        </p:nvCxnSpPr>
        <p:spPr>
          <a:xfrm flipH="1">
            <a:off x="8469237" y="2917526"/>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23E720-FFAC-A324-DA00-E1F8C5C83E36}"/>
              </a:ext>
            </a:extLst>
          </p:cNvPr>
          <p:cNvSpPr txBox="1"/>
          <p:nvPr/>
        </p:nvSpPr>
        <p:spPr>
          <a:xfrm>
            <a:off x="230864" y="4294243"/>
            <a:ext cx="8603362" cy="646331"/>
          </a:xfrm>
          <a:prstGeom prst="rect">
            <a:avLst/>
          </a:prstGeom>
          <a:noFill/>
        </p:spPr>
        <p:txBody>
          <a:bodyPr wrap="square">
            <a:spAutoFit/>
          </a:bodyPr>
          <a:lstStyle/>
          <a:p>
            <a:pPr marL="0" indent="0">
              <a:buNone/>
            </a:pPr>
            <a:r>
              <a:rPr lang="en-US" dirty="0">
                <a:solidFill>
                  <a:srgbClr val="00B050"/>
                </a:solidFill>
              </a:rPr>
              <a:t>So, you will select both lines because you want both the debit and credit to post to the asset.</a:t>
            </a:r>
            <a:endParaRPr lang="en-US" sz="1800" dirty="0">
              <a:solidFill>
                <a:srgbClr val="00B050"/>
              </a:solidFill>
            </a:endParaRP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8469237" y="3195711"/>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C9365C-A2DD-CFE6-7A97-7177E2EEF63C}"/>
              </a:ext>
            </a:extLst>
          </p:cNvPr>
          <p:cNvSpPr txBox="1"/>
          <p:nvPr/>
        </p:nvSpPr>
        <p:spPr>
          <a:xfrm>
            <a:off x="230864" y="3818394"/>
            <a:ext cx="8603362" cy="369332"/>
          </a:xfrm>
          <a:prstGeom prst="rect">
            <a:avLst/>
          </a:prstGeom>
          <a:noFill/>
        </p:spPr>
        <p:txBody>
          <a:bodyPr wrap="square">
            <a:spAutoFit/>
          </a:bodyPr>
          <a:lstStyle/>
          <a:p>
            <a:pPr marL="0" indent="0">
              <a:buNone/>
            </a:pPr>
            <a:r>
              <a:rPr lang="en-US" dirty="0"/>
              <a:t>For this example, we are changing the funding on one asset only.</a:t>
            </a:r>
          </a:p>
        </p:txBody>
      </p:sp>
      <p:cxnSp>
        <p:nvCxnSpPr>
          <p:cNvPr id="4" name="Straight Arrow Connector 3">
            <a:extLst>
              <a:ext uri="{FF2B5EF4-FFF2-40B4-BE49-F238E27FC236}">
                <a16:creationId xmlns:a16="http://schemas.microsoft.com/office/drawing/2014/main" id="{9416FEB5-3279-D9FD-9B63-D388CDFC2F71}"/>
              </a:ext>
            </a:extLst>
          </p:cNvPr>
          <p:cNvCxnSpPr>
            <a:cxnSpLocks/>
          </p:cNvCxnSpPr>
          <p:nvPr/>
        </p:nvCxnSpPr>
        <p:spPr>
          <a:xfrm flipH="1">
            <a:off x="8462370" y="2899162"/>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B54912E-FCC6-73A7-8DDA-BAB00EED7A6C}"/>
              </a:ext>
            </a:extLst>
          </p:cNvPr>
          <p:cNvCxnSpPr>
            <a:cxnSpLocks/>
          </p:cNvCxnSpPr>
          <p:nvPr/>
        </p:nvCxnSpPr>
        <p:spPr>
          <a:xfrm flipH="1">
            <a:off x="8462370" y="3203282"/>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1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15D91B-6BC6-44A9-9E41-646869A03924}"/>
              </a:ext>
            </a:extLst>
          </p:cNvPr>
          <p:cNvPicPr>
            <a:picLocks noChangeAspect="1"/>
          </p:cNvPicPr>
          <p:nvPr/>
        </p:nvPicPr>
        <p:blipFill>
          <a:blip r:embed="rId3"/>
          <a:stretch>
            <a:fillRect/>
          </a:stretch>
        </p:blipFill>
        <p:spPr>
          <a:xfrm>
            <a:off x="270420" y="2670990"/>
            <a:ext cx="8541883" cy="2257059"/>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sp>
        <p:nvSpPr>
          <p:cNvPr id="5" name="TextBox 4">
            <a:extLst>
              <a:ext uri="{FF2B5EF4-FFF2-40B4-BE49-F238E27FC236}">
                <a16:creationId xmlns:a16="http://schemas.microsoft.com/office/drawing/2014/main" id="{D923E720-FFAC-A324-DA00-E1F8C5C83E36}"/>
              </a:ext>
            </a:extLst>
          </p:cNvPr>
          <p:cNvSpPr txBox="1"/>
          <p:nvPr/>
        </p:nvSpPr>
        <p:spPr>
          <a:xfrm>
            <a:off x="270420" y="5271635"/>
            <a:ext cx="3136340" cy="276999"/>
          </a:xfrm>
          <a:prstGeom prst="rect">
            <a:avLst/>
          </a:prstGeom>
          <a:noFill/>
        </p:spPr>
        <p:txBody>
          <a:bodyPr wrap="square">
            <a:spAutoFit/>
          </a:bodyPr>
          <a:lstStyle/>
          <a:p>
            <a:r>
              <a:rPr lang="en-US" sz="1200" dirty="0"/>
              <a:t> </a:t>
            </a:r>
            <a:r>
              <a:rPr lang="en-US" sz="1200" dirty="0">
                <a:solidFill>
                  <a:srgbClr val="FFFF00"/>
                </a:solidFill>
              </a:rPr>
              <a:t>Select: </a:t>
            </a:r>
            <a:r>
              <a:rPr lang="en-US" sz="1200" dirty="0"/>
              <a:t>Distribute cost evenly</a:t>
            </a:r>
            <a:endParaRPr lang="en-US" sz="1200" dirty="0">
              <a:solidFill>
                <a:srgbClr val="FFFF00"/>
              </a:solidFill>
            </a:endParaRP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5450770" y="385427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5465323" y="3949922"/>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F2E9D4-C40E-5BAA-6B37-F1A8B8AAC40F}"/>
              </a:ext>
            </a:extLst>
          </p:cNvPr>
          <p:cNvSpPr txBox="1"/>
          <p:nvPr/>
        </p:nvSpPr>
        <p:spPr>
          <a:xfrm>
            <a:off x="309743" y="1644435"/>
            <a:ext cx="8477991" cy="738664"/>
          </a:xfrm>
          <a:prstGeom prst="rect">
            <a:avLst/>
          </a:prstGeom>
          <a:noFill/>
        </p:spPr>
        <p:txBody>
          <a:bodyPr wrap="square">
            <a:spAutoFit/>
          </a:bodyPr>
          <a:lstStyle/>
          <a:p>
            <a:r>
              <a:rPr lang="en-US" sz="1400" dirty="0"/>
              <a:t>You need to select either “Distribute cost evenly” or “Distribute cost by amount”. </a:t>
            </a:r>
          </a:p>
          <a:p>
            <a:r>
              <a:rPr lang="en-US" sz="1400" dirty="0">
                <a:solidFill>
                  <a:srgbClr val="00B050"/>
                </a:solidFill>
                <a:cs typeface="Arial" pitchFamily="34" charset="0"/>
              </a:rPr>
              <a:t>NOTE: This example does not have multiple assets involved, so “Distribute cost by amount” is not necessary</a:t>
            </a:r>
            <a:r>
              <a:rPr lang="en-US" sz="1400" dirty="0">
                <a:solidFill>
                  <a:srgbClr val="00B050"/>
                </a:solidFill>
              </a:rPr>
              <a:t>.</a:t>
            </a:r>
          </a:p>
        </p:txBody>
      </p:sp>
      <p:cxnSp>
        <p:nvCxnSpPr>
          <p:cNvPr id="17" name="Straight Arrow Connector 16">
            <a:extLst>
              <a:ext uri="{FF2B5EF4-FFF2-40B4-BE49-F238E27FC236}">
                <a16:creationId xmlns:a16="http://schemas.microsoft.com/office/drawing/2014/main" id="{27116149-4C09-B588-686A-390BD60EF577}"/>
              </a:ext>
            </a:extLst>
          </p:cNvPr>
          <p:cNvCxnSpPr>
            <a:cxnSpLocks/>
          </p:cNvCxnSpPr>
          <p:nvPr/>
        </p:nvCxnSpPr>
        <p:spPr>
          <a:xfrm flipH="1">
            <a:off x="5339593" y="3764333"/>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615D5E-09AA-BA3D-0EA8-FC0CA76D8B79}"/>
              </a:ext>
            </a:extLst>
          </p:cNvPr>
          <p:cNvPicPr>
            <a:picLocks noChangeAspect="1"/>
          </p:cNvPicPr>
          <p:nvPr/>
        </p:nvPicPr>
        <p:blipFill>
          <a:blip r:embed="rId3"/>
          <a:stretch>
            <a:fillRect/>
          </a:stretch>
        </p:blipFill>
        <p:spPr>
          <a:xfrm>
            <a:off x="210302" y="3005468"/>
            <a:ext cx="8456233" cy="2216954"/>
          </a:xfrm>
          <a:prstGeom prst="rect">
            <a:avLst/>
          </a:prstGeom>
        </p:spPr>
      </p:pic>
      <p:sp>
        <p:nvSpPr>
          <p:cNvPr id="2" name="Title 1"/>
          <p:cNvSpPr>
            <a:spLocks noGrp="1"/>
          </p:cNvSpPr>
          <p:nvPr>
            <p:ph type="title"/>
          </p:nvPr>
        </p:nvSpPr>
        <p:spPr>
          <a:xfrm>
            <a:off x="411808" y="968521"/>
            <a:ext cx="8365533" cy="783364"/>
          </a:xfrm>
        </p:spPr>
        <p:txBody>
          <a:bodyPr>
            <a:normAutofit fontScale="90000"/>
          </a:bodyPr>
          <a:lstStyle/>
          <a:p>
            <a:pPr algn="l"/>
            <a:r>
              <a:rPr lang="en-US" sz="3200" dirty="0">
                <a:solidFill>
                  <a:srgbClr val="FFFF00"/>
                </a:solidFill>
              </a:rPr>
              <a:t>Accounting Lines for capitalization tab</a:t>
            </a:r>
          </a:p>
        </p:txBody>
      </p:sp>
      <p:sp>
        <p:nvSpPr>
          <p:cNvPr id="5" name="TextBox 4">
            <a:extLst>
              <a:ext uri="{FF2B5EF4-FFF2-40B4-BE49-F238E27FC236}">
                <a16:creationId xmlns:a16="http://schemas.microsoft.com/office/drawing/2014/main" id="{D923E720-FFAC-A324-DA00-E1F8C5C83E36}"/>
              </a:ext>
            </a:extLst>
          </p:cNvPr>
          <p:cNvSpPr txBox="1"/>
          <p:nvPr/>
        </p:nvSpPr>
        <p:spPr>
          <a:xfrm>
            <a:off x="149028" y="5408535"/>
            <a:ext cx="8784669" cy="830997"/>
          </a:xfrm>
          <a:prstGeom prst="rect">
            <a:avLst/>
          </a:prstGeom>
          <a:noFill/>
        </p:spPr>
        <p:txBody>
          <a:bodyPr wrap="square">
            <a:spAutoFit/>
          </a:bodyPr>
          <a:lstStyle/>
          <a:p>
            <a:r>
              <a:rPr lang="en-US" sz="1200" dirty="0">
                <a:solidFill>
                  <a:srgbClr val="FFFF00"/>
                </a:solidFill>
              </a:rPr>
              <a:t>Because the “Target/To” and the “Source/From” line both use a capital object code, you are modifying an existing asset.</a:t>
            </a:r>
          </a:p>
          <a:p>
            <a:endParaRPr lang="en-US" sz="1200" dirty="0">
              <a:solidFill>
                <a:srgbClr val="FFFF00"/>
              </a:solidFill>
            </a:endParaRPr>
          </a:p>
          <a:p>
            <a:r>
              <a:rPr lang="en-US" sz="1200" dirty="0">
                <a:solidFill>
                  <a:srgbClr val="FFFF00"/>
                </a:solidFill>
              </a:rPr>
              <a:t>Click on: </a:t>
            </a:r>
            <a:r>
              <a:rPr lang="en-US" sz="1200" dirty="0"/>
              <a:t>Modify Asset</a:t>
            </a:r>
            <a:endParaRPr lang="en-US" sz="1200" dirty="0">
              <a:solidFill>
                <a:srgbClr val="FFFF00"/>
              </a:solidFill>
            </a:endParaRPr>
          </a:p>
        </p:txBody>
      </p:sp>
      <p:cxnSp>
        <p:nvCxnSpPr>
          <p:cNvPr id="12" name="Straight Arrow Connector 11">
            <a:extLst>
              <a:ext uri="{FF2B5EF4-FFF2-40B4-BE49-F238E27FC236}">
                <a16:creationId xmlns:a16="http://schemas.microsoft.com/office/drawing/2014/main" id="{C94E0EC9-F0EB-FC86-7F13-30B7AAF5111F}"/>
              </a:ext>
            </a:extLst>
          </p:cNvPr>
          <p:cNvCxnSpPr>
            <a:cxnSpLocks/>
          </p:cNvCxnSpPr>
          <p:nvPr/>
        </p:nvCxnSpPr>
        <p:spPr>
          <a:xfrm flipH="1">
            <a:off x="4705584" y="4336945"/>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B27C751-7C0B-A4F4-1716-58F68291B30D}"/>
              </a:ext>
            </a:extLst>
          </p:cNvPr>
          <p:cNvCxnSpPr>
            <a:cxnSpLocks/>
          </p:cNvCxnSpPr>
          <p:nvPr/>
        </p:nvCxnSpPr>
        <p:spPr>
          <a:xfrm flipH="1">
            <a:off x="3297338" y="3471027"/>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BDBA5AD-434E-0321-CA58-54959D654FC4}"/>
              </a:ext>
            </a:extLst>
          </p:cNvPr>
          <p:cNvCxnSpPr>
            <a:cxnSpLocks/>
          </p:cNvCxnSpPr>
          <p:nvPr/>
        </p:nvCxnSpPr>
        <p:spPr>
          <a:xfrm flipH="1">
            <a:off x="3297338" y="3744949"/>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5A0FFC-C3F2-51B1-078D-2E2943B0B209}"/>
              </a:ext>
            </a:extLst>
          </p:cNvPr>
          <p:cNvSpPr/>
          <p:nvPr/>
        </p:nvSpPr>
        <p:spPr>
          <a:xfrm>
            <a:off x="3001134" y="3350271"/>
            <a:ext cx="469338" cy="157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BFF29E6-29F0-872A-F2F0-1979E16D02ED}"/>
              </a:ext>
            </a:extLst>
          </p:cNvPr>
          <p:cNvSpPr/>
          <p:nvPr/>
        </p:nvSpPr>
        <p:spPr>
          <a:xfrm>
            <a:off x="346632" y="3520711"/>
            <a:ext cx="381651" cy="245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DD00FEE-E73A-9221-88D3-FB9C863F0F6F}"/>
              </a:ext>
            </a:extLst>
          </p:cNvPr>
          <p:cNvSpPr/>
          <p:nvPr/>
        </p:nvSpPr>
        <p:spPr>
          <a:xfrm>
            <a:off x="346632" y="3786724"/>
            <a:ext cx="381650" cy="245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3D55696B-D915-461A-C2DB-89F1E7BA260D}"/>
              </a:ext>
            </a:extLst>
          </p:cNvPr>
          <p:cNvCxnSpPr>
            <a:cxnSpLocks/>
          </p:cNvCxnSpPr>
          <p:nvPr/>
        </p:nvCxnSpPr>
        <p:spPr>
          <a:xfrm flipH="1">
            <a:off x="4186957" y="4336944"/>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F2E9D4-C40E-5BAA-6B37-F1A8B8AAC40F}"/>
              </a:ext>
            </a:extLst>
          </p:cNvPr>
          <p:cNvSpPr txBox="1"/>
          <p:nvPr/>
        </p:nvSpPr>
        <p:spPr>
          <a:xfrm>
            <a:off x="309743" y="1644435"/>
            <a:ext cx="8477991" cy="307777"/>
          </a:xfrm>
          <a:prstGeom prst="rect">
            <a:avLst/>
          </a:prstGeom>
          <a:noFill/>
        </p:spPr>
        <p:txBody>
          <a:bodyPr wrap="square">
            <a:spAutoFit/>
          </a:bodyPr>
          <a:lstStyle/>
          <a:p>
            <a:r>
              <a:rPr lang="en-US" sz="1400" dirty="0"/>
              <a:t>You need to select if you are creating an asset or assets or modifying an asset or assets.</a:t>
            </a:r>
          </a:p>
        </p:txBody>
      </p:sp>
      <p:cxnSp>
        <p:nvCxnSpPr>
          <p:cNvPr id="3" name="Straight Arrow Connector 2">
            <a:extLst>
              <a:ext uri="{FF2B5EF4-FFF2-40B4-BE49-F238E27FC236}">
                <a16:creationId xmlns:a16="http://schemas.microsoft.com/office/drawing/2014/main" id="{62CB9151-AA6B-6683-3D4C-9DB2E799F04D}"/>
              </a:ext>
            </a:extLst>
          </p:cNvPr>
          <p:cNvCxnSpPr>
            <a:cxnSpLocks/>
          </p:cNvCxnSpPr>
          <p:nvPr/>
        </p:nvCxnSpPr>
        <p:spPr>
          <a:xfrm flipH="1">
            <a:off x="4803664" y="4336943"/>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5C4DFC-61C6-C3F5-145A-7BF52A14D8E2}"/>
              </a:ext>
            </a:extLst>
          </p:cNvPr>
          <p:cNvPicPr>
            <a:picLocks noChangeAspect="1"/>
          </p:cNvPicPr>
          <p:nvPr/>
        </p:nvPicPr>
        <p:blipFill>
          <a:blip r:embed="rId3"/>
          <a:stretch>
            <a:fillRect/>
          </a:stretch>
        </p:blipFill>
        <p:spPr>
          <a:xfrm>
            <a:off x="355161" y="2098998"/>
            <a:ext cx="8131520" cy="1725414"/>
          </a:xfrm>
          <a:prstGeom prst="rect">
            <a:avLst/>
          </a:prstGeom>
        </p:spPr>
      </p:pic>
      <p:sp>
        <p:nvSpPr>
          <p:cNvPr id="2" name="Title 1"/>
          <p:cNvSpPr>
            <a:spLocks noGrp="1"/>
          </p:cNvSpPr>
          <p:nvPr>
            <p:ph type="title"/>
          </p:nvPr>
        </p:nvSpPr>
        <p:spPr>
          <a:xfrm>
            <a:off x="924634" y="577919"/>
            <a:ext cx="7315199" cy="866347"/>
          </a:xfrm>
        </p:spPr>
        <p:txBody>
          <a:bodyPr>
            <a:normAutofit/>
          </a:bodyPr>
          <a:lstStyle/>
          <a:p>
            <a:pPr algn="l"/>
            <a:r>
              <a:rPr lang="en-US" dirty="0">
                <a:solidFill>
                  <a:srgbClr val="FFFF00"/>
                </a:solidFill>
              </a:rPr>
              <a:t>Modify CAPITAL ASSETS TAB</a:t>
            </a:r>
          </a:p>
        </p:txBody>
      </p:sp>
      <p:cxnSp>
        <p:nvCxnSpPr>
          <p:cNvPr id="20" name="Straight Arrow Connector 19"/>
          <p:cNvCxnSpPr/>
          <p:nvPr/>
        </p:nvCxnSpPr>
        <p:spPr>
          <a:xfrm>
            <a:off x="1757722" y="3273780"/>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161" y="4020823"/>
            <a:ext cx="8454143" cy="2630829"/>
          </a:xfrm>
          <a:prstGeom prst="rect">
            <a:avLst/>
          </a:prstGeom>
          <a:noFill/>
        </p:spPr>
        <p:txBody>
          <a:bodyPr wrap="square" rtlCol="0">
            <a:noAutofit/>
          </a:bodyPr>
          <a:lstStyle/>
          <a:p>
            <a:r>
              <a:rPr lang="en-US" dirty="0">
                <a:solidFill>
                  <a:srgbClr val="FFFF00"/>
                </a:solidFill>
              </a:rPr>
              <a:t>Enter the Asset Number (not the decal number).</a:t>
            </a:r>
          </a:p>
          <a:p>
            <a:endParaRPr lang="en-US" dirty="0">
              <a:solidFill>
                <a:srgbClr val="00B050"/>
              </a:solidFill>
            </a:endParaRPr>
          </a:p>
          <a:p>
            <a:r>
              <a:rPr lang="en-US" dirty="0"/>
              <a:t>If you don’t know the asset number, use asset lookup.</a:t>
            </a:r>
          </a:p>
          <a:p>
            <a:r>
              <a:rPr lang="en-US" dirty="0">
                <a:solidFill>
                  <a:srgbClr val="FFFF00"/>
                </a:solidFill>
              </a:rPr>
              <a:t>For a single asset lookup, use the Asset Number magnifying glass lookup.</a:t>
            </a:r>
          </a:p>
          <a:p>
            <a:endParaRPr lang="en-US" dirty="0">
              <a:solidFill>
                <a:srgbClr val="FFFF00"/>
              </a:solidFill>
            </a:endParaRPr>
          </a:p>
          <a:p>
            <a:r>
              <a:rPr lang="en-US" dirty="0">
                <a:solidFill>
                  <a:srgbClr val="FFFF00"/>
                </a:solidFill>
              </a:rPr>
              <a:t>For multiple capital asset lines, use the Lookup/Add Multiple Capital Asset Lines magnifying glass lookup.</a:t>
            </a:r>
          </a:p>
          <a:p>
            <a:endParaRPr lang="en-US" dirty="0">
              <a:solidFill>
                <a:srgbClr val="FFFF00"/>
              </a:solidFill>
            </a:endParaRPr>
          </a:p>
          <a:p>
            <a:r>
              <a:rPr lang="en-US" dirty="0">
                <a:solidFill>
                  <a:srgbClr val="00B050"/>
                </a:solidFill>
              </a:rPr>
              <a:t>Click on the: </a:t>
            </a:r>
            <a:r>
              <a:rPr lang="en-US" dirty="0"/>
              <a:t>Asset Number Lookup magnifying glass.</a:t>
            </a:r>
          </a:p>
          <a:p>
            <a:endParaRPr lang="en-US" dirty="0">
              <a:solidFill>
                <a:srgbClr val="00B050"/>
              </a:solidFill>
            </a:endParaRPr>
          </a:p>
        </p:txBody>
      </p:sp>
      <p:sp>
        <p:nvSpPr>
          <p:cNvPr id="8" name="Oval 7"/>
          <p:cNvSpPr/>
          <p:nvPr/>
        </p:nvSpPr>
        <p:spPr>
          <a:xfrm>
            <a:off x="368571" y="2139552"/>
            <a:ext cx="1112126" cy="2216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flipH="1">
            <a:off x="2910736" y="3352800"/>
            <a:ext cx="334498"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63727" y="2264358"/>
            <a:ext cx="333718" cy="162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69677" y="1595644"/>
            <a:ext cx="5432854"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The Modify Capital Assets tab will open.</a:t>
            </a:r>
          </a:p>
        </p:txBody>
      </p:sp>
      <p:cxnSp>
        <p:nvCxnSpPr>
          <p:cNvPr id="6" name="Straight Arrow Connector 5">
            <a:extLst>
              <a:ext uri="{FF2B5EF4-FFF2-40B4-BE49-F238E27FC236}">
                <a16:creationId xmlns:a16="http://schemas.microsoft.com/office/drawing/2014/main" id="{D5E6D884-542B-1C14-F349-11D21B209BBE}"/>
              </a:ext>
            </a:extLst>
          </p:cNvPr>
          <p:cNvCxnSpPr/>
          <p:nvPr/>
        </p:nvCxnSpPr>
        <p:spPr>
          <a:xfrm flipH="1">
            <a:off x="2910736" y="3352800"/>
            <a:ext cx="334498"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4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988340-B050-4943-A479-60A080615A7B}"/>
              </a:ext>
            </a:extLst>
          </p:cNvPr>
          <p:cNvPicPr>
            <a:picLocks noChangeAspect="1"/>
          </p:cNvPicPr>
          <p:nvPr/>
        </p:nvPicPr>
        <p:blipFill>
          <a:blip r:embed="rId3"/>
          <a:stretch>
            <a:fillRect/>
          </a:stretch>
        </p:blipFill>
        <p:spPr>
          <a:xfrm>
            <a:off x="2177328" y="3725695"/>
            <a:ext cx="3583412" cy="1161894"/>
          </a:xfrm>
          <a:prstGeom prst="rect">
            <a:avLst/>
          </a:prstGeom>
        </p:spPr>
      </p:pic>
      <p:pic>
        <p:nvPicPr>
          <p:cNvPr id="10" name="Picture 9">
            <a:extLst>
              <a:ext uri="{FF2B5EF4-FFF2-40B4-BE49-F238E27FC236}">
                <a16:creationId xmlns:a16="http://schemas.microsoft.com/office/drawing/2014/main" id="{5BCCAAE1-26B2-5CA4-EB9B-B7EAA2CDDCC8}"/>
              </a:ext>
            </a:extLst>
          </p:cNvPr>
          <p:cNvPicPr>
            <a:picLocks noChangeAspect="1"/>
          </p:cNvPicPr>
          <p:nvPr/>
        </p:nvPicPr>
        <p:blipFill>
          <a:blip r:embed="rId4"/>
          <a:stretch>
            <a:fillRect/>
          </a:stretch>
        </p:blipFill>
        <p:spPr>
          <a:xfrm>
            <a:off x="2177328" y="1426151"/>
            <a:ext cx="3582695" cy="2303932"/>
          </a:xfrm>
          <a:prstGeom prst="rect">
            <a:avLst/>
          </a:prstGeom>
        </p:spPr>
      </p:pic>
      <p:sp>
        <p:nvSpPr>
          <p:cNvPr id="2" name="Title 1"/>
          <p:cNvSpPr>
            <a:spLocks noGrp="1"/>
          </p:cNvSpPr>
          <p:nvPr>
            <p:ph type="title"/>
          </p:nvPr>
        </p:nvSpPr>
        <p:spPr>
          <a:xfrm>
            <a:off x="2695564" y="351677"/>
            <a:ext cx="3752872" cy="866347"/>
          </a:xfrm>
        </p:spPr>
        <p:txBody>
          <a:bodyPr>
            <a:normAutofit/>
          </a:bodyPr>
          <a:lstStyle/>
          <a:p>
            <a:pPr algn="l"/>
            <a:r>
              <a:rPr lang="en-US" dirty="0">
                <a:solidFill>
                  <a:srgbClr val="FFFF00"/>
                </a:solidFill>
              </a:rPr>
              <a:t>Asset lookup</a:t>
            </a:r>
          </a:p>
        </p:txBody>
      </p:sp>
      <p:sp>
        <p:nvSpPr>
          <p:cNvPr id="27" name="TextBox 26"/>
          <p:cNvSpPr txBox="1"/>
          <p:nvPr/>
        </p:nvSpPr>
        <p:spPr>
          <a:xfrm>
            <a:off x="1087983" y="4924199"/>
            <a:ext cx="7805163" cy="1582124"/>
          </a:xfrm>
          <a:prstGeom prst="rect">
            <a:avLst/>
          </a:prstGeom>
          <a:noFill/>
        </p:spPr>
        <p:txBody>
          <a:bodyPr wrap="square" rtlCol="0">
            <a:noAutofit/>
          </a:bodyPr>
          <a:lstStyle/>
          <a:p>
            <a:r>
              <a:rPr lang="en-US" dirty="0">
                <a:solidFill>
                  <a:srgbClr val="FFFF00"/>
                </a:solidFill>
              </a:rPr>
              <a:t>Use known information to find the asset number. For Example, you can:</a:t>
            </a:r>
          </a:p>
          <a:p>
            <a:pPr marL="285750" indent="-285750">
              <a:buFont typeface="Arial" panose="020B0604020202020204" pitchFamily="34" charset="0"/>
              <a:buChar char="•"/>
            </a:pPr>
            <a:r>
              <a:rPr lang="en-US" sz="1600" dirty="0"/>
              <a:t>Enter the Tag/Decal Number</a:t>
            </a:r>
          </a:p>
          <a:p>
            <a:pPr marL="285750" indent="-285750">
              <a:buFont typeface="Arial" panose="020B0604020202020204" pitchFamily="34" charset="0"/>
              <a:buChar char="•"/>
            </a:pPr>
            <a:r>
              <a:rPr lang="en-US" sz="1600" dirty="0"/>
              <a:t>Enter the Asset Description (use wild cards “*”)</a:t>
            </a:r>
          </a:p>
          <a:p>
            <a:pPr marL="285750" indent="-285750">
              <a:buFont typeface="Arial" panose="020B0604020202020204" pitchFamily="34" charset="0"/>
              <a:buChar char="•"/>
            </a:pPr>
            <a:r>
              <a:rPr lang="en-US" sz="1600" dirty="0"/>
              <a:t>Enter the Payment Purchase Order Number</a:t>
            </a:r>
          </a:p>
          <a:p>
            <a:pPr marL="285750" indent="-285750">
              <a:buFont typeface="Arial" panose="020B0604020202020204" pitchFamily="34" charset="0"/>
              <a:buChar char="•"/>
            </a:pPr>
            <a:r>
              <a:rPr lang="en-US" sz="1600" dirty="0"/>
              <a:t>ETC.</a:t>
            </a:r>
            <a:endParaRPr lang="en-US" sz="1600" dirty="0">
              <a:solidFill>
                <a:srgbClr val="FFFF00"/>
              </a:solidFill>
            </a:endParaRPr>
          </a:p>
          <a:p>
            <a:endParaRPr lang="en-US" dirty="0"/>
          </a:p>
          <a:p>
            <a:endParaRPr lang="en-US" dirty="0">
              <a:solidFill>
                <a:srgbClr val="FFFF00"/>
              </a:solidFill>
            </a:endParaRPr>
          </a:p>
          <a:p>
            <a:endParaRPr lang="en-US" dirty="0">
              <a:solidFill>
                <a:srgbClr val="00B050"/>
              </a:solidFill>
            </a:endParaRPr>
          </a:p>
        </p:txBody>
      </p:sp>
      <p:cxnSp>
        <p:nvCxnSpPr>
          <p:cNvPr id="5" name="Straight Arrow Connector 4"/>
          <p:cNvCxnSpPr>
            <a:cxnSpLocks/>
          </p:cNvCxnSpPr>
          <p:nvPr/>
        </p:nvCxnSpPr>
        <p:spPr>
          <a:xfrm flipH="1" flipV="1">
            <a:off x="3752480" y="3649922"/>
            <a:ext cx="924716" cy="2130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flipV="1">
            <a:off x="4232135" y="4447503"/>
            <a:ext cx="760651" cy="1564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3261090" y="1707419"/>
            <a:ext cx="491390" cy="38518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259193" y="1077472"/>
            <a:ext cx="5432854"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The Asset Lookup tab will open.</a:t>
            </a:r>
          </a:p>
        </p:txBody>
      </p:sp>
    </p:spTree>
    <p:extLst>
      <p:ext uri="{BB962C8B-B14F-4D97-AF65-F5344CB8AC3E}">
        <p14:creationId xmlns:p14="http://schemas.microsoft.com/office/powerpoint/2010/main" val="2114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3B5BD-30CF-D1FF-589F-1ED33F1C209A}"/>
              </a:ext>
            </a:extLst>
          </p:cNvPr>
          <p:cNvPicPr>
            <a:picLocks noChangeAspect="1"/>
          </p:cNvPicPr>
          <p:nvPr/>
        </p:nvPicPr>
        <p:blipFill>
          <a:blip r:embed="rId3"/>
          <a:stretch>
            <a:fillRect/>
          </a:stretch>
        </p:blipFill>
        <p:spPr>
          <a:xfrm>
            <a:off x="434865" y="2425921"/>
            <a:ext cx="8096250" cy="3190875"/>
          </a:xfrm>
          <a:prstGeom prst="rect">
            <a:avLst/>
          </a:prstGeom>
        </p:spPr>
      </p:pic>
      <p:sp>
        <p:nvSpPr>
          <p:cNvPr id="2" name="Title 1"/>
          <p:cNvSpPr>
            <a:spLocks noGrp="1"/>
          </p:cNvSpPr>
          <p:nvPr>
            <p:ph type="title"/>
          </p:nvPr>
        </p:nvSpPr>
        <p:spPr>
          <a:xfrm>
            <a:off x="691984" y="648194"/>
            <a:ext cx="7760031" cy="710063"/>
          </a:xfrm>
        </p:spPr>
        <p:txBody>
          <a:bodyPr>
            <a:noAutofit/>
          </a:bodyPr>
          <a:lstStyle/>
          <a:p>
            <a:pPr algn="l"/>
            <a:r>
              <a:rPr lang="en-US" sz="3600" dirty="0">
                <a:solidFill>
                  <a:srgbClr val="FFFF00"/>
                </a:solidFill>
              </a:rPr>
              <a:t>ACCOUNTING LINES LOOKUP TAB</a:t>
            </a:r>
          </a:p>
        </p:txBody>
      </p:sp>
      <p:sp>
        <p:nvSpPr>
          <p:cNvPr id="12" name="Oval 11">
            <a:extLst>
              <a:ext uri="{FF2B5EF4-FFF2-40B4-BE49-F238E27FC236}">
                <a16:creationId xmlns:a16="http://schemas.microsoft.com/office/drawing/2014/main" id="{6046A7D1-6DF5-6F5E-83BA-48137D044178}"/>
              </a:ext>
            </a:extLst>
          </p:cNvPr>
          <p:cNvSpPr/>
          <p:nvPr/>
        </p:nvSpPr>
        <p:spPr>
          <a:xfrm>
            <a:off x="612885" y="2425921"/>
            <a:ext cx="2226902" cy="535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F952C55-882D-5421-504B-B7D59656AB5B}"/>
              </a:ext>
            </a:extLst>
          </p:cNvPr>
          <p:cNvSpPr txBox="1"/>
          <p:nvPr/>
        </p:nvSpPr>
        <p:spPr>
          <a:xfrm>
            <a:off x="467232" y="1503455"/>
            <a:ext cx="8499231" cy="646331"/>
          </a:xfrm>
          <a:prstGeom prst="rect">
            <a:avLst/>
          </a:prstGeom>
          <a:noFill/>
        </p:spPr>
        <p:txBody>
          <a:bodyPr wrap="square" rtlCol="0">
            <a:spAutoFit/>
          </a:bodyPr>
          <a:lstStyle/>
          <a:p>
            <a:r>
              <a:rPr lang="en-US" dirty="0"/>
              <a:t>The Accounting Lines Lookup Tab is where you enter any known general ledger information to find the transaction you want to change.</a:t>
            </a:r>
          </a:p>
        </p:txBody>
      </p:sp>
    </p:spTree>
    <p:extLst>
      <p:ext uri="{BB962C8B-B14F-4D97-AF65-F5344CB8AC3E}">
        <p14:creationId xmlns:p14="http://schemas.microsoft.com/office/powerpoint/2010/main" val="143599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1992C8-2E3F-9D93-515B-6C22F34A18D2}"/>
              </a:ext>
            </a:extLst>
          </p:cNvPr>
          <p:cNvPicPr>
            <a:picLocks noChangeAspect="1"/>
          </p:cNvPicPr>
          <p:nvPr/>
        </p:nvPicPr>
        <p:blipFill>
          <a:blip r:embed="rId3"/>
          <a:stretch>
            <a:fillRect/>
          </a:stretch>
        </p:blipFill>
        <p:spPr>
          <a:xfrm>
            <a:off x="720192" y="5588384"/>
            <a:ext cx="7703618" cy="631028"/>
          </a:xfrm>
          <a:prstGeom prst="rect">
            <a:avLst/>
          </a:prstGeom>
        </p:spPr>
      </p:pic>
      <p:pic>
        <p:nvPicPr>
          <p:cNvPr id="6" name="Picture 5">
            <a:extLst>
              <a:ext uri="{FF2B5EF4-FFF2-40B4-BE49-F238E27FC236}">
                <a16:creationId xmlns:a16="http://schemas.microsoft.com/office/drawing/2014/main" id="{AE411090-93A3-7BD9-8946-28352C3EB916}"/>
              </a:ext>
            </a:extLst>
          </p:cNvPr>
          <p:cNvPicPr>
            <a:picLocks noChangeAspect="1"/>
          </p:cNvPicPr>
          <p:nvPr/>
        </p:nvPicPr>
        <p:blipFill>
          <a:blip r:embed="rId4"/>
          <a:stretch>
            <a:fillRect/>
          </a:stretch>
        </p:blipFill>
        <p:spPr>
          <a:xfrm>
            <a:off x="2545266" y="3471508"/>
            <a:ext cx="3582695" cy="1218171"/>
          </a:xfrm>
          <a:prstGeom prst="rect">
            <a:avLst/>
          </a:prstGeom>
        </p:spPr>
      </p:pic>
      <p:pic>
        <p:nvPicPr>
          <p:cNvPr id="10" name="Picture 9">
            <a:extLst>
              <a:ext uri="{FF2B5EF4-FFF2-40B4-BE49-F238E27FC236}">
                <a16:creationId xmlns:a16="http://schemas.microsoft.com/office/drawing/2014/main" id="{5BCCAAE1-26B2-5CA4-EB9B-B7EAA2CDDCC8}"/>
              </a:ext>
            </a:extLst>
          </p:cNvPr>
          <p:cNvPicPr>
            <a:picLocks noChangeAspect="1"/>
          </p:cNvPicPr>
          <p:nvPr/>
        </p:nvPicPr>
        <p:blipFill>
          <a:blip r:embed="rId5"/>
          <a:stretch>
            <a:fillRect/>
          </a:stretch>
        </p:blipFill>
        <p:spPr>
          <a:xfrm>
            <a:off x="2545266" y="1167896"/>
            <a:ext cx="3582695" cy="2303932"/>
          </a:xfrm>
          <a:prstGeom prst="rect">
            <a:avLst/>
          </a:prstGeom>
        </p:spPr>
      </p:pic>
      <p:sp>
        <p:nvSpPr>
          <p:cNvPr id="2" name="Title 1"/>
          <p:cNvSpPr>
            <a:spLocks noGrp="1"/>
          </p:cNvSpPr>
          <p:nvPr>
            <p:ph type="title"/>
          </p:nvPr>
        </p:nvSpPr>
        <p:spPr>
          <a:xfrm>
            <a:off x="2695564" y="351677"/>
            <a:ext cx="3752872" cy="866347"/>
          </a:xfrm>
        </p:spPr>
        <p:txBody>
          <a:bodyPr>
            <a:normAutofit/>
          </a:bodyPr>
          <a:lstStyle/>
          <a:p>
            <a:pPr algn="l"/>
            <a:r>
              <a:rPr lang="en-US" dirty="0">
                <a:solidFill>
                  <a:srgbClr val="FFFF00"/>
                </a:solidFill>
              </a:rPr>
              <a:t>Asset lookup</a:t>
            </a:r>
          </a:p>
        </p:txBody>
      </p:sp>
      <p:cxnSp>
        <p:nvCxnSpPr>
          <p:cNvPr id="5" name="Straight Arrow Connector 4"/>
          <p:cNvCxnSpPr>
            <a:cxnSpLocks/>
          </p:cNvCxnSpPr>
          <p:nvPr/>
        </p:nvCxnSpPr>
        <p:spPr>
          <a:xfrm flipV="1">
            <a:off x="3698060" y="4582056"/>
            <a:ext cx="983950" cy="555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3592864" y="4197371"/>
            <a:ext cx="513485" cy="6161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6F06D0-A548-F23D-A954-A446F96E3B4D}"/>
              </a:ext>
            </a:extLst>
          </p:cNvPr>
          <p:cNvSpPr txBox="1"/>
          <p:nvPr/>
        </p:nvSpPr>
        <p:spPr>
          <a:xfrm>
            <a:off x="1598756" y="4645519"/>
            <a:ext cx="2737857" cy="596968"/>
          </a:xfrm>
          <a:prstGeom prst="rect">
            <a:avLst/>
          </a:prstGeom>
          <a:noFill/>
        </p:spPr>
        <p:txBody>
          <a:bodyPr wrap="square" rtlCol="0">
            <a:noAutofit/>
          </a:bodyPr>
          <a:lstStyle/>
          <a:p>
            <a:r>
              <a:rPr lang="en-US" dirty="0"/>
              <a:t>Enter PO: </a:t>
            </a:r>
            <a:r>
              <a:rPr lang="en-US" dirty="0">
                <a:solidFill>
                  <a:srgbClr val="FFFF00"/>
                </a:solidFill>
              </a:rPr>
              <a:t>816564</a:t>
            </a:r>
          </a:p>
          <a:p>
            <a:r>
              <a:rPr lang="en-US" dirty="0">
                <a:solidFill>
                  <a:srgbClr val="00B050"/>
                </a:solidFill>
              </a:rPr>
              <a:t>Click on: </a:t>
            </a:r>
            <a:r>
              <a:rPr lang="en-US" dirty="0"/>
              <a:t>“search”</a:t>
            </a:r>
            <a:endParaRPr lang="en-US" dirty="0">
              <a:solidFill>
                <a:srgbClr val="FFFF00"/>
              </a:solidFill>
            </a:endParaRPr>
          </a:p>
        </p:txBody>
      </p:sp>
      <p:sp>
        <p:nvSpPr>
          <p:cNvPr id="4" name="TextBox 3">
            <a:extLst>
              <a:ext uri="{FF2B5EF4-FFF2-40B4-BE49-F238E27FC236}">
                <a16:creationId xmlns:a16="http://schemas.microsoft.com/office/drawing/2014/main" id="{1E176BBD-B3E9-404A-F9F9-555DF8FB1181}"/>
              </a:ext>
            </a:extLst>
          </p:cNvPr>
          <p:cNvSpPr txBox="1"/>
          <p:nvPr/>
        </p:nvSpPr>
        <p:spPr>
          <a:xfrm>
            <a:off x="606215" y="5266402"/>
            <a:ext cx="6766317" cy="596968"/>
          </a:xfrm>
          <a:prstGeom prst="rect">
            <a:avLst/>
          </a:prstGeom>
          <a:noFill/>
        </p:spPr>
        <p:txBody>
          <a:bodyPr wrap="square" rtlCol="0">
            <a:noAutofit/>
          </a:bodyPr>
          <a:lstStyle/>
          <a:p>
            <a:r>
              <a:rPr lang="en-US" dirty="0">
                <a:solidFill>
                  <a:srgbClr val="FFFF00"/>
                </a:solidFill>
              </a:rPr>
              <a:t>The Search Results should show retrieved information.</a:t>
            </a:r>
          </a:p>
        </p:txBody>
      </p:sp>
      <p:cxnSp>
        <p:nvCxnSpPr>
          <p:cNvPr id="16" name="Straight Arrow Connector 15">
            <a:extLst>
              <a:ext uri="{FF2B5EF4-FFF2-40B4-BE49-F238E27FC236}">
                <a16:creationId xmlns:a16="http://schemas.microsoft.com/office/drawing/2014/main" id="{A1AC20CB-707B-2124-1937-C4FC8B71D29C}"/>
              </a:ext>
            </a:extLst>
          </p:cNvPr>
          <p:cNvCxnSpPr>
            <a:cxnSpLocks/>
          </p:cNvCxnSpPr>
          <p:nvPr/>
        </p:nvCxnSpPr>
        <p:spPr>
          <a:xfrm flipH="1" flipV="1">
            <a:off x="1100517" y="5991945"/>
            <a:ext cx="849664" cy="448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B69226-8769-70C8-4F72-C5C83F4BE49B}"/>
              </a:ext>
            </a:extLst>
          </p:cNvPr>
          <p:cNvSpPr txBox="1"/>
          <p:nvPr/>
        </p:nvSpPr>
        <p:spPr>
          <a:xfrm>
            <a:off x="606215" y="6318524"/>
            <a:ext cx="2891181" cy="375598"/>
          </a:xfrm>
          <a:prstGeom prst="rect">
            <a:avLst/>
          </a:prstGeom>
          <a:noFill/>
        </p:spPr>
        <p:txBody>
          <a:bodyPr wrap="square" rtlCol="0">
            <a:noAutofit/>
          </a:bodyPr>
          <a:lstStyle/>
          <a:p>
            <a:r>
              <a:rPr lang="en-US" dirty="0">
                <a:solidFill>
                  <a:srgbClr val="00B050"/>
                </a:solidFill>
              </a:rPr>
              <a:t>Click on: </a:t>
            </a:r>
            <a:r>
              <a:rPr lang="en-US" dirty="0"/>
              <a:t>“return value”.</a:t>
            </a:r>
            <a:endParaRPr lang="en-US" dirty="0">
              <a:solidFill>
                <a:srgbClr val="FFFF00"/>
              </a:solidFill>
            </a:endParaRPr>
          </a:p>
        </p:txBody>
      </p:sp>
      <p:sp>
        <p:nvSpPr>
          <p:cNvPr id="20" name="Oval 19">
            <a:extLst>
              <a:ext uri="{FF2B5EF4-FFF2-40B4-BE49-F238E27FC236}">
                <a16:creationId xmlns:a16="http://schemas.microsoft.com/office/drawing/2014/main" id="{B6FE7BBD-5C68-14A7-6F41-0DCFBB29268E}"/>
              </a:ext>
            </a:extLst>
          </p:cNvPr>
          <p:cNvSpPr/>
          <p:nvPr/>
        </p:nvSpPr>
        <p:spPr>
          <a:xfrm>
            <a:off x="720190" y="5607474"/>
            <a:ext cx="1010132" cy="203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6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4FD943-0453-F27B-8052-A183267C9606}"/>
              </a:ext>
            </a:extLst>
          </p:cNvPr>
          <p:cNvPicPr>
            <a:picLocks noChangeAspect="1"/>
          </p:cNvPicPr>
          <p:nvPr/>
        </p:nvPicPr>
        <p:blipFill>
          <a:blip r:embed="rId3"/>
          <a:stretch>
            <a:fillRect/>
          </a:stretch>
        </p:blipFill>
        <p:spPr>
          <a:xfrm>
            <a:off x="781276" y="2250376"/>
            <a:ext cx="7581447" cy="1613252"/>
          </a:xfrm>
          <a:prstGeom prst="rect">
            <a:avLst/>
          </a:prstGeom>
        </p:spPr>
      </p:pic>
      <p:sp>
        <p:nvSpPr>
          <p:cNvPr id="2" name="Title 1"/>
          <p:cNvSpPr>
            <a:spLocks noGrp="1"/>
          </p:cNvSpPr>
          <p:nvPr>
            <p:ph type="title"/>
          </p:nvPr>
        </p:nvSpPr>
        <p:spPr>
          <a:xfrm>
            <a:off x="924634" y="577919"/>
            <a:ext cx="7315199" cy="866347"/>
          </a:xfrm>
        </p:spPr>
        <p:txBody>
          <a:bodyPr>
            <a:normAutofit/>
          </a:bodyPr>
          <a:lstStyle/>
          <a:p>
            <a:pPr algn="l"/>
            <a:r>
              <a:rPr lang="en-US" dirty="0">
                <a:solidFill>
                  <a:srgbClr val="FFFF00"/>
                </a:solidFill>
              </a:rPr>
              <a:t>Modify CAPITAL ASSETS TAB</a:t>
            </a:r>
          </a:p>
        </p:txBody>
      </p:sp>
      <p:cxnSp>
        <p:nvCxnSpPr>
          <p:cNvPr id="20" name="Straight Arrow Connector 19"/>
          <p:cNvCxnSpPr/>
          <p:nvPr/>
        </p:nvCxnSpPr>
        <p:spPr>
          <a:xfrm>
            <a:off x="2032852" y="3287109"/>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69677" y="1595644"/>
            <a:ext cx="5432854"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The Asset Number will now be populated.</a:t>
            </a:r>
          </a:p>
        </p:txBody>
      </p:sp>
      <p:sp>
        <p:nvSpPr>
          <p:cNvPr id="7" name="Oval 6">
            <a:extLst>
              <a:ext uri="{FF2B5EF4-FFF2-40B4-BE49-F238E27FC236}">
                <a16:creationId xmlns:a16="http://schemas.microsoft.com/office/drawing/2014/main" id="{41CC13DC-2D0C-BC37-CC75-FFB9A3BE3659}"/>
              </a:ext>
            </a:extLst>
          </p:cNvPr>
          <p:cNvSpPr/>
          <p:nvPr/>
        </p:nvSpPr>
        <p:spPr>
          <a:xfrm>
            <a:off x="7307109" y="2961685"/>
            <a:ext cx="865848" cy="4673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FC61E46-8A13-F02F-5DFD-5020E12E76FB}"/>
              </a:ext>
            </a:extLst>
          </p:cNvPr>
          <p:cNvSpPr txBox="1">
            <a:spLocks/>
          </p:cNvSpPr>
          <p:nvPr/>
        </p:nvSpPr>
        <p:spPr>
          <a:xfrm>
            <a:off x="381616" y="4397007"/>
            <a:ext cx="7443382" cy="50335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FFFF00"/>
                </a:solidFill>
                <a:cs typeface="Arial" pitchFamily="34" charset="0"/>
              </a:rPr>
              <a:t>Next, the amount (AMT) fields need to be populated.</a:t>
            </a:r>
          </a:p>
        </p:txBody>
      </p:sp>
    </p:spTree>
    <p:extLst>
      <p:ext uri="{BB962C8B-B14F-4D97-AF65-F5344CB8AC3E}">
        <p14:creationId xmlns:p14="http://schemas.microsoft.com/office/powerpoint/2010/main" val="37990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4FD943-0453-F27B-8052-A183267C9606}"/>
              </a:ext>
            </a:extLst>
          </p:cNvPr>
          <p:cNvPicPr>
            <a:picLocks noChangeAspect="1"/>
          </p:cNvPicPr>
          <p:nvPr/>
        </p:nvPicPr>
        <p:blipFill>
          <a:blip r:embed="rId3"/>
          <a:stretch>
            <a:fillRect/>
          </a:stretch>
        </p:blipFill>
        <p:spPr>
          <a:xfrm>
            <a:off x="791509" y="2250376"/>
            <a:ext cx="7581447" cy="1613252"/>
          </a:xfrm>
          <a:prstGeom prst="rect">
            <a:avLst/>
          </a:prstGeom>
        </p:spPr>
      </p:pic>
      <p:sp>
        <p:nvSpPr>
          <p:cNvPr id="2" name="Title 1"/>
          <p:cNvSpPr>
            <a:spLocks noGrp="1"/>
          </p:cNvSpPr>
          <p:nvPr>
            <p:ph type="title"/>
          </p:nvPr>
        </p:nvSpPr>
        <p:spPr>
          <a:xfrm>
            <a:off x="924634" y="577919"/>
            <a:ext cx="7315199" cy="866347"/>
          </a:xfrm>
        </p:spPr>
        <p:txBody>
          <a:bodyPr>
            <a:normAutofit/>
          </a:bodyPr>
          <a:lstStyle/>
          <a:p>
            <a:pPr algn="l"/>
            <a:r>
              <a:rPr lang="en-US" dirty="0">
                <a:solidFill>
                  <a:srgbClr val="FFFF00"/>
                </a:solidFill>
              </a:rPr>
              <a:t>Modify CAPITAL ASSETS TAB</a:t>
            </a:r>
          </a:p>
        </p:txBody>
      </p:sp>
      <p:sp>
        <p:nvSpPr>
          <p:cNvPr id="9" name="Title 1"/>
          <p:cNvSpPr txBox="1">
            <a:spLocks/>
          </p:cNvSpPr>
          <p:nvPr/>
        </p:nvSpPr>
        <p:spPr>
          <a:xfrm>
            <a:off x="269677" y="1444266"/>
            <a:ext cx="8712482" cy="740584"/>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1600" cap="none" dirty="0">
                <a:solidFill>
                  <a:srgbClr val="00B050"/>
                </a:solidFill>
                <a:cs typeface="Arial" pitchFamily="34" charset="0"/>
              </a:rPr>
              <a:t>Use the System Control Amount to populate the AMT fields.</a:t>
            </a:r>
          </a:p>
          <a:p>
            <a:pPr algn="l"/>
            <a:r>
              <a:rPr lang="en-US" sz="1600" cap="none" dirty="0">
                <a:solidFill>
                  <a:srgbClr val="FFFF00"/>
                </a:solidFill>
                <a:cs typeface="Arial" pitchFamily="34" charset="0"/>
              </a:rPr>
              <a:t>Note: The amount is doubled because Kuali does not distinguish between debits and credits, so it adds both the credit and debit amount together.</a:t>
            </a:r>
          </a:p>
        </p:txBody>
      </p:sp>
      <p:sp>
        <p:nvSpPr>
          <p:cNvPr id="3" name="Oval 2">
            <a:extLst>
              <a:ext uri="{FF2B5EF4-FFF2-40B4-BE49-F238E27FC236}">
                <a16:creationId xmlns:a16="http://schemas.microsoft.com/office/drawing/2014/main" id="{D017D5CB-3481-4793-1A3F-62DCF4B64B68}"/>
              </a:ext>
            </a:extLst>
          </p:cNvPr>
          <p:cNvSpPr/>
          <p:nvPr/>
        </p:nvSpPr>
        <p:spPr>
          <a:xfrm>
            <a:off x="781275" y="2476164"/>
            <a:ext cx="1225549" cy="2166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2BB2A0F-B9D4-1746-773E-A4D40051372A}"/>
              </a:ext>
            </a:extLst>
          </p:cNvPr>
          <p:cNvSpPr txBox="1"/>
          <p:nvPr/>
        </p:nvSpPr>
        <p:spPr>
          <a:xfrm>
            <a:off x="269677" y="4165231"/>
            <a:ext cx="4569360" cy="375598"/>
          </a:xfrm>
          <a:prstGeom prst="rect">
            <a:avLst/>
          </a:prstGeom>
          <a:noFill/>
        </p:spPr>
        <p:txBody>
          <a:bodyPr wrap="square" rtlCol="0">
            <a:noAutofit/>
          </a:bodyPr>
          <a:lstStyle/>
          <a:p>
            <a:r>
              <a:rPr lang="en-US" dirty="0">
                <a:solidFill>
                  <a:srgbClr val="00B050"/>
                </a:solidFill>
              </a:rPr>
              <a:t>Click on: </a:t>
            </a:r>
            <a:r>
              <a:rPr lang="en-US" dirty="0"/>
              <a:t>“Redistribute Total Amount”.</a:t>
            </a:r>
            <a:endParaRPr lang="en-US" dirty="0">
              <a:solidFill>
                <a:srgbClr val="FFFF00"/>
              </a:solidFill>
            </a:endParaRPr>
          </a:p>
        </p:txBody>
      </p:sp>
      <p:sp>
        <p:nvSpPr>
          <p:cNvPr id="7" name="Oval 6">
            <a:extLst>
              <a:ext uri="{FF2B5EF4-FFF2-40B4-BE49-F238E27FC236}">
                <a16:creationId xmlns:a16="http://schemas.microsoft.com/office/drawing/2014/main" id="{22DF6B43-14A2-BCA9-4CCD-AC0CCD6779FF}"/>
              </a:ext>
            </a:extLst>
          </p:cNvPr>
          <p:cNvSpPr/>
          <p:nvPr/>
        </p:nvSpPr>
        <p:spPr>
          <a:xfrm>
            <a:off x="4839037" y="2468073"/>
            <a:ext cx="1225549" cy="2166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CE6B226-EBB8-878A-BEA8-E5EDF1B3EB2A}"/>
              </a:ext>
            </a:extLst>
          </p:cNvPr>
          <p:cNvSpPr/>
          <p:nvPr/>
        </p:nvSpPr>
        <p:spPr>
          <a:xfrm>
            <a:off x="7307109" y="2961685"/>
            <a:ext cx="865848" cy="4673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48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3" grpId="1" animBg="1"/>
      <p:bldP spid="7" grpId="0" animBg="1"/>
      <p:bldP spid="10" grpId="0" animBg="1"/>
      <p:bldP spid="10"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562195-F6F0-DB32-B711-530BAF3578AC}"/>
              </a:ext>
            </a:extLst>
          </p:cNvPr>
          <p:cNvPicPr>
            <a:picLocks noChangeAspect="1"/>
          </p:cNvPicPr>
          <p:nvPr/>
        </p:nvPicPr>
        <p:blipFill>
          <a:blip r:embed="rId3"/>
          <a:stretch>
            <a:fillRect/>
          </a:stretch>
        </p:blipFill>
        <p:spPr>
          <a:xfrm>
            <a:off x="853827" y="2470520"/>
            <a:ext cx="7456811" cy="1521041"/>
          </a:xfrm>
          <a:prstGeom prst="rect">
            <a:avLst/>
          </a:prstGeom>
        </p:spPr>
      </p:pic>
      <p:sp>
        <p:nvSpPr>
          <p:cNvPr id="2" name="Title 1"/>
          <p:cNvSpPr>
            <a:spLocks noGrp="1"/>
          </p:cNvSpPr>
          <p:nvPr>
            <p:ph type="title"/>
          </p:nvPr>
        </p:nvSpPr>
        <p:spPr>
          <a:xfrm>
            <a:off x="924634" y="577919"/>
            <a:ext cx="7315199" cy="866347"/>
          </a:xfrm>
        </p:spPr>
        <p:txBody>
          <a:bodyPr>
            <a:normAutofit/>
          </a:bodyPr>
          <a:lstStyle/>
          <a:p>
            <a:pPr algn="l"/>
            <a:r>
              <a:rPr lang="en-US" dirty="0">
                <a:solidFill>
                  <a:srgbClr val="FFFF00"/>
                </a:solidFill>
              </a:rPr>
              <a:t>Modify CAPITAL ASSETS TAB</a:t>
            </a:r>
          </a:p>
        </p:txBody>
      </p:sp>
      <p:sp>
        <p:nvSpPr>
          <p:cNvPr id="9" name="Title 1"/>
          <p:cNvSpPr txBox="1">
            <a:spLocks/>
          </p:cNvSpPr>
          <p:nvPr/>
        </p:nvSpPr>
        <p:spPr>
          <a:xfrm>
            <a:off x="269677" y="1444266"/>
            <a:ext cx="5548496" cy="457362"/>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1800" cap="none" dirty="0">
                <a:solidFill>
                  <a:srgbClr val="00B050"/>
                </a:solidFill>
                <a:cs typeface="Arial" pitchFamily="34" charset="0"/>
              </a:rPr>
              <a:t>The AMT fields should now be populated.</a:t>
            </a:r>
            <a:endParaRPr lang="en-US" sz="1800" cap="none" dirty="0">
              <a:solidFill>
                <a:srgbClr val="FFFF00"/>
              </a:solidFill>
              <a:cs typeface="Arial" pitchFamily="34" charset="0"/>
            </a:endParaRPr>
          </a:p>
        </p:txBody>
      </p:sp>
      <p:sp>
        <p:nvSpPr>
          <p:cNvPr id="3" name="Oval 2">
            <a:extLst>
              <a:ext uri="{FF2B5EF4-FFF2-40B4-BE49-F238E27FC236}">
                <a16:creationId xmlns:a16="http://schemas.microsoft.com/office/drawing/2014/main" id="{D017D5CB-3481-4793-1A3F-62DCF4B64B68}"/>
              </a:ext>
            </a:extLst>
          </p:cNvPr>
          <p:cNvSpPr/>
          <p:nvPr/>
        </p:nvSpPr>
        <p:spPr>
          <a:xfrm>
            <a:off x="4074734" y="2629755"/>
            <a:ext cx="1557324" cy="2764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2BB2A0F-B9D4-1746-773E-A4D40051372A}"/>
              </a:ext>
            </a:extLst>
          </p:cNvPr>
          <p:cNvSpPr txBox="1"/>
          <p:nvPr/>
        </p:nvSpPr>
        <p:spPr>
          <a:xfrm>
            <a:off x="297999" y="4283885"/>
            <a:ext cx="8103279" cy="375598"/>
          </a:xfrm>
          <a:prstGeom prst="rect">
            <a:avLst/>
          </a:prstGeom>
          <a:noFill/>
        </p:spPr>
        <p:txBody>
          <a:bodyPr wrap="square" rtlCol="0">
            <a:noAutofit/>
          </a:bodyPr>
          <a:lstStyle/>
          <a:p>
            <a:r>
              <a:rPr lang="en-US" dirty="0">
                <a:solidFill>
                  <a:srgbClr val="FFFF00"/>
                </a:solidFill>
              </a:rPr>
              <a:t>And the System Control Remainder Amount will show “0.00”.</a:t>
            </a:r>
          </a:p>
        </p:txBody>
      </p:sp>
      <p:sp>
        <p:nvSpPr>
          <p:cNvPr id="10" name="Oval 9">
            <a:extLst>
              <a:ext uri="{FF2B5EF4-FFF2-40B4-BE49-F238E27FC236}">
                <a16:creationId xmlns:a16="http://schemas.microsoft.com/office/drawing/2014/main" id="{5CE6B226-EBB8-878A-BEA8-E5EDF1B3EB2A}"/>
              </a:ext>
            </a:extLst>
          </p:cNvPr>
          <p:cNvSpPr/>
          <p:nvPr/>
        </p:nvSpPr>
        <p:spPr>
          <a:xfrm>
            <a:off x="7299016" y="3099249"/>
            <a:ext cx="865848" cy="4673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874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1791A52-8084-5878-A70D-68A9D1B39982}"/>
              </a:ext>
            </a:extLst>
          </p:cNvPr>
          <p:cNvPicPr>
            <a:picLocks noChangeAspect="1"/>
          </p:cNvPicPr>
          <p:nvPr/>
        </p:nvPicPr>
        <p:blipFill>
          <a:blip r:embed="rId3"/>
          <a:stretch>
            <a:fillRect/>
          </a:stretch>
        </p:blipFill>
        <p:spPr>
          <a:xfrm>
            <a:off x="481291" y="2153381"/>
            <a:ext cx="8261968" cy="2216291"/>
          </a:xfrm>
          <a:prstGeom prst="rect">
            <a:avLst/>
          </a:prstGeom>
        </p:spPr>
      </p:pic>
      <p:sp>
        <p:nvSpPr>
          <p:cNvPr id="2" name="Title 1"/>
          <p:cNvSpPr>
            <a:spLocks noGrp="1"/>
          </p:cNvSpPr>
          <p:nvPr>
            <p:ph type="title"/>
          </p:nvPr>
        </p:nvSpPr>
        <p:spPr>
          <a:xfrm>
            <a:off x="262621" y="531144"/>
            <a:ext cx="8699308" cy="866347"/>
          </a:xfrm>
        </p:spPr>
        <p:txBody>
          <a:bodyPr>
            <a:normAutofit fontScale="90000"/>
          </a:bodyPr>
          <a:lstStyle/>
          <a:p>
            <a:pPr algn="l"/>
            <a:r>
              <a:rPr lang="en-US" dirty="0">
                <a:solidFill>
                  <a:srgbClr val="FFFF00"/>
                </a:solidFill>
              </a:rPr>
              <a:t>LATE ADJUSTMENT CERTIFICATION TAB</a:t>
            </a:r>
          </a:p>
        </p:txBody>
      </p:sp>
      <p:cxnSp>
        <p:nvCxnSpPr>
          <p:cNvPr id="20" name="Straight Arrow Connector 19"/>
          <p:cNvCxnSpPr>
            <a:cxnSpLocks/>
          </p:cNvCxnSpPr>
          <p:nvPr/>
        </p:nvCxnSpPr>
        <p:spPr>
          <a:xfrm flipH="1">
            <a:off x="4771545" y="2329498"/>
            <a:ext cx="302161" cy="162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75711" y="2153381"/>
            <a:ext cx="1533855" cy="255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323311" y="1368022"/>
            <a:ext cx="8577928" cy="369332"/>
          </a:xfrm>
          <a:prstGeom prst="rect">
            <a:avLst/>
          </a:prstGeom>
        </p:spPr>
        <p:txBody>
          <a:bodyPr wrap="square">
            <a:spAutoFit/>
          </a:bodyPr>
          <a:lstStyle/>
          <a:p>
            <a:r>
              <a:rPr lang="en-US" dirty="0">
                <a:solidFill>
                  <a:srgbClr val="00B050"/>
                </a:solidFill>
                <a:cs typeface="Arial" pitchFamily="34" charset="0"/>
              </a:rPr>
              <a:t>When required, you must complete each box.</a:t>
            </a:r>
            <a:endParaRPr lang="en-US" dirty="0">
              <a:solidFill>
                <a:srgbClr val="FFFF00"/>
              </a:solidFill>
              <a:cs typeface="Arial" pitchFamily="34" charset="0"/>
            </a:endParaRPr>
          </a:p>
        </p:txBody>
      </p:sp>
      <p:cxnSp>
        <p:nvCxnSpPr>
          <p:cNvPr id="23" name="Straight Arrow Connector 22">
            <a:extLst>
              <a:ext uri="{FF2B5EF4-FFF2-40B4-BE49-F238E27FC236}">
                <a16:creationId xmlns:a16="http://schemas.microsoft.com/office/drawing/2014/main" id="{9971D1A3-FCAC-2B47-4276-146FF0B188CA}"/>
              </a:ext>
            </a:extLst>
          </p:cNvPr>
          <p:cNvCxnSpPr>
            <a:cxnSpLocks/>
          </p:cNvCxnSpPr>
          <p:nvPr/>
        </p:nvCxnSpPr>
        <p:spPr>
          <a:xfrm flipH="1">
            <a:off x="4768859" y="2695374"/>
            <a:ext cx="325542" cy="136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CCE2E2-BB22-F2A5-8935-9C3EFF69ABE1}"/>
              </a:ext>
            </a:extLst>
          </p:cNvPr>
          <p:cNvCxnSpPr>
            <a:cxnSpLocks/>
          </p:cNvCxnSpPr>
          <p:nvPr/>
        </p:nvCxnSpPr>
        <p:spPr>
          <a:xfrm flipH="1">
            <a:off x="4762558" y="3035501"/>
            <a:ext cx="331843" cy="212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DED937-3AA7-F6C3-C33E-6F996F59DF23}"/>
              </a:ext>
            </a:extLst>
          </p:cNvPr>
          <p:cNvCxnSpPr>
            <a:cxnSpLocks/>
          </p:cNvCxnSpPr>
          <p:nvPr/>
        </p:nvCxnSpPr>
        <p:spPr>
          <a:xfrm flipH="1">
            <a:off x="4762558" y="3429000"/>
            <a:ext cx="311148" cy="18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F83DF1-4A5C-2BCB-4D87-E5CFAAE50330}"/>
              </a:ext>
            </a:extLst>
          </p:cNvPr>
          <p:cNvCxnSpPr>
            <a:cxnSpLocks/>
          </p:cNvCxnSpPr>
          <p:nvPr/>
        </p:nvCxnSpPr>
        <p:spPr>
          <a:xfrm flipH="1">
            <a:off x="4762558" y="3845999"/>
            <a:ext cx="283256" cy="169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CA69FD53-663B-67D5-3ACE-4962797600F2}"/>
              </a:ext>
            </a:extLst>
          </p:cNvPr>
          <p:cNvSpPr/>
          <p:nvPr/>
        </p:nvSpPr>
        <p:spPr>
          <a:xfrm>
            <a:off x="2670372" y="2446690"/>
            <a:ext cx="2008267"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Oval 39">
            <a:extLst>
              <a:ext uri="{FF2B5EF4-FFF2-40B4-BE49-F238E27FC236}">
                <a16:creationId xmlns:a16="http://schemas.microsoft.com/office/drawing/2014/main" id="{C5B0572E-3ADA-A0FC-8DD7-58406690B1B9}"/>
              </a:ext>
            </a:extLst>
          </p:cNvPr>
          <p:cNvSpPr/>
          <p:nvPr/>
        </p:nvSpPr>
        <p:spPr>
          <a:xfrm>
            <a:off x="3155894" y="2832038"/>
            <a:ext cx="1522745"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Oval 40">
            <a:extLst>
              <a:ext uri="{FF2B5EF4-FFF2-40B4-BE49-F238E27FC236}">
                <a16:creationId xmlns:a16="http://schemas.microsoft.com/office/drawing/2014/main" id="{F80789A7-2762-E677-7DCD-73F6839342A5}"/>
              </a:ext>
            </a:extLst>
          </p:cNvPr>
          <p:cNvSpPr/>
          <p:nvPr/>
        </p:nvSpPr>
        <p:spPr>
          <a:xfrm>
            <a:off x="2759383" y="3182734"/>
            <a:ext cx="1919255"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41">
            <a:extLst>
              <a:ext uri="{FF2B5EF4-FFF2-40B4-BE49-F238E27FC236}">
                <a16:creationId xmlns:a16="http://schemas.microsoft.com/office/drawing/2014/main" id="{F7BE587A-81D4-9C07-2AB8-7CC9462D5706}"/>
              </a:ext>
            </a:extLst>
          </p:cNvPr>
          <p:cNvSpPr/>
          <p:nvPr/>
        </p:nvSpPr>
        <p:spPr>
          <a:xfrm>
            <a:off x="3625231" y="3590915"/>
            <a:ext cx="1053407" cy="255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Oval 42">
            <a:extLst>
              <a:ext uri="{FF2B5EF4-FFF2-40B4-BE49-F238E27FC236}">
                <a16:creationId xmlns:a16="http://schemas.microsoft.com/office/drawing/2014/main" id="{CA2AEFF9-0129-05C6-3A28-3CB272872FD5}"/>
              </a:ext>
            </a:extLst>
          </p:cNvPr>
          <p:cNvSpPr/>
          <p:nvPr/>
        </p:nvSpPr>
        <p:spPr>
          <a:xfrm>
            <a:off x="2548992" y="3930831"/>
            <a:ext cx="2129646" cy="255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1624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30" grpId="0" animBg="1"/>
      <p:bldP spid="40" grpId="0" animBg="1"/>
      <p:bldP spid="41" grpId="0" animBg="1"/>
      <p:bldP spid="42" grpId="0" animBg="1"/>
      <p:bldP spid="4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DD0B9-018B-3DD8-8749-408AC316F425}"/>
              </a:ext>
            </a:extLst>
          </p:cNvPr>
          <p:cNvPicPr>
            <a:picLocks noChangeAspect="1"/>
          </p:cNvPicPr>
          <p:nvPr/>
        </p:nvPicPr>
        <p:blipFill>
          <a:blip r:embed="rId3"/>
          <a:stretch>
            <a:fillRect/>
          </a:stretch>
        </p:blipFill>
        <p:spPr>
          <a:xfrm>
            <a:off x="323311" y="2079854"/>
            <a:ext cx="8497378" cy="1044606"/>
          </a:xfrm>
          <a:prstGeom prst="rect">
            <a:avLst/>
          </a:prstGeom>
        </p:spPr>
      </p:pic>
      <p:sp>
        <p:nvSpPr>
          <p:cNvPr id="2" name="Title 1"/>
          <p:cNvSpPr>
            <a:spLocks noGrp="1"/>
          </p:cNvSpPr>
          <p:nvPr>
            <p:ph type="title"/>
          </p:nvPr>
        </p:nvSpPr>
        <p:spPr>
          <a:xfrm>
            <a:off x="1112205" y="528327"/>
            <a:ext cx="7315199" cy="866347"/>
          </a:xfrm>
        </p:spPr>
        <p:txBody>
          <a:bodyPr>
            <a:normAutofit fontScale="90000"/>
          </a:bodyPr>
          <a:lstStyle/>
          <a:p>
            <a:pPr algn="l"/>
            <a:r>
              <a:rPr lang="en-US" dirty="0">
                <a:solidFill>
                  <a:srgbClr val="FFFF00"/>
                </a:solidFill>
              </a:rPr>
              <a:t>NOTES AND ATTACHMENTS TAB</a:t>
            </a:r>
          </a:p>
        </p:txBody>
      </p:sp>
      <p:cxnSp>
        <p:nvCxnSpPr>
          <p:cNvPr id="20" name="Straight Arrow Connector 19"/>
          <p:cNvCxnSpPr>
            <a:cxnSpLocks/>
          </p:cNvCxnSpPr>
          <p:nvPr/>
        </p:nvCxnSpPr>
        <p:spPr>
          <a:xfrm>
            <a:off x="1857166" y="2358751"/>
            <a:ext cx="317916" cy="213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3311" y="2153381"/>
            <a:ext cx="1533855" cy="215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218096" y="2460970"/>
            <a:ext cx="420786" cy="283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a:off x="4528794" y="2216860"/>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3311" y="1368022"/>
            <a:ext cx="8577928" cy="369332"/>
          </a:xfrm>
          <a:prstGeom prst="rect">
            <a:avLst/>
          </a:prstGeom>
        </p:spPr>
        <p:txBody>
          <a:bodyPr wrap="square">
            <a:spAutoFit/>
          </a:bodyPr>
          <a:lstStyle/>
          <a:p>
            <a:r>
              <a:rPr lang="en-US" dirty="0">
                <a:solidFill>
                  <a:srgbClr val="00B050"/>
                </a:solidFill>
                <a:cs typeface="Arial" pitchFamily="34" charset="0"/>
              </a:rPr>
              <a:t>Attach any backup in the Notes and Attachments Tab and click on </a:t>
            </a:r>
            <a:r>
              <a:rPr lang="en-US" dirty="0">
                <a:solidFill>
                  <a:srgbClr val="FFFF00"/>
                </a:solidFill>
                <a:cs typeface="Arial" pitchFamily="34" charset="0"/>
              </a:rPr>
              <a:t>“add”</a:t>
            </a:r>
            <a:r>
              <a:rPr lang="en-US" dirty="0">
                <a:solidFill>
                  <a:srgbClr val="00B050"/>
                </a:solidFill>
                <a:cs typeface="Arial" pitchFamily="34" charset="0"/>
              </a:rPr>
              <a:t>.</a:t>
            </a:r>
            <a:r>
              <a:rPr lang="en-US" dirty="0">
                <a:solidFill>
                  <a:srgbClr val="FFFF00"/>
                </a:solidFill>
                <a:cs typeface="Arial" pitchFamily="34" charset="0"/>
              </a:rPr>
              <a:t> </a:t>
            </a:r>
          </a:p>
        </p:txBody>
      </p:sp>
    </p:spTree>
    <p:extLst>
      <p:ext uri="{BB962C8B-B14F-4D97-AF65-F5344CB8AC3E}">
        <p14:creationId xmlns:p14="http://schemas.microsoft.com/office/powerpoint/2010/main" val="195519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58A7A7-682D-DA83-0E50-CB58E72A36B2}"/>
              </a:ext>
            </a:extLst>
          </p:cNvPr>
          <p:cNvPicPr>
            <a:picLocks noChangeAspect="1"/>
          </p:cNvPicPr>
          <p:nvPr/>
        </p:nvPicPr>
        <p:blipFill>
          <a:blip r:embed="rId3"/>
          <a:stretch>
            <a:fillRect/>
          </a:stretch>
        </p:blipFill>
        <p:spPr>
          <a:xfrm>
            <a:off x="2717819" y="2695123"/>
            <a:ext cx="3562350" cy="638175"/>
          </a:xfrm>
          <a:prstGeom prst="rect">
            <a:avLst/>
          </a:prstGeom>
        </p:spPr>
      </p:pic>
      <p:sp>
        <p:nvSpPr>
          <p:cNvPr id="2" name="Title 1"/>
          <p:cNvSpPr>
            <a:spLocks noGrp="1"/>
          </p:cNvSpPr>
          <p:nvPr>
            <p:ph type="title"/>
          </p:nvPr>
        </p:nvSpPr>
        <p:spPr>
          <a:xfrm>
            <a:off x="1401448" y="474853"/>
            <a:ext cx="5571816" cy="866347"/>
          </a:xfrm>
        </p:spPr>
        <p:txBody>
          <a:bodyPr>
            <a:normAutofit/>
          </a:bodyPr>
          <a:lstStyle/>
          <a:p>
            <a:pPr algn="l"/>
            <a:r>
              <a:rPr lang="en-US" dirty="0">
                <a:solidFill>
                  <a:srgbClr val="FFFF00"/>
                </a:solidFill>
              </a:rPr>
              <a:t>Document options</a:t>
            </a:r>
          </a:p>
        </p:txBody>
      </p:sp>
      <p:sp>
        <p:nvSpPr>
          <p:cNvPr id="10" name="Oval 9"/>
          <p:cNvSpPr/>
          <p:nvPr/>
        </p:nvSpPr>
        <p:spPr>
          <a:xfrm>
            <a:off x="3042605" y="2894772"/>
            <a:ext cx="607581"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3880459" y="2913133"/>
            <a:ext cx="541790" cy="270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4596674" y="2913133"/>
            <a:ext cx="541791" cy="301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5386818" y="2894772"/>
            <a:ext cx="597640"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370610" y="5378063"/>
            <a:ext cx="8316190" cy="779129"/>
          </a:xfrm>
          <a:prstGeom prst="rect">
            <a:avLst/>
          </a:prstGeom>
          <a:noFill/>
        </p:spPr>
        <p:txBody>
          <a:bodyPr wrap="square" rtlCol="0">
            <a:noAutofit/>
          </a:bodyPr>
          <a:lstStyle/>
          <a:p>
            <a:endParaRPr lang="en-US" dirty="0">
              <a:solidFill>
                <a:srgbClr val="FFFF00"/>
              </a:solidFill>
              <a:cs typeface="Arial" pitchFamily="34" charset="0"/>
            </a:endParaRPr>
          </a:p>
          <a:p>
            <a:r>
              <a:rPr lang="en-US" dirty="0">
                <a:solidFill>
                  <a:srgbClr val="00B050"/>
                </a:solidFill>
                <a:cs typeface="Arial" pitchFamily="34" charset="0"/>
              </a:rPr>
              <a:t>Click on: </a:t>
            </a:r>
            <a:r>
              <a:rPr lang="en-US" dirty="0">
                <a:cs typeface="Arial" pitchFamily="34" charset="0"/>
              </a:rPr>
              <a:t>“Cancel”.</a:t>
            </a:r>
            <a:endParaRPr lang="en-US" dirty="0"/>
          </a:p>
        </p:txBody>
      </p:sp>
      <p:sp>
        <p:nvSpPr>
          <p:cNvPr id="22" name="Oval 21"/>
          <p:cNvSpPr/>
          <p:nvPr/>
        </p:nvSpPr>
        <p:spPr>
          <a:xfrm>
            <a:off x="5396096" y="2849100"/>
            <a:ext cx="607581" cy="392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FDBFB198-D7C1-E0FE-1206-28F7D2A0EDF5}"/>
              </a:ext>
            </a:extLst>
          </p:cNvPr>
          <p:cNvSpPr txBox="1"/>
          <p:nvPr/>
        </p:nvSpPr>
        <p:spPr>
          <a:xfrm>
            <a:off x="370610" y="1831451"/>
            <a:ext cx="8103279" cy="375598"/>
          </a:xfrm>
          <a:prstGeom prst="rect">
            <a:avLst/>
          </a:prstGeom>
          <a:noFill/>
        </p:spPr>
        <p:txBody>
          <a:bodyPr wrap="square" rtlCol="0">
            <a:noAutofit/>
          </a:bodyPr>
          <a:lstStyle/>
          <a:p>
            <a:r>
              <a:rPr lang="en-US" dirty="0">
                <a:solidFill>
                  <a:srgbClr val="00B050"/>
                </a:solidFill>
              </a:rPr>
              <a:t>Submit, Save, Close, or Cancel document are available options.</a:t>
            </a:r>
          </a:p>
        </p:txBody>
      </p:sp>
      <p:sp>
        <p:nvSpPr>
          <p:cNvPr id="3" name="TextBox 2">
            <a:extLst>
              <a:ext uri="{FF2B5EF4-FFF2-40B4-BE49-F238E27FC236}">
                <a16:creationId xmlns:a16="http://schemas.microsoft.com/office/drawing/2014/main" id="{3DD5F5D7-2E91-E789-823C-8BC4BCAE2049}"/>
              </a:ext>
            </a:extLst>
          </p:cNvPr>
          <p:cNvSpPr txBox="1"/>
          <p:nvPr/>
        </p:nvSpPr>
        <p:spPr>
          <a:xfrm>
            <a:off x="312839" y="3751465"/>
            <a:ext cx="8567669" cy="1477328"/>
          </a:xfrm>
          <a:prstGeom prst="rect">
            <a:avLst/>
          </a:prstGeom>
          <a:noFill/>
        </p:spPr>
        <p:txBody>
          <a:bodyPr wrap="square">
            <a:spAutoFit/>
          </a:bodyPr>
          <a:lstStyle/>
          <a:p>
            <a:r>
              <a:rPr lang="en-US" dirty="0">
                <a:solidFill>
                  <a:srgbClr val="FF0000"/>
                </a:solidFill>
                <a:cs typeface="Arial" pitchFamily="34" charset="0"/>
              </a:rPr>
              <a:t>WARNING: </a:t>
            </a:r>
            <a:r>
              <a:rPr lang="en-US" dirty="0">
                <a:solidFill>
                  <a:srgbClr val="FFFF00"/>
                </a:solidFill>
                <a:cs typeface="Arial" pitchFamily="34" charset="0"/>
              </a:rPr>
              <a:t>You would normally click on submit, however, for these training documents if you click on “submit” the same information will not be available for future trainings. For training purposes, please click on “Cancel” when practicing GLT documents using the information in the examples.</a:t>
            </a:r>
          </a:p>
        </p:txBody>
      </p:sp>
    </p:spTree>
    <p:extLst>
      <p:ext uri="{BB962C8B-B14F-4D97-AF65-F5344CB8AC3E}">
        <p14:creationId xmlns:p14="http://schemas.microsoft.com/office/powerpoint/2010/main" val="138076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18" grpId="0" animBg="1"/>
      <p:bldP spid="2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3B5BD-30CF-D1FF-589F-1ED33F1C209A}"/>
              </a:ext>
            </a:extLst>
          </p:cNvPr>
          <p:cNvPicPr>
            <a:picLocks noChangeAspect="1"/>
          </p:cNvPicPr>
          <p:nvPr/>
        </p:nvPicPr>
        <p:blipFill>
          <a:blip r:embed="rId3"/>
          <a:stretch>
            <a:fillRect/>
          </a:stretch>
        </p:blipFill>
        <p:spPr>
          <a:xfrm>
            <a:off x="523875" y="1336873"/>
            <a:ext cx="8096250" cy="3190875"/>
          </a:xfrm>
          <a:prstGeom prst="rect">
            <a:avLst/>
          </a:prstGeom>
        </p:spPr>
      </p:pic>
      <p:sp>
        <p:nvSpPr>
          <p:cNvPr id="2" name="Title 1"/>
          <p:cNvSpPr>
            <a:spLocks noGrp="1"/>
          </p:cNvSpPr>
          <p:nvPr>
            <p:ph type="title"/>
          </p:nvPr>
        </p:nvSpPr>
        <p:spPr>
          <a:xfrm>
            <a:off x="691983" y="427016"/>
            <a:ext cx="7760031" cy="710063"/>
          </a:xfrm>
        </p:spPr>
        <p:txBody>
          <a:bodyPr>
            <a:noAutofit/>
          </a:bodyPr>
          <a:lstStyle/>
          <a:p>
            <a:pPr algn="l"/>
            <a:r>
              <a:rPr lang="en-US" sz="3600" dirty="0">
                <a:solidFill>
                  <a:srgbClr val="FFFF00"/>
                </a:solidFill>
              </a:rPr>
              <a:t>ACCOUNTING LINES LOOKUP TAB</a:t>
            </a:r>
          </a:p>
        </p:txBody>
      </p:sp>
      <p:cxnSp>
        <p:nvCxnSpPr>
          <p:cNvPr id="4" name="Straight Arrow Connector 3">
            <a:extLst>
              <a:ext uri="{FF2B5EF4-FFF2-40B4-BE49-F238E27FC236}">
                <a16:creationId xmlns:a16="http://schemas.microsoft.com/office/drawing/2014/main" id="{89585242-3C5A-EF28-8189-1121A2962F82}"/>
              </a:ext>
            </a:extLst>
          </p:cNvPr>
          <p:cNvCxnSpPr>
            <a:cxnSpLocks/>
          </p:cNvCxnSpPr>
          <p:nvPr/>
        </p:nvCxnSpPr>
        <p:spPr>
          <a:xfrm flipH="1">
            <a:off x="7017179" y="1708390"/>
            <a:ext cx="597425" cy="292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1C2E0B1-9C56-7AE6-C1E8-1AD082259384}"/>
              </a:ext>
            </a:extLst>
          </p:cNvPr>
          <p:cNvCxnSpPr>
            <a:cxnSpLocks/>
          </p:cNvCxnSpPr>
          <p:nvPr/>
        </p:nvCxnSpPr>
        <p:spPr>
          <a:xfrm flipH="1">
            <a:off x="6943694" y="2058685"/>
            <a:ext cx="597425" cy="292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3288AD3-8542-7574-0559-24C36E147628}"/>
              </a:ext>
            </a:extLst>
          </p:cNvPr>
          <p:cNvCxnSpPr>
            <a:cxnSpLocks/>
          </p:cNvCxnSpPr>
          <p:nvPr/>
        </p:nvCxnSpPr>
        <p:spPr>
          <a:xfrm flipH="1">
            <a:off x="7417730" y="2700946"/>
            <a:ext cx="597425" cy="292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7DA1046-174D-AFDA-2360-0053A84E5737}"/>
              </a:ext>
            </a:extLst>
          </p:cNvPr>
          <p:cNvCxnSpPr>
            <a:cxnSpLocks/>
          </p:cNvCxnSpPr>
          <p:nvPr/>
        </p:nvCxnSpPr>
        <p:spPr>
          <a:xfrm flipH="1">
            <a:off x="7001686" y="2351473"/>
            <a:ext cx="597425" cy="292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1EC4A2-27A3-0F12-4AEA-207A0BB6F9C7}"/>
              </a:ext>
            </a:extLst>
          </p:cNvPr>
          <p:cNvCxnSpPr>
            <a:cxnSpLocks/>
          </p:cNvCxnSpPr>
          <p:nvPr/>
        </p:nvCxnSpPr>
        <p:spPr>
          <a:xfrm flipH="1">
            <a:off x="7150727" y="3076820"/>
            <a:ext cx="597425" cy="292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00D51D-CF90-C649-2E0C-AC174141969F}"/>
              </a:ext>
            </a:extLst>
          </p:cNvPr>
          <p:cNvCxnSpPr>
            <a:cxnSpLocks/>
          </p:cNvCxnSpPr>
          <p:nvPr/>
        </p:nvCxnSpPr>
        <p:spPr>
          <a:xfrm flipH="1">
            <a:off x="7614604" y="3382572"/>
            <a:ext cx="597425" cy="292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F952C55-882D-5421-504B-B7D59656AB5B}"/>
              </a:ext>
            </a:extLst>
          </p:cNvPr>
          <p:cNvSpPr txBox="1"/>
          <p:nvPr/>
        </p:nvSpPr>
        <p:spPr>
          <a:xfrm>
            <a:off x="322382" y="4563213"/>
            <a:ext cx="8716422" cy="1815882"/>
          </a:xfrm>
          <a:prstGeom prst="rect">
            <a:avLst/>
          </a:prstGeom>
          <a:noFill/>
        </p:spPr>
        <p:txBody>
          <a:bodyPr wrap="square" rtlCol="0">
            <a:spAutoFit/>
          </a:bodyPr>
          <a:lstStyle/>
          <a:p>
            <a:r>
              <a:rPr lang="en-US" sz="1600" dirty="0"/>
              <a:t>You need to lookup the GL posting(s). Enter any of the following known information:</a:t>
            </a:r>
          </a:p>
          <a:p>
            <a:r>
              <a:rPr lang="en-US" sz="1600" dirty="0">
                <a:solidFill>
                  <a:srgbClr val="00B050"/>
                </a:solidFill>
              </a:rPr>
              <a:t>University Fiscal Year</a:t>
            </a:r>
          </a:p>
          <a:p>
            <a:r>
              <a:rPr lang="en-US" sz="1600" dirty="0">
                <a:solidFill>
                  <a:srgbClr val="00B050"/>
                </a:solidFill>
              </a:rPr>
              <a:t>University Fiscal Accounting Period</a:t>
            </a:r>
          </a:p>
          <a:p>
            <a:r>
              <a:rPr lang="en-US" sz="1600" dirty="0">
                <a:solidFill>
                  <a:srgbClr val="00B050"/>
                </a:solidFill>
              </a:rPr>
              <a:t>Chart Code</a:t>
            </a:r>
          </a:p>
          <a:p>
            <a:r>
              <a:rPr lang="en-US" sz="1600" dirty="0">
                <a:solidFill>
                  <a:srgbClr val="00B050"/>
                </a:solidFill>
              </a:rPr>
              <a:t>Account Number</a:t>
            </a:r>
          </a:p>
          <a:p>
            <a:r>
              <a:rPr lang="en-US" sz="1600" dirty="0">
                <a:solidFill>
                  <a:srgbClr val="00B050"/>
                </a:solidFill>
              </a:rPr>
              <a:t>Object Code</a:t>
            </a:r>
          </a:p>
          <a:p>
            <a:r>
              <a:rPr lang="en-US" sz="1600" dirty="0">
                <a:solidFill>
                  <a:srgbClr val="00B050"/>
                </a:solidFill>
              </a:rPr>
              <a:t>Document Number</a:t>
            </a:r>
          </a:p>
        </p:txBody>
      </p:sp>
      <p:sp>
        <p:nvSpPr>
          <p:cNvPr id="3" name="TextBox 2">
            <a:extLst>
              <a:ext uri="{FF2B5EF4-FFF2-40B4-BE49-F238E27FC236}">
                <a16:creationId xmlns:a16="http://schemas.microsoft.com/office/drawing/2014/main" id="{F0CBA906-48C0-C024-7E3D-82287FE4A246}"/>
              </a:ext>
            </a:extLst>
          </p:cNvPr>
          <p:cNvSpPr txBox="1"/>
          <p:nvPr/>
        </p:nvSpPr>
        <p:spPr>
          <a:xfrm>
            <a:off x="322381" y="6388781"/>
            <a:ext cx="8499231" cy="338554"/>
          </a:xfrm>
          <a:prstGeom prst="rect">
            <a:avLst/>
          </a:prstGeom>
          <a:noFill/>
        </p:spPr>
        <p:txBody>
          <a:bodyPr wrap="square" rtlCol="0">
            <a:spAutoFit/>
          </a:bodyPr>
          <a:lstStyle/>
          <a:p>
            <a:r>
              <a:rPr lang="en-US" sz="1600" dirty="0">
                <a:solidFill>
                  <a:srgbClr val="FFFF00"/>
                </a:solidFill>
              </a:rPr>
              <a:t>Once information is entered, click on “Search” (repeat for additional GL postings).</a:t>
            </a:r>
          </a:p>
        </p:txBody>
      </p:sp>
      <p:sp>
        <p:nvSpPr>
          <p:cNvPr id="13" name="Oval 12">
            <a:extLst>
              <a:ext uri="{FF2B5EF4-FFF2-40B4-BE49-F238E27FC236}">
                <a16:creationId xmlns:a16="http://schemas.microsoft.com/office/drawing/2014/main" id="{FA95E8E9-C9D5-8299-CD1F-26E71CCC30D0}"/>
              </a:ext>
            </a:extLst>
          </p:cNvPr>
          <p:cNvSpPr/>
          <p:nvPr/>
        </p:nvSpPr>
        <p:spPr>
          <a:xfrm>
            <a:off x="6402137" y="3920952"/>
            <a:ext cx="1196974" cy="2927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1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12924</TotalTime>
  <Words>4695</Words>
  <Application>Microsoft Office PowerPoint</Application>
  <PresentationFormat>On-screen Show (4:3)</PresentationFormat>
  <Paragraphs>528</Paragraphs>
  <Slides>86</Slides>
  <Notes>84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Century Gothic</vt:lpstr>
      <vt:lpstr>Wingdings</vt:lpstr>
      <vt:lpstr>Vapor Trail</vt:lpstr>
      <vt:lpstr>PowerPoint Presentation</vt:lpstr>
      <vt:lpstr>PowerPoint Presentation</vt:lpstr>
      <vt:lpstr>INFORMATION NEEDED</vt:lpstr>
      <vt:lpstr> other INFORMATION NEEDED</vt:lpstr>
      <vt:lpstr>PowerPoint Presentation</vt:lpstr>
      <vt:lpstr>PowerPoint Presentation</vt:lpstr>
      <vt:lpstr>Document Overview tab</vt:lpstr>
      <vt:lpstr>ACCOUNTING LINES LOOKUP TAB</vt:lpstr>
      <vt:lpstr>ACCOUNTING LINES LOOKUP TAB</vt:lpstr>
      <vt:lpstr>Accounting Lines LOOKUP TAB</vt:lpstr>
      <vt:lpstr>Accounting Lines LOOKUP TAB</vt:lpstr>
      <vt:lpstr>Accounting Lines LOOKUP TAB</vt:lpstr>
      <vt:lpstr>Accounting Lines TAB</vt:lpstr>
      <vt:lpstr>Accounting Lines TAB</vt:lpstr>
      <vt:lpstr>Accounting Lines TAB</vt:lpstr>
      <vt:lpstr>Accounting Lines TAB</vt:lpstr>
      <vt:lpstr>Accounting Lines TAB</vt:lpstr>
      <vt:lpstr>Accounting Lines TAB</vt:lpstr>
      <vt:lpstr>Accounting Lines TAB</vt:lpstr>
      <vt:lpstr>Accounting Lines TAB</vt:lpstr>
      <vt:lpstr>Accounting Lines for capitalization tab</vt:lpstr>
      <vt:lpstr>Accounting Lines for capitalization tab</vt:lpstr>
      <vt:lpstr>Accounting Lines for capitalization tab</vt:lpstr>
      <vt:lpstr>Accounting Lines for capitalization tab</vt:lpstr>
      <vt:lpstr>Accounting Lines for capitalization tab</vt:lpstr>
      <vt:lpstr>Accounting Lines for capitalization tab</vt:lpstr>
      <vt:lpstr>Accounting Lines for capitalization tab</vt:lpstr>
      <vt:lpstr>Accounting Lines for capitalization tab</vt:lpstr>
      <vt:lpstr>Accounting Lines for capitalization tab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 ADJUSTMENT CERTIFICATION TAB</vt:lpstr>
      <vt:lpstr>GENERAL LEDGER PENDING ENTRIES TAB</vt:lpstr>
      <vt:lpstr>NOTES AND ATTACHMENTS TAB</vt:lpstr>
      <vt:lpstr>Document options</vt:lpstr>
      <vt:lpstr>PowerPoint Presentation</vt:lpstr>
      <vt:lpstr>PowerPoint Presentation</vt:lpstr>
      <vt:lpstr>Document Overview tab</vt:lpstr>
      <vt:lpstr>Accounting Lines LOOKUP TAB</vt:lpstr>
      <vt:lpstr>Accounting Lines LOOKUP TAB</vt:lpstr>
      <vt:lpstr>Accounting Lines TAB</vt:lpstr>
      <vt:lpstr>Accounting Lines TAB</vt:lpstr>
      <vt:lpstr>Accounting Lines TAB</vt:lpstr>
      <vt:lpstr>Accounting Lines TAB</vt:lpstr>
      <vt:lpstr>Accounting Lines for capitalization tab</vt:lpstr>
      <vt:lpstr>Accounting Lines for capitalization tab</vt:lpstr>
      <vt:lpstr>Accounting Lines for capitalization tab</vt:lpstr>
      <vt:lpstr>Accounting Lines for capitalization tab</vt:lpstr>
      <vt:lpstr>PowerPoint Presentation</vt:lpstr>
      <vt:lpstr>PowerPoint Presentation</vt:lpstr>
      <vt:lpstr>PowerPoint Presentation</vt:lpstr>
      <vt:lpstr>PowerPoint Presentation</vt:lpstr>
      <vt:lpstr>PowerPoint Presentation</vt:lpstr>
      <vt:lpstr>LATE ADJUSTMENT CERTIFICATION TAB</vt:lpstr>
      <vt:lpstr>NOTES AND ATTACHMENTS TAB</vt:lpstr>
      <vt:lpstr>Document options</vt:lpstr>
      <vt:lpstr>PowerPoint Presentation</vt:lpstr>
      <vt:lpstr>PowerPoint Presentation</vt:lpstr>
      <vt:lpstr>Document Overview tab</vt:lpstr>
      <vt:lpstr>Accounting Lines LOOKUP TAB</vt:lpstr>
      <vt:lpstr>Accounting Lines LOOKUP TAB</vt:lpstr>
      <vt:lpstr>Accounting Lines LOOKUP TAB</vt:lpstr>
      <vt:lpstr>Accounting Lines TAB</vt:lpstr>
      <vt:lpstr>Accounting Lines TAB</vt:lpstr>
      <vt:lpstr>Accounting Lines TAB</vt:lpstr>
      <vt:lpstr>Accounting Lines TAB</vt:lpstr>
      <vt:lpstr>Accounting Lines for capitalization tab</vt:lpstr>
      <vt:lpstr>Accounting Lines for capitalization tab</vt:lpstr>
      <vt:lpstr>Accounting Lines for capitalization tab</vt:lpstr>
      <vt:lpstr>Accounting Lines for capitalization tab</vt:lpstr>
      <vt:lpstr>Accounting Lines for capitalization tab</vt:lpstr>
      <vt:lpstr>Modify CAPITAL ASSETS TAB</vt:lpstr>
      <vt:lpstr>Asset lookup</vt:lpstr>
      <vt:lpstr>Asset lookup</vt:lpstr>
      <vt:lpstr>Modify CAPITAL ASSETS TAB</vt:lpstr>
      <vt:lpstr>Modify CAPITAL ASSETS TAB</vt:lpstr>
      <vt:lpstr>Modify CAPITAL ASSETS TAB</vt:lpstr>
      <vt:lpstr>LATE ADJUSTMENT CERTIFICATION TAB</vt:lpstr>
      <vt:lpstr>NOTES AND ATTACHMENTS TAB</vt:lpstr>
      <vt:lpstr>Document options</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Kuali Capital Asset Management Financial Documents</dc:title>
  <dc:creator>Drenth,Rachel</dc:creator>
  <cp:lastModifiedBy>Ellison,Debra</cp:lastModifiedBy>
  <cp:revision>935</cp:revision>
  <cp:lastPrinted>2016-10-04T17:48:44Z</cp:lastPrinted>
  <dcterms:created xsi:type="dcterms:W3CDTF">2015-01-14T15:23:18Z</dcterms:created>
  <dcterms:modified xsi:type="dcterms:W3CDTF">2023-10-23T20:06:17Z</dcterms:modified>
</cp:coreProperties>
</file>