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Lst>
  <p:notesMasterIdLst>
    <p:notesMasterId r:id="rId101"/>
  </p:notesMasterIdLst>
  <p:sldIdLst>
    <p:sldId id="257" r:id="rId3"/>
    <p:sldId id="268" r:id="rId4"/>
    <p:sldId id="414" r:id="rId5"/>
    <p:sldId id="333" r:id="rId6"/>
    <p:sldId id="434" r:id="rId7"/>
    <p:sldId id="295" r:id="rId8"/>
    <p:sldId id="296" r:id="rId9"/>
    <p:sldId id="269" r:id="rId10"/>
    <p:sldId id="270" r:id="rId11"/>
    <p:sldId id="271" r:id="rId12"/>
    <p:sldId id="283" r:id="rId13"/>
    <p:sldId id="401" r:id="rId14"/>
    <p:sldId id="400" r:id="rId15"/>
    <p:sldId id="349" r:id="rId16"/>
    <p:sldId id="350" r:id="rId17"/>
    <p:sldId id="351" r:id="rId18"/>
    <p:sldId id="352" r:id="rId19"/>
    <p:sldId id="353" r:id="rId20"/>
    <p:sldId id="354" r:id="rId21"/>
    <p:sldId id="272" r:id="rId22"/>
    <p:sldId id="273" r:id="rId23"/>
    <p:sldId id="285" r:id="rId24"/>
    <p:sldId id="286" r:id="rId25"/>
    <p:sldId id="287" r:id="rId26"/>
    <p:sldId id="288" r:id="rId27"/>
    <p:sldId id="289" r:id="rId28"/>
    <p:sldId id="277" r:id="rId29"/>
    <p:sldId id="274" r:id="rId30"/>
    <p:sldId id="276" r:id="rId31"/>
    <p:sldId id="432" r:id="rId32"/>
    <p:sldId id="433" r:id="rId33"/>
    <p:sldId id="279" r:id="rId34"/>
    <p:sldId id="290" r:id="rId35"/>
    <p:sldId id="419" r:id="rId36"/>
    <p:sldId id="421" r:id="rId37"/>
    <p:sldId id="420" r:id="rId38"/>
    <p:sldId id="422" r:id="rId39"/>
    <p:sldId id="423" r:id="rId40"/>
    <p:sldId id="425" r:id="rId41"/>
    <p:sldId id="429" r:id="rId42"/>
    <p:sldId id="427" r:id="rId43"/>
    <p:sldId id="428" r:id="rId44"/>
    <p:sldId id="430" r:id="rId45"/>
    <p:sldId id="431" r:id="rId46"/>
    <p:sldId id="363" r:id="rId47"/>
    <p:sldId id="356" r:id="rId48"/>
    <p:sldId id="293" r:id="rId49"/>
    <p:sldId id="357" r:id="rId50"/>
    <p:sldId id="359" r:id="rId51"/>
    <p:sldId id="436" r:id="rId52"/>
    <p:sldId id="298" r:id="rId53"/>
    <p:sldId id="299" r:id="rId54"/>
    <p:sldId id="302" r:id="rId55"/>
    <p:sldId id="360" r:id="rId56"/>
    <p:sldId id="361" r:id="rId57"/>
    <p:sldId id="303" r:id="rId58"/>
    <p:sldId id="306" r:id="rId59"/>
    <p:sldId id="347" r:id="rId60"/>
    <p:sldId id="437" r:id="rId61"/>
    <p:sldId id="280" r:id="rId62"/>
    <p:sldId id="362" r:id="rId63"/>
    <p:sldId id="393" r:id="rId64"/>
    <p:sldId id="365" r:id="rId65"/>
    <p:sldId id="366" r:id="rId66"/>
    <p:sldId id="367" r:id="rId67"/>
    <p:sldId id="369" r:id="rId68"/>
    <p:sldId id="370" r:id="rId69"/>
    <p:sldId id="371" r:id="rId70"/>
    <p:sldId id="372" r:id="rId71"/>
    <p:sldId id="373" r:id="rId72"/>
    <p:sldId id="374" r:id="rId73"/>
    <p:sldId id="376" r:id="rId74"/>
    <p:sldId id="377" r:id="rId75"/>
    <p:sldId id="402" r:id="rId76"/>
    <p:sldId id="404" r:id="rId77"/>
    <p:sldId id="403" r:id="rId78"/>
    <p:sldId id="379" r:id="rId79"/>
    <p:sldId id="380" r:id="rId80"/>
    <p:sldId id="381" r:id="rId81"/>
    <p:sldId id="382" r:id="rId82"/>
    <p:sldId id="383" r:id="rId83"/>
    <p:sldId id="384" r:id="rId84"/>
    <p:sldId id="385" r:id="rId85"/>
    <p:sldId id="386" r:id="rId86"/>
    <p:sldId id="387" r:id="rId87"/>
    <p:sldId id="388" r:id="rId88"/>
    <p:sldId id="406" r:id="rId89"/>
    <p:sldId id="415" r:id="rId90"/>
    <p:sldId id="390" r:id="rId91"/>
    <p:sldId id="408" r:id="rId92"/>
    <p:sldId id="417" r:id="rId93"/>
    <p:sldId id="407" r:id="rId94"/>
    <p:sldId id="307" r:id="rId95"/>
    <p:sldId id="398" r:id="rId96"/>
    <p:sldId id="410" r:id="rId97"/>
    <p:sldId id="413" r:id="rId98"/>
    <p:sldId id="411" r:id="rId99"/>
    <p:sldId id="291"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2B893D"/>
    <a:srgbClr val="FF0000"/>
    <a:srgbClr val="FFC000"/>
    <a:srgbClr val="141FFC"/>
    <a:srgbClr val="CDABDF"/>
    <a:srgbClr val="B1E280"/>
    <a:srgbClr val="141D76"/>
    <a:srgbClr val="0F1659"/>
    <a:srgbClr val="194F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0612" autoAdjust="0"/>
  </p:normalViewPr>
  <p:slideViewPr>
    <p:cSldViewPr>
      <p:cViewPr varScale="1">
        <p:scale>
          <a:sx n="80" d="100"/>
          <a:sy n="80" d="100"/>
        </p:scale>
        <p:origin x="1266" y="7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6BB097-BF25-4FFA-A955-2B197F370A95}" type="datetimeFigureOut">
              <a:rPr lang="en-US" smtClean="0"/>
              <a:t>9/20/2023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A44C66-B94D-453D-A9D3-113AE6E1987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9/20/2023 8:23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12</a:t>
            </a:fld>
            <a:endParaRPr lang="en-US" dirty="0"/>
          </a:p>
        </p:txBody>
      </p:sp>
    </p:spTree>
    <p:extLst>
      <p:ext uri="{BB962C8B-B14F-4D97-AF65-F5344CB8AC3E}">
        <p14:creationId xmlns:p14="http://schemas.microsoft.com/office/powerpoint/2010/main" val="794964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13</a:t>
            </a:fld>
            <a:endParaRPr lang="en-US" dirty="0"/>
          </a:p>
        </p:txBody>
      </p:sp>
    </p:spTree>
    <p:extLst>
      <p:ext uri="{BB962C8B-B14F-4D97-AF65-F5344CB8AC3E}">
        <p14:creationId xmlns:p14="http://schemas.microsoft.com/office/powerpoint/2010/main" val="2960043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14</a:t>
            </a:fld>
            <a:endParaRPr lang="en-US" dirty="0"/>
          </a:p>
        </p:txBody>
      </p:sp>
    </p:spTree>
    <p:extLst>
      <p:ext uri="{BB962C8B-B14F-4D97-AF65-F5344CB8AC3E}">
        <p14:creationId xmlns:p14="http://schemas.microsoft.com/office/powerpoint/2010/main" val="3144559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15</a:t>
            </a:fld>
            <a:endParaRPr lang="en-US" dirty="0"/>
          </a:p>
        </p:txBody>
      </p:sp>
    </p:spTree>
    <p:extLst>
      <p:ext uri="{BB962C8B-B14F-4D97-AF65-F5344CB8AC3E}">
        <p14:creationId xmlns:p14="http://schemas.microsoft.com/office/powerpoint/2010/main" val="2557990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16</a:t>
            </a:fld>
            <a:endParaRPr lang="en-US" dirty="0"/>
          </a:p>
        </p:txBody>
      </p:sp>
    </p:spTree>
    <p:extLst>
      <p:ext uri="{BB962C8B-B14F-4D97-AF65-F5344CB8AC3E}">
        <p14:creationId xmlns:p14="http://schemas.microsoft.com/office/powerpoint/2010/main" val="3956090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17</a:t>
            </a:fld>
            <a:endParaRPr lang="en-US" dirty="0"/>
          </a:p>
        </p:txBody>
      </p:sp>
    </p:spTree>
    <p:extLst>
      <p:ext uri="{BB962C8B-B14F-4D97-AF65-F5344CB8AC3E}">
        <p14:creationId xmlns:p14="http://schemas.microsoft.com/office/powerpoint/2010/main" val="469681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18</a:t>
            </a:fld>
            <a:endParaRPr lang="en-US" dirty="0"/>
          </a:p>
        </p:txBody>
      </p:sp>
    </p:spTree>
    <p:extLst>
      <p:ext uri="{BB962C8B-B14F-4D97-AF65-F5344CB8AC3E}">
        <p14:creationId xmlns:p14="http://schemas.microsoft.com/office/powerpoint/2010/main" val="351134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19</a:t>
            </a:fld>
            <a:endParaRPr lang="en-US" dirty="0"/>
          </a:p>
        </p:txBody>
      </p:sp>
    </p:spTree>
    <p:extLst>
      <p:ext uri="{BB962C8B-B14F-4D97-AF65-F5344CB8AC3E}">
        <p14:creationId xmlns:p14="http://schemas.microsoft.com/office/powerpoint/2010/main" val="3350459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20</a:t>
            </a:fld>
            <a:endParaRPr lang="en-US" dirty="0"/>
          </a:p>
        </p:txBody>
      </p:sp>
    </p:spTree>
    <p:extLst>
      <p:ext uri="{BB962C8B-B14F-4D97-AF65-F5344CB8AC3E}">
        <p14:creationId xmlns:p14="http://schemas.microsoft.com/office/powerpoint/2010/main" val="860766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21</a:t>
            </a:fld>
            <a:endParaRPr lang="en-US" dirty="0"/>
          </a:p>
        </p:txBody>
      </p:sp>
    </p:spTree>
    <p:extLst>
      <p:ext uri="{BB962C8B-B14F-4D97-AF65-F5344CB8AC3E}">
        <p14:creationId xmlns:p14="http://schemas.microsoft.com/office/powerpoint/2010/main" val="1202508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9/20/2023 8:23 AM</a:t>
            </a:fld>
            <a:endParaRPr lang="en-US" dirty="0"/>
          </a:p>
        </p:txBody>
      </p:sp>
      <p:sp>
        <p:nvSpPr>
          <p:cNvPr id="6" name="Footer Placeholder 5"/>
          <p:cNvSpPr>
            <a:spLocks noGrp="1"/>
          </p:cNvSpPr>
          <p:nvPr>
            <p:ph type="ftr" sz="quarter" idx="12"/>
          </p:nvPr>
        </p:nvSpPr>
        <p:spPr/>
        <p:txBody>
          <a:bodyPr/>
          <a:lstStyle/>
          <a:p>
            <a:r>
              <a:rPr lang="en-US" dirty="0">
                <a:solidFill>
                  <a:srgbClr val="000000"/>
                </a:solidFill>
              </a:rPr>
              <a:t>© 2007 Microsoft Corporation. All rights reserved. Microsoft, Windows, Windows Vista and other product names are or may be registered trademarks and/or trademarks in the U.S. and/or other countries.</a:t>
            </a:r>
          </a:p>
          <a:p>
            <a:r>
              <a:rPr lang="en-US"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rPr>
            </a:br>
            <a:r>
              <a:rPr lang="en-US" dirty="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OSP is also available to provide title information.</a:t>
            </a:r>
          </a:p>
        </p:txBody>
      </p:sp>
      <p:sp>
        <p:nvSpPr>
          <p:cNvPr id="4" name="Slide Number Placeholder 3"/>
          <p:cNvSpPr>
            <a:spLocks noGrp="1"/>
          </p:cNvSpPr>
          <p:nvPr>
            <p:ph type="sldNum" sz="quarter" idx="10"/>
          </p:nvPr>
        </p:nvSpPr>
        <p:spPr/>
        <p:txBody>
          <a:bodyPr/>
          <a:lstStyle/>
          <a:p>
            <a:fld id="{AAA44C66-B94D-453D-A9D3-113AE6E19870}" type="slidenum">
              <a:rPr lang="en-US" smtClean="0"/>
              <a:t>22</a:t>
            </a:fld>
            <a:endParaRPr lang="en-US" dirty="0"/>
          </a:p>
        </p:txBody>
      </p:sp>
    </p:spTree>
    <p:extLst>
      <p:ext uri="{BB962C8B-B14F-4D97-AF65-F5344CB8AC3E}">
        <p14:creationId xmlns:p14="http://schemas.microsoft.com/office/powerpoint/2010/main" val="504384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23</a:t>
            </a:fld>
            <a:endParaRPr lang="en-US" dirty="0"/>
          </a:p>
        </p:txBody>
      </p:sp>
    </p:spTree>
    <p:extLst>
      <p:ext uri="{BB962C8B-B14F-4D97-AF65-F5344CB8AC3E}">
        <p14:creationId xmlns:p14="http://schemas.microsoft.com/office/powerpoint/2010/main" val="1810843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24</a:t>
            </a:fld>
            <a:endParaRPr lang="en-US" dirty="0"/>
          </a:p>
        </p:txBody>
      </p:sp>
    </p:spTree>
    <p:extLst>
      <p:ext uri="{BB962C8B-B14F-4D97-AF65-F5344CB8AC3E}">
        <p14:creationId xmlns:p14="http://schemas.microsoft.com/office/powerpoint/2010/main" val="3230952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25</a:t>
            </a:fld>
            <a:endParaRPr lang="en-US" dirty="0"/>
          </a:p>
        </p:txBody>
      </p:sp>
    </p:spTree>
    <p:extLst>
      <p:ext uri="{BB962C8B-B14F-4D97-AF65-F5344CB8AC3E}">
        <p14:creationId xmlns:p14="http://schemas.microsoft.com/office/powerpoint/2010/main" val="1527814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may see an object code listed, it may or may not be up-to-date.  Use the fund source code and title to choose the correct object code.</a:t>
            </a:r>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26</a:t>
            </a:fld>
            <a:endParaRPr lang="en-US" dirty="0"/>
          </a:p>
        </p:txBody>
      </p:sp>
    </p:spTree>
    <p:extLst>
      <p:ext uri="{BB962C8B-B14F-4D97-AF65-F5344CB8AC3E}">
        <p14:creationId xmlns:p14="http://schemas.microsoft.com/office/powerpoint/2010/main" val="1573696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Sponsor Titled equipment will be 8235, regardless of other factors.  All Federal Titled equipment will be 8245, regardless of other factors.  </a:t>
            </a:r>
          </a:p>
        </p:txBody>
      </p:sp>
      <p:sp>
        <p:nvSpPr>
          <p:cNvPr id="4" name="Slide Number Placeholder 3"/>
          <p:cNvSpPr>
            <a:spLocks noGrp="1"/>
          </p:cNvSpPr>
          <p:nvPr>
            <p:ph type="sldNum" sz="quarter" idx="10"/>
          </p:nvPr>
        </p:nvSpPr>
        <p:spPr/>
        <p:txBody>
          <a:bodyPr/>
          <a:lstStyle/>
          <a:p>
            <a:fld id="{AAA44C66-B94D-453D-A9D3-113AE6E19870}" type="slidenum">
              <a:rPr lang="en-US" smtClean="0"/>
              <a:t>27</a:t>
            </a:fld>
            <a:endParaRPr lang="en-US" dirty="0"/>
          </a:p>
        </p:txBody>
      </p:sp>
    </p:spTree>
    <p:extLst>
      <p:ext uri="{BB962C8B-B14F-4D97-AF65-F5344CB8AC3E}">
        <p14:creationId xmlns:p14="http://schemas.microsoft.com/office/powerpoint/2010/main" val="1953104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Drones fall under Scientific Instruments (SI), not aircraft.</a:t>
            </a:r>
          </a:p>
        </p:txBody>
      </p:sp>
      <p:sp>
        <p:nvSpPr>
          <p:cNvPr id="4" name="Slide Number Placeholder 3"/>
          <p:cNvSpPr>
            <a:spLocks noGrp="1"/>
          </p:cNvSpPr>
          <p:nvPr>
            <p:ph type="sldNum" sz="quarter" idx="5"/>
          </p:nvPr>
        </p:nvSpPr>
        <p:spPr/>
        <p:txBody>
          <a:bodyPr/>
          <a:lstStyle/>
          <a:p>
            <a:fld id="{AAA44C66-B94D-453D-A9D3-113AE6E19870}" type="slidenum">
              <a:rPr lang="en-US" smtClean="0"/>
              <a:t>28</a:t>
            </a:fld>
            <a:endParaRPr lang="en-US" dirty="0"/>
          </a:p>
        </p:txBody>
      </p:sp>
    </p:spTree>
    <p:extLst>
      <p:ext uri="{BB962C8B-B14F-4D97-AF65-F5344CB8AC3E}">
        <p14:creationId xmlns:p14="http://schemas.microsoft.com/office/powerpoint/2010/main" val="3273609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assets are considered equipment but have VH at the end of their asset type code. </a:t>
            </a:r>
            <a:r>
              <a:rPr lang="en-US" baseline="0" dirty="0"/>
              <a:t>Also, assets like ATV’S and Golf Carts do not have VH at the end of their asset type code and would fall under Equipment using the Recreational Equipment (RE) Asset Type Code. Drones use asset type code 78225SI. </a:t>
            </a:r>
            <a:r>
              <a:rPr lang="en-US" dirty="0"/>
              <a:t>Only Buses, Trucks, Vans, Automobiles, and Motorcycles require a specific object code. These are licensed for street use and need specific object codes for reporting purposes.</a:t>
            </a:r>
          </a:p>
        </p:txBody>
      </p:sp>
      <p:sp>
        <p:nvSpPr>
          <p:cNvPr id="4" name="Slide Number Placeholder 3"/>
          <p:cNvSpPr>
            <a:spLocks noGrp="1"/>
          </p:cNvSpPr>
          <p:nvPr>
            <p:ph type="sldNum" sz="quarter" idx="10"/>
          </p:nvPr>
        </p:nvSpPr>
        <p:spPr/>
        <p:txBody>
          <a:bodyPr/>
          <a:lstStyle/>
          <a:p>
            <a:fld id="{AAA44C66-B94D-453D-A9D3-113AE6E19870}" type="slidenum">
              <a:rPr lang="en-US" smtClean="0"/>
              <a:t>29</a:t>
            </a:fld>
            <a:endParaRPr lang="en-US" dirty="0"/>
          </a:p>
        </p:txBody>
      </p:sp>
    </p:spTree>
    <p:extLst>
      <p:ext uri="{BB962C8B-B14F-4D97-AF65-F5344CB8AC3E}">
        <p14:creationId xmlns:p14="http://schemas.microsoft.com/office/powerpoint/2010/main" val="40650044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*CSURF, Colorado State University Research Foundation. A Lease purchase means CSU will own the equipment at the end of the lease.</a:t>
            </a:r>
          </a:p>
        </p:txBody>
      </p:sp>
      <p:sp>
        <p:nvSpPr>
          <p:cNvPr id="4" name="Slide Number Placeholder 3"/>
          <p:cNvSpPr>
            <a:spLocks noGrp="1"/>
          </p:cNvSpPr>
          <p:nvPr>
            <p:ph type="sldNum" sz="quarter" idx="5"/>
          </p:nvPr>
        </p:nvSpPr>
        <p:spPr/>
        <p:txBody>
          <a:bodyPr/>
          <a:lstStyle/>
          <a:p>
            <a:fld id="{AAA44C66-B94D-453D-A9D3-113AE6E19870}" type="slidenum">
              <a:rPr lang="en-US" smtClean="0"/>
              <a:t>30</a:t>
            </a:fld>
            <a:endParaRPr lang="en-US" dirty="0"/>
          </a:p>
        </p:txBody>
      </p:sp>
    </p:spTree>
    <p:extLst>
      <p:ext uri="{BB962C8B-B14F-4D97-AF65-F5344CB8AC3E}">
        <p14:creationId xmlns:p14="http://schemas.microsoft.com/office/powerpoint/2010/main" val="3400133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Accounting Standards Board (GASB).  GASB 87 and GASB 96 track liabilities. These are different than rent expenses (which are short term and do not meet the above requirements). Contact Property Management’s Lease Accountant for any assistance.</a:t>
            </a:r>
          </a:p>
        </p:txBody>
      </p:sp>
      <p:sp>
        <p:nvSpPr>
          <p:cNvPr id="4" name="Slide Number Placeholder 3"/>
          <p:cNvSpPr>
            <a:spLocks noGrp="1"/>
          </p:cNvSpPr>
          <p:nvPr>
            <p:ph type="sldNum" sz="quarter" idx="5"/>
          </p:nvPr>
        </p:nvSpPr>
        <p:spPr/>
        <p:txBody>
          <a:bodyPr/>
          <a:lstStyle/>
          <a:p>
            <a:fld id="{AAA44C66-B94D-453D-A9D3-113AE6E19870}" type="slidenum">
              <a:rPr lang="en-US" smtClean="0"/>
              <a:t>31</a:t>
            </a:fld>
            <a:endParaRPr lang="en-US" dirty="0"/>
          </a:p>
        </p:txBody>
      </p:sp>
    </p:spTree>
    <p:extLst>
      <p:ext uri="{BB962C8B-B14F-4D97-AF65-F5344CB8AC3E}">
        <p14:creationId xmlns:p14="http://schemas.microsoft.com/office/powerpoint/2010/main" val="2713991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9/20/2023 8:23 AM</a:t>
            </a:fld>
            <a:endParaRPr lang="en-US" dirty="0"/>
          </a:p>
        </p:txBody>
      </p:sp>
      <p:sp>
        <p:nvSpPr>
          <p:cNvPr id="6" name="Footer Placeholder 5"/>
          <p:cNvSpPr>
            <a:spLocks noGrp="1"/>
          </p:cNvSpPr>
          <p:nvPr>
            <p:ph type="ftr" sz="quarter" idx="12"/>
          </p:nvPr>
        </p:nvSpPr>
        <p:spPr/>
        <p:txBody>
          <a:bodyPr/>
          <a:lstStyle/>
          <a:p>
            <a:r>
              <a:rPr lang="en-US" dirty="0">
                <a:solidFill>
                  <a:srgbClr val="000000"/>
                </a:solidFill>
              </a:rPr>
              <a:t>© 2007 Microsoft Corporation. All rights reserved. Microsoft, Windows, Windows Vista and other product names are or may be registered trademarks and/or trademarks in the U.S. and/or other countries.</a:t>
            </a:r>
          </a:p>
          <a:p>
            <a:r>
              <a:rPr lang="en-US"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rPr>
            </a:br>
            <a:r>
              <a:rPr lang="en-US" dirty="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extLst>
      <p:ext uri="{BB962C8B-B14F-4D97-AF65-F5344CB8AC3E}">
        <p14:creationId xmlns:p14="http://schemas.microsoft.com/office/powerpoint/2010/main" val="28329652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a:t>
            </a:r>
            <a:r>
              <a:rPr lang="en-US" baseline="0" dirty="0"/>
              <a:t> for special funding object codes (53, 77, 99).</a:t>
            </a:r>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32</a:t>
            </a:fld>
            <a:endParaRPr lang="en-US" dirty="0"/>
          </a:p>
        </p:txBody>
      </p:sp>
    </p:spTree>
    <p:extLst>
      <p:ext uri="{BB962C8B-B14F-4D97-AF65-F5344CB8AC3E}">
        <p14:creationId xmlns:p14="http://schemas.microsoft.com/office/powerpoint/2010/main" val="3619714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33</a:t>
            </a:fld>
            <a:endParaRPr lang="en-US" dirty="0"/>
          </a:p>
        </p:txBody>
      </p:sp>
    </p:spTree>
    <p:extLst>
      <p:ext uri="{BB962C8B-B14F-4D97-AF65-F5344CB8AC3E}">
        <p14:creationId xmlns:p14="http://schemas.microsoft.com/office/powerpoint/2010/main" val="27613775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34</a:t>
            </a:fld>
            <a:endParaRPr lang="en-US" dirty="0"/>
          </a:p>
        </p:txBody>
      </p:sp>
    </p:spTree>
    <p:extLst>
      <p:ext uri="{BB962C8B-B14F-4D97-AF65-F5344CB8AC3E}">
        <p14:creationId xmlns:p14="http://schemas.microsoft.com/office/powerpoint/2010/main" val="40984367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line item has a discount, the Description Field would read similar to; Widget, $20,000 less 10% discount of $2,000. And the line item total would be $18,000.</a:t>
            </a:r>
          </a:p>
        </p:txBody>
      </p:sp>
      <p:sp>
        <p:nvSpPr>
          <p:cNvPr id="4" name="Slide Number Placeholder 3"/>
          <p:cNvSpPr>
            <a:spLocks noGrp="1"/>
          </p:cNvSpPr>
          <p:nvPr>
            <p:ph type="sldNum" sz="quarter" idx="10"/>
          </p:nvPr>
        </p:nvSpPr>
        <p:spPr/>
        <p:txBody>
          <a:bodyPr/>
          <a:lstStyle/>
          <a:p>
            <a:fld id="{AAA44C66-B94D-453D-A9D3-113AE6E19870}" type="slidenum">
              <a:rPr lang="en-US" smtClean="0"/>
              <a:t>35</a:t>
            </a:fld>
            <a:endParaRPr lang="en-US" dirty="0"/>
          </a:p>
        </p:txBody>
      </p:sp>
    </p:spTree>
    <p:extLst>
      <p:ext uri="{BB962C8B-B14F-4D97-AF65-F5344CB8AC3E}">
        <p14:creationId xmlns:p14="http://schemas.microsoft.com/office/powerpoint/2010/main" val="1687318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these contain similar criteria. They are only categorized to show multiple examples of a system asset. </a:t>
            </a:r>
          </a:p>
        </p:txBody>
      </p:sp>
      <p:sp>
        <p:nvSpPr>
          <p:cNvPr id="4" name="Slide Number Placeholder 3"/>
          <p:cNvSpPr>
            <a:spLocks noGrp="1"/>
          </p:cNvSpPr>
          <p:nvPr>
            <p:ph type="sldNum" sz="quarter" idx="10"/>
          </p:nvPr>
        </p:nvSpPr>
        <p:spPr/>
        <p:txBody>
          <a:bodyPr/>
          <a:lstStyle/>
          <a:p>
            <a:fld id="{AAA44C66-B94D-453D-A9D3-113AE6E19870}" type="slidenum">
              <a:rPr lang="en-US" smtClean="0"/>
              <a:t>36</a:t>
            </a:fld>
            <a:endParaRPr lang="en-US" dirty="0"/>
          </a:p>
        </p:txBody>
      </p:sp>
    </p:spTree>
    <p:extLst>
      <p:ext uri="{BB962C8B-B14F-4D97-AF65-F5344CB8AC3E}">
        <p14:creationId xmlns:p14="http://schemas.microsoft.com/office/powerpoint/2010/main" val="32185042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assets can contain sections of like items that do not meet capital criteria on their own, however, when grouped together the total cost meets the capitalization threshold only because of the quantity ordered. Adding or removing a section will not have any impact on the asset. Group Assets are not capitalized. Consideration for capitalization is given only when other factors are involved and any exceptions regarding capitalization will be decided on a case-by-case basis.</a:t>
            </a:r>
          </a:p>
        </p:txBody>
      </p:sp>
      <p:sp>
        <p:nvSpPr>
          <p:cNvPr id="4" name="Slide Number Placeholder 3"/>
          <p:cNvSpPr>
            <a:spLocks noGrp="1"/>
          </p:cNvSpPr>
          <p:nvPr>
            <p:ph type="sldNum" sz="quarter" idx="10"/>
          </p:nvPr>
        </p:nvSpPr>
        <p:spPr/>
        <p:txBody>
          <a:bodyPr/>
          <a:lstStyle/>
          <a:p>
            <a:fld id="{AAA44C66-B94D-453D-A9D3-113AE6E19870}" type="slidenum">
              <a:rPr lang="en-US" smtClean="0"/>
              <a:t>37</a:t>
            </a:fld>
            <a:endParaRPr lang="en-US" dirty="0"/>
          </a:p>
        </p:txBody>
      </p:sp>
    </p:spTree>
    <p:extLst>
      <p:ext uri="{BB962C8B-B14F-4D97-AF65-F5344CB8AC3E}">
        <p14:creationId xmlns:p14="http://schemas.microsoft.com/office/powerpoint/2010/main" val="11412753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Consideration for capitalization as a cluster is given only when other factors are involved (primarily for inventory control purposes or when required on a 53-fund project where the cluster will contain all data related to that project and the items will stay together for the duration of the project.). Any exceptions regarding capitalization will be decided on a case-by-case basis. </a:t>
            </a:r>
          </a:p>
        </p:txBody>
      </p:sp>
      <p:sp>
        <p:nvSpPr>
          <p:cNvPr id="4" name="Slide Number Placeholder 3"/>
          <p:cNvSpPr>
            <a:spLocks noGrp="1"/>
          </p:cNvSpPr>
          <p:nvPr>
            <p:ph type="sldNum" sz="quarter" idx="10"/>
          </p:nvPr>
        </p:nvSpPr>
        <p:spPr/>
        <p:txBody>
          <a:bodyPr/>
          <a:lstStyle/>
          <a:p>
            <a:fld id="{AAA44C66-B94D-453D-A9D3-113AE6E19870}" type="slidenum">
              <a:rPr lang="en-US" smtClean="0"/>
              <a:t>38</a:t>
            </a:fld>
            <a:endParaRPr lang="en-US" dirty="0"/>
          </a:p>
        </p:txBody>
      </p:sp>
    </p:spTree>
    <p:extLst>
      <p:ext uri="{BB962C8B-B14F-4D97-AF65-F5344CB8AC3E}">
        <p14:creationId xmlns:p14="http://schemas.microsoft.com/office/powerpoint/2010/main" val="42909597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BD is the Unit of Measure Code for Bundle. Justification should be provided regarding capitalization or expense reasons.</a:t>
            </a:r>
          </a:p>
        </p:txBody>
      </p:sp>
      <p:sp>
        <p:nvSpPr>
          <p:cNvPr id="4" name="Slide Number Placeholder 3"/>
          <p:cNvSpPr>
            <a:spLocks noGrp="1"/>
          </p:cNvSpPr>
          <p:nvPr>
            <p:ph type="sldNum" sz="quarter" idx="10"/>
          </p:nvPr>
        </p:nvSpPr>
        <p:spPr/>
        <p:txBody>
          <a:bodyPr/>
          <a:lstStyle/>
          <a:p>
            <a:fld id="{AAA44C66-B94D-453D-A9D3-113AE6E19870}" type="slidenum">
              <a:rPr lang="en-US" smtClean="0"/>
              <a:t>39</a:t>
            </a:fld>
            <a:endParaRPr lang="en-US" dirty="0"/>
          </a:p>
        </p:txBody>
      </p:sp>
    </p:spTree>
    <p:extLst>
      <p:ext uri="{BB962C8B-B14F-4D97-AF65-F5344CB8AC3E}">
        <p14:creationId xmlns:p14="http://schemas.microsoft.com/office/powerpoint/2010/main" val="14335881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Fabrications usually fall into this category. An asset is being built out of parts and pieces purchased either all at once or over time. If so, set up a WIP using an 88 fund for 53 funds or an 89 fund for other funding. Microscopes are also ordered in pieces and assembled into an asset.</a:t>
            </a:r>
          </a:p>
        </p:txBody>
      </p:sp>
      <p:sp>
        <p:nvSpPr>
          <p:cNvPr id="4" name="Slide Number Placeholder 3"/>
          <p:cNvSpPr>
            <a:spLocks noGrp="1"/>
          </p:cNvSpPr>
          <p:nvPr>
            <p:ph type="sldNum" sz="quarter" idx="10"/>
          </p:nvPr>
        </p:nvSpPr>
        <p:spPr/>
        <p:txBody>
          <a:bodyPr/>
          <a:lstStyle/>
          <a:p>
            <a:fld id="{AAA44C66-B94D-453D-A9D3-113AE6E19870}" type="slidenum">
              <a:rPr lang="en-US" smtClean="0"/>
              <a:t>40</a:t>
            </a:fld>
            <a:endParaRPr lang="en-US" dirty="0"/>
          </a:p>
        </p:txBody>
      </p:sp>
    </p:spTree>
    <p:extLst>
      <p:ext uri="{BB962C8B-B14F-4D97-AF65-F5344CB8AC3E}">
        <p14:creationId xmlns:p14="http://schemas.microsoft.com/office/powerpoint/2010/main" val="9063525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assets with accessories. All accessories are ordered at the same time with the intention to be used with the asset they are being purchased for and would be included in the cost of the asset to determine if the asset will be capitalized or expensed. </a:t>
            </a:r>
          </a:p>
        </p:txBody>
      </p:sp>
      <p:sp>
        <p:nvSpPr>
          <p:cNvPr id="4" name="Slide Number Placeholder 3"/>
          <p:cNvSpPr>
            <a:spLocks noGrp="1"/>
          </p:cNvSpPr>
          <p:nvPr>
            <p:ph type="sldNum" sz="quarter" idx="10"/>
          </p:nvPr>
        </p:nvSpPr>
        <p:spPr/>
        <p:txBody>
          <a:bodyPr/>
          <a:lstStyle/>
          <a:p>
            <a:fld id="{AAA44C66-B94D-453D-A9D3-113AE6E19870}" type="slidenum">
              <a:rPr lang="en-US" smtClean="0"/>
              <a:t>41</a:t>
            </a:fld>
            <a:endParaRPr lang="en-US" dirty="0"/>
          </a:p>
        </p:txBody>
      </p:sp>
    </p:spTree>
    <p:extLst>
      <p:ext uri="{BB962C8B-B14F-4D97-AF65-F5344CB8AC3E}">
        <p14:creationId xmlns:p14="http://schemas.microsoft.com/office/powerpoint/2010/main" val="3532531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Expendable</a:t>
            </a:r>
            <a:r>
              <a:rPr lang="en-US" baseline="0" dirty="0"/>
              <a:t> items consist of things like consumables and disposables.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9/20/2023 8:23 AM</a:t>
            </a:fld>
            <a:endParaRPr lang="en-US" dirty="0"/>
          </a:p>
        </p:txBody>
      </p:sp>
      <p:sp>
        <p:nvSpPr>
          <p:cNvPr id="6" name="Footer Placeholder 5"/>
          <p:cNvSpPr>
            <a:spLocks noGrp="1"/>
          </p:cNvSpPr>
          <p:nvPr>
            <p:ph type="ftr" sz="quarter" idx="12"/>
          </p:nvPr>
        </p:nvSpPr>
        <p:spPr/>
        <p:txBody>
          <a:bodyPr/>
          <a:lstStyle/>
          <a:p>
            <a:r>
              <a:rPr lang="en-US" dirty="0">
                <a:solidFill>
                  <a:srgbClr val="000000"/>
                </a:solidFill>
              </a:rPr>
              <a:t>© 2007 Microsoft Corporation. All rights reserved. Microsoft, Windows, Windows Vista and other product names are or may be registered trademarks and/or trademarks in the U.S. and/or other countries.</a:t>
            </a:r>
          </a:p>
          <a:p>
            <a:r>
              <a:rPr lang="en-US"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rPr>
            </a:br>
            <a:r>
              <a:rPr lang="en-US" dirty="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extLst>
      <p:ext uri="{BB962C8B-B14F-4D97-AF65-F5344CB8AC3E}">
        <p14:creationId xmlns:p14="http://schemas.microsoft.com/office/powerpoint/2010/main" val="3675762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assets can consist of expensive components that may or may not meet the capital threshold on their own, but the entire asset is over the capital threshold and is used as a conglomeration.</a:t>
            </a:r>
          </a:p>
        </p:txBody>
      </p:sp>
      <p:sp>
        <p:nvSpPr>
          <p:cNvPr id="4" name="Slide Number Placeholder 3"/>
          <p:cNvSpPr>
            <a:spLocks noGrp="1"/>
          </p:cNvSpPr>
          <p:nvPr>
            <p:ph type="sldNum" sz="quarter" idx="10"/>
          </p:nvPr>
        </p:nvSpPr>
        <p:spPr/>
        <p:txBody>
          <a:bodyPr/>
          <a:lstStyle/>
          <a:p>
            <a:fld id="{AAA44C66-B94D-453D-A9D3-113AE6E19870}" type="slidenum">
              <a:rPr lang="en-US" smtClean="0"/>
              <a:t>42</a:t>
            </a:fld>
            <a:endParaRPr lang="en-US" dirty="0"/>
          </a:p>
        </p:txBody>
      </p:sp>
    </p:spTree>
    <p:extLst>
      <p:ext uri="{BB962C8B-B14F-4D97-AF65-F5344CB8AC3E}">
        <p14:creationId xmlns:p14="http://schemas.microsoft.com/office/powerpoint/2010/main" val="7159823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items do not meet the capital threshold and may not even meet the one-year life. Electronic system components are usually replaced or moved frequently. Attributes to consider are; cost, use, how and when items are purchased, connectivity, dependency on other items, interchangeability and disposal.</a:t>
            </a:r>
          </a:p>
        </p:txBody>
      </p:sp>
      <p:sp>
        <p:nvSpPr>
          <p:cNvPr id="4" name="Slide Number Placeholder 3"/>
          <p:cNvSpPr>
            <a:spLocks noGrp="1"/>
          </p:cNvSpPr>
          <p:nvPr>
            <p:ph type="sldNum" sz="quarter" idx="10"/>
          </p:nvPr>
        </p:nvSpPr>
        <p:spPr/>
        <p:txBody>
          <a:bodyPr/>
          <a:lstStyle/>
          <a:p>
            <a:fld id="{AAA44C66-B94D-453D-A9D3-113AE6E19870}" type="slidenum">
              <a:rPr lang="en-US" smtClean="0"/>
              <a:t>43</a:t>
            </a:fld>
            <a:endParaRPr lang="en-US" dirty="0"/>
          </a:p>
        </p:txBody>
      </p:sp>
    </p:spTree>
    <p:extLst>
      <p:ext uri="{BB962C8B-B14F-4D97-AF65-F5344CB8AC3E}">
        <p14:creationId xmlns:p14="http://schemas.microsoft.com/office/powerpoint/2010/main" val="6176168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44</a:t>
            </a:fld>
            <a:endParaRPr lang="en-US" dirty="0"/>
          </a:p>
        </p:txBody>
      </p:sp>
    </p:spTree>
    <p:extLst>
      <p:ext uri="{BB962C8B-B14F-4D97-AF65-F5344CB8AC3E}">
        <p14:creationId xmlns:p14="http://schemas.microsoft.com/office/powerpoint/2010/main" val="42611817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9/20/2023 8:23 AM</a:t>
            </a:fld>
            <a:endParaRPr lang="en-US" dirty="0"/>
          </a:p>
        </p:txBody>
      </p:sp>
      <p:sp>
        <p:nvSpPr>
          <p:cNvPr id="6" name="Footer Placeholder 5"/>
          <p:cNvSpPr>
            <a:spLocks noGrp="1"/>
          </p:cNvSpPr>
          <p:nvPr>
            <p:ph type="ftr" sz="quarter" idx="12"/>
          </p:nvPr>
        </p:nvSpPr>
        <p:spPr/>
        <p:txBody>
          <a:bodyPr/>
          <a:lstStyle/>
          <a:p>
            <a:r>
              <a:rPr lang="en-US" dirty="0">
                <a:solidFill>
                  <a:srgbClr val="000000"/>
                </a:solidFill>
              </a:rPr>
              <a:t>© 2007 Microsoft Corporation. All rights reserved. Microsoft, Windows, Windows Vista and other product names are or may be registered trademarks and/or trademarks in the U.S. and/or other countries.</a:t>
            </a:r>
          </a:p>
          <a:p>
            <a:r>
              <a:rPr lang="en-US"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rPr>
            </a:br>
            <a:r>
              <a:rPr lang="en-US" dirty="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45</a:t>
            </a:fld>
            <a:endParaRPr lang="en-US" dirty="0"/>
          </a:p>
        </p:txBody>
      </p:sp>
    </p:spTree>
    <p:extLst>
      <p:ext uri="{BB962C8B-B14F-4D97-AF65-F5344CB8AC3E}">
        <p14:creationId xmlns:p14="http://schemas.microsoft.com/office/powerpoint/2010/main" val="26133120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46</a:t>
            </a:fld>
            <a:endParaRPr lang="en-US" dirty="0"/>
          </a:p>
        </p:txBody>
      </p:sp>
    </p:spTree>
    <p:extLst>
      <p:ext uri="{BB962C8B-B14F-4D97-AF65-F5344CB8AC3E}">
        <p14:creationId xmlns:p14="http://schemas.microsoft.com/office/powerpoint/2010/main" val="42283033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tip is to use </a:t>
            </a:r>
            <a:r>
              <a:rPr lang="en-US" baseline="0" dirty="0"/>
              <a:t>the Collapse All button. This will collapse the document into a “tabs only” view. From here, you can open the tabs you want to work on.</a:t>
            </a:r>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47</a:t>
            </a:fld>
            <a:endParaRPr lang="en-US" dirty="0"/>
          </a:p>
        </p:txBody>
      </p:sp>
    </p:spTree>
    <p:extLst>
      <p:ext uri="{BB962C8B-B14F-4D97-AF65-F5344CB8AC3E}">
        <p14:creationId xmlns:p14="http://schemas.microsoft.com/office/powerpoint/2010/main" val="2201327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Items Tab will affect the Capital Asset Tab and the Account Summary tab.</a:t>
            </a:r>
            <a:r>
              <a:rPr lang="en-US" baseline="0" dirty="0"/>
              <a:t> When ordering an asset, a quantity is required. There are exceptions (usually due to multiple invoices needing to be submitted). </a:t>
            </a:r>
            <a:endParaRPr lang="en-US" dirty="0"/>
          </a:p>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48</a:t>
            </a:fld>
            <a:endParaRPr lang="en-US" dirty="0"/>
          </a:p>
        </p:txBody>
      </p:sp>
    </p:spTree>
    <p:extLst>
      <p:ext uri="{BB962C8B-B14F-4D97-AF65-F5344CB8AC3E}">
        <p14:creationId xmlns:p14="http://schemas.microsoft.com/office/powerpoint/2010/main" val="27055160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49</a:t>
            </a:fld>
            <a:endParaRPr lang="en-US" dirty="0"/>
          </a:p>
        </p:txBody>
      </p:sp>
    </p:spTree>
    <p:extLst>
      <p:ext uri="{BB962C8B-B14F-4D97-AF65-F5344CB8AC3E}">
        <p14:creationId xmlns:p14="http://schemas.microsoft.com/office/powerpoint/2010/main" val="21840608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28963"/>
          </a:xfrm>
        </p:spPr>
      </p:sp>
      <p:sp>
        <p:nvSpPr>
          <p:cNvPr id="3" name="Notes Placeholder 2"/>
          <p:cNvSpPr>
            <a:spLocks noGrp="1"/>
          </p:cNvSpPr>
          <p:nvPr>
            <p:ph type="body" idx="1"/>
          </p:nvPr>
        </p:nvSpPr>
        <p:spPr/>
        <p:txBody>
          <a:bodyPr/>
          <a:lstStyle/>
          <a:p>
            <a:pPr marL="0" marR="0" lvl="0" indent="0" algn="l" defTabSz="928848" rtl="0" eaLnBrk="1" fontAlgn="auto" latinLnBrk="0" hangingPunct="1">
              <a:lnSpc>
                <a:spcPct val="100000"/>
              </a:lnSpc>
              <a:spcBef>
                <a:spcPts val="0"/>
              </a:spcBef>
              <a:spcAft>
                <a:spcPts val="0"/>
              </a:spcAft>
              <a:buClrTx/>
              <a:buSzTx/>
              <a:buFontTx/>
              <a:buNone/>
              <a:tabLst/>
              <a:defRPr/>
            </a:pPr>
            <a:r>
              <a:rPr lang="en-US" sz="1200" dirty="0"/>
              <a:t>This information is used to create the appropriate quantity and cost of each asset.</a:t>
            </a:r>
          </a:p>
          <a:p>
            <a:pPr defTabSz="928848">
              <a:defRPr/>
            </a:pPr>
            <a:endParaRPr lang="en-US" baseline="0" dirty="0"/>
          </a:p>
        </p:txBody>
      </p:sp>
      <p:sp>
        <p:nvSpPr>
          <p:cNvPr id="4" name="Slide Number Placeholder 3"/>
          <p:cNvSpPr>
            <a:spLocks noGrp="1"/>
          </p:cNvSpPr>
          <p:nvPr>
            <p:ph type="sldNum" sz="quarter" idx="10"/>
          </p:nvPr>
        </p:nvSpPr>
        <p:spPr/>
        <p:txBody>
          <a:bodyPr/>
          <a:lstStyle/>
          <a:p>
            <a:fld id="{476F4E72-6E67-4E90-8B84-E0B7C2279DF4}" type="slidenum">
              <a:rPr lang="en-US" smtClean="0"/>
              <a:t>50</a:t>
            </a:fld>
            <a:endParaRPr lang="en-US" dirty="0"/>
          </a:p>
        </p:txBody>
      </p:sp>
    </p:spTree>
    <p:extLst>
      <p:ext uri="{BB962C8B-B14F-4D97-AF65-F5344CB8AC3E}">
        <p14:creationId xmlns:p14="http://schemas.microsoft.com/office/powerpoint/2010/main" val="6026993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28963"/>
          </a:xfrm>
        </p:spPr>
      </p:sp>
      <p:sp>
        <p:nvSpPr>
          <p:cNvPr id="3" name="Notes Placeholder 2"/>
          <p:cNvSpPr>
            <a:spLocks noGrp="1"/>
          </p:cNvSpPr>
          <p:nvPr>
            <p:ph type="body" idx="1"/>
          </p:nvPr>
        </p:nvSpPr>
        <p:spPr/>
        <p:txBody>
          <a:bodyPr/>
          <a:lstStyle/>
          <a:p>
            <a:pPr defTabSz="928848">
              <a:defRPr/>
            </a:pPr>
            <a:r>
              <a:rPr lang="en-US" baseline="0" dirty="0"/>
              <a:t>Individual Assets means each line that used a capital asset object code needs to meet capital criteria on its own merit and individual line items will not be combined with any other line items. Know what line items need to be combined. One System means you are combining all capital object code line items into one system asset or identical system assets (if using a quantity of more than one each is used). Each capital line item quantity should be equally divisible by the number of assets being created so the cost of each asset is identical. All capital Service Costs will be allocated equally when the assets are created. There should be no Individual (stand-alone) Assets when One System is selected. Multiple Systems is used for all other scenarios involving multiple line items and multiple quantities. It is important to provide information regarding how to combine line items to create each asset (or identical assets if more than one each is used) and how many assets will be created when Multiple Systems is selected. </a:t>
            </a:r>
          </a:p>
        </p:txBody>
      </p:sp>
      <p:sp>
        <p:nvSpPr>
          <p:cNvPr id="4" name="Slide Number Placeholder 3"/>
          <p:cNvSpPr>
            <a:spLocks noGrp="1"/>
          </p:cNvSpPr>
          <p:nvPr>
            <p:ph type="sldNum" sz="quarter" idx="10"/>
          </p:nvPr>
        </p:nvSpPr>
        <p:spPr/>
        <p:txBody>
          <a:bodyPr/>
          <a:lstStyle/>
          <a:p>
            <a:fld id="{476F4E72-6E67-4E90-8B84-E0B7C2279DF4}" type="slidenum">
              <a:rPr lang="en-US" smtClean="0"/>
              <a:t>51</a:t>
            </a:fld>
            <a:endParaRPr lang="en-US" dirty="0"/>
          </a:p>
        </p:txBody>
      </p:sp>
    </p:spTree>
    <p:extLst>
      <p:ext uri="{BB962C8B-B14F-4D97-AF65-F5344CB8AC3E}">
        <p14:creationId xmlns:p14="http://schemas.microsoft.com/office/powerpoint/2010/main" val="538352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Replacing an entire asset is not considered a betterment or upgrade for the purpose of these definitions. Only modifying, adding to, or replacing components on an existing asset would fall under the betterment or upgrade definitions. Any add-ons or replacement parts must meet the qualifications of a betterment or upgrade. Like-for-like parts or components not meeting the qualifications are considered repair/replacement parts and are expensed regardless of cost.</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9/20/2023 8:23 AM</a:t>
            </a:fld>
            <a:endParaRPr lang="en-US" dirty="0"/>
          </a:p>
        </p:txBody>
      </p:sp>
      <p:sp>
        <p:nvSpPr>
          <p:cNvPr id="6" name="Footer Placeholder 5"/>
          <p:cNvSpPr>
            <a:spLocks noGrp="1"/>
          </p:cNvSpPr>
          <p:nvPr>
            <p:ph type="ftr" sz="quarter" idx="12"/>
          </p:nvPr>
        </p:nvSpPr>
        <p:spPr/>
        <p:txBody>
          <a:bodyPr/>
          <a:lstStyle/>
          <a:p>
            <a:r>
              <a:rPr lang="en-US" dirty="0">
                <a:solidFill>
                  <a:srgbClr val="000000"/>
                </a:solidFill>
              </a:rPr>
              <a:t>© 2007 Microsoft Corporation. All rights reserved. Microsoft, Windows, Windows Vista and other product names are or may be registered trademarks and/or trademarks in the U.S. and/or other countries.</a:t>
            </a:r>
          </a:p>
          <a:p>
            <a:r>
              <a:rPr lang="en-US"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rPr>
            </a:br>
            <a:r>
              <a:rPr lang="en-US" dirty="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extLst>
      <p:ext uri="{BB962C8B-B14F-4D97-AF65-F5344CB8AC3E}">
        <p14:creationId xmlns:p14="http://schemas.microsoft.com/office/powerpoint/2010/main" val="14690954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28963"/>
          </a:xfrm>
        </p:spPr>
      </p:sp>
      <p:sp>
        <p:nvSpPr>
          <p:cNvPr id="3" name="Notes Placeholder 2"/>
          <p:cNvSpPr>
            <a:spLocks noGrp="1"/>
          </p:cNvSpPr>
          <p:nvPr>
            <p:ph type="body" idx="1"/>
          </p:nvPr>
        </p:nvSpPr>
        <p:spPr/>
        <p:txBody>
          <a:bodyPr/>
          <a:lstStyle/>
          <a:p>
            <a:pPr defTabSz="928848">
              <a:defRPr/>
            </a:pPr>
            <a:r>
              <a:rPr lang="en-US" baseline="0" dirty="0"/>
              <a:t>Depending upon the information entered in the System Selection section, different information will be required when completing the Capital Asset tab.</a:t>
            </a:r>
          </a:p>
        </p:txBody>
      </p:sp>
      <p:sp>
        <p:nvSpPr>
          <p:cNvPr id="4" name="Slide Number Placeholder 3"/>
          <p:cNvSpPr>
            <a:spLocks noGrp="1"/>
          </p:cNvSpPr>
          <p:nvPr>
            <p:ph type="sldNum" sz="quarter" idx="10"/>
          </p:nvPr>
        </p:nvSpPr>
        <p:spPr/>
        <p:txBody>
          <a:bodyPr/>
          <a:lstStyle/>
          <a:p>
            <a:fld id="{476F4E72-6E67-4E90-8B84-E0B7C2279DF4}" type="slidenum">
              <a:rPr lang="en-US" smtClean="0"/>
              <a:t>52</a:t>
            </a:fld>
            <a:endParaRPr lang="en-US" dirty="0"/>
          </a:p>
        </p:txBody>
      </p:sp>
    </p:spTree>
    <p:extLst>
      <p:ext uri="{BB962C8B-B14F-4D97-AF65-F5344CB8AC3E}">
        <p14:creationId xmlns:p14="http://schemas.microsoft.com/office/powerpoint/2010/main" val="1032690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28963"/>
          </a:xfrm>
        </p:spPr>
      </p:sp>
      <p:sp>
        <p:nvSpPr>
          <p:cNvPr id="3" name="Notes Placeholder 2"/>
          <p:cNvSpPr>
            <a:spLocks noGrp="1"/>
          </p:cNvSpPr>
          <p:nvPr>
            <p:ph type="body" idx="1"/>
          </p:nvPr>
        </p:nvSpPr>
        <p:spPr/>
        <p:txBody>
          <a:bodyPr/>
          <a:lstStyle/>
          <a:p>
            <a:pPr defTabSz="925875">
              <a:defRPr/>
            </a:pPr>
            <a:r>
              <a:rPr lang="en-US" baseline="0" dirty="0"/>
              <a:t>Capital asset object codes need a quantity.  However, if you have a service that will be capitalized, you can use “no quantity” in your Line item but here is where you will select a “service” Capital Asset Transaction Type. Other Service is the one used mostly for shipping. If you get an error message when saving or submitting, check to see if you have a quantity or no quantity in your line items and make sure you have the correct Capital Asset Transaction Type that matches. </a:t>
            </a:r>
            <a:endParaRPr lang="en-US" dirty="0"/>
          </a:p>
        </p:txBody>
      </p:sp>
      <p:sp>
        <p:nvSpPr>
          <p:cNvPr id="4" name="Slide Number Placeholder 3"/>
          <p:cNvSpPr>
            <a:spLocks noGrp="1"/>
          </p:cNvSpPr>
          <p:nvPr>
            <p:ph type="sldNum" sz="quarter" idx="10"/>
          </p:nvPr>
        </p:nvSpPr>
        <p:spPr/>
        <p:txBody>
          <a:bodyPr/>
          <a:lstStyle/>
          <a:p>
            <a:fld id="{476F4E72-6E67-4E90-8B84-E0B7C2279DF4}" type="slidenum">
              <a:rPr lang="en-US" smtClean="0"/>
              <a:t>53</a:t>
            </a:fld>
            <a:endParaRPr lang="en-US" dirty="0"/>
          </a:p>
        </p:txBody>
      </p:sp>
    </p:spTree>
    <p:extLst>
      <p:ext uri="{BB962C8B-B14F-4D97-AF65-F5344CB8AC3E}">
        <p14:creationId xmlns:p14="http://schemas.microsoft.com/office/powerpoint/2010/main" val="13973641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helpful to enter the asset location so it can be found for tagging. The location must always be an on-campus location (a location listed in the system). Assets located off-campus will require a loan document once the asset is created.</a:t>
            </a:r>
          </a:p>
        </p:txBody>
      </p:sp>
      <p:sp>
        <p:nvSpPr>
          <p:cNvPr id="4" name="Slide Number Placeholder 3"/>
          <p:cNvSpPr>
            <a:spLocks noGrp="1"/>
          </p:cNvSpPr>
          <p:nvPr>
            <p:ph type="sldNum" sz="quarter" idx="10"/>
          </p:nvPr>
        </p:nvSpPr>
        <p:spPr/>
        <p:txBody>
          <a:bodyPr/>
          <a:lstStyle/>
          <a:p>
            <a:fld id="{49D839B6-2F97-41B3-8F8C-4B1CC6B1F5EE}" type="slidenum">
              <a:rPr lang="en-US" smtClean="0"/>
              <a:t>54</a:t>
            </a:fld>
            <a:endParaRPr lang="en-US" dirty="0"/>
          </a:p>
        </p:txBody>
      </p:sp>
    </p:spTree>
    <p:extLst>
      <p:ext uri="{BB962C8B-B14F-4D97-AF65-F5344CB8AC3E}">
        <p14:creationId xmlns:p14="http://schemas.microsoft.com/office/powerpoint/2010/main" val="11075171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System means to combine all capital object code lines together. Each line that uses a capital object code will be brought into the Capital Asset tab for processing. It asks for similar information as the Individual Assets information. When using One System, if more than one asset is being created, they should be identical.</a:t>
            </a:r>
          </a:p>
        </p:txBody>
      </p:sp>
      <p:sp>
        <p:nvSpPr>
          <p:cNvPr id="4" name="Slide Number Placeholder 3"/>
          <p:cNvSpPr>
            <a:spLocks noGrp="1"/>
          </p:cNvSpPr>
          <p:nvPr>
            <p:ph type="sldNum" sz="quarter" idx="10"/>
          </p:nvPr>
        </p:nvSpPr>
        <p:spPr/>
        <p:txBody>
          <a:bodyPr/>
          <a:lstStyle/>
          <a:p>
            <a:fld id="{49D839B6-2F97-41B3-8F8C-4B1CC6B1F5EE}" type="slidenum">
              <a:rPr lang="en-US" smtClean="0"/>
              <a:t>55</a:t>
            </a:fld>
            <a:endParaRPr lang="en-US" dirty="0"/>
          </a:p>
        </p:txBody>
      </p:sp>
    </p:spTree>
    <p:extLst>
      <p:ext uri="{BB962C8B-B14F-4D97-AF65-F5344CB8AC3E}">
        <p14:creationId xmlns:p14="http://schemas.microsoft.com/office/powerpoint/2010/main" val="40841088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Only the capital object code lines should be brought in. Line 3 is under the capital threshold, which means that Individual Assets should not be used. One system isn’t used because we aren’t combining all three lines (lines 1 and 2 are separate assets and line 3 will be allocated to each asset). The capital asset note text is used to describe how the lines items should be combine along with any other relevant information, such as number of assets being created. Next, we have the capital asset system description. This wasn’t required when “Individual Assets” was selected; but was required when “One System” was selected.  Here you will describe the asset or assets you are ordering. Notice: Manufacturer, Model, Asset Type and Number of Assets are not shown or required when using “Multiple Systems”. Also notice, the Capital Asset Transaction Type Code is in a different location than the Individual Assets example.  Neither lines 1 or 2 are services, so “new” should be used for the Capital Asset Transaction Type Code. Line 3 is a service (no quantity), so a service Capital Asset Transaction Type Code should be used.</a:t>
            </a:r>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56</a:t>
            </a:fld>
            <a:endParaRPr lang="en-US" dirty="0"/>
          </a:p>
        </p:txBody>
      </p:sp>
    </p:spTree>
    <p:extLst>
      <p:ext uri="{BB962C8B-B14F-4D97-AF65-F5344CB8AC3E}">
        <p14:creationId xmlns:p14="http://schemas.microsoft.com/office/powerpoint/2010/main" val="17017484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Modify Existing is also used when making Direct to Vendor Lease Payments.  The lease accountant in BFS will set up assets and the department will submit the requisition for the payments.  </a:t>
            </a:r>
          </a:p>
        </p:txBody>
      </p:sp>
      <p:sp>
        <p:nvSpPr>
          <p:cNvPr id="4" name="Slide Number Placeholder 3"/>
          <p:cNvSpPr>
            <a:spLocks noGrp="1"/>
          </p:cNvSpPr>
          <p:nvPr>
            <p:ph type="sldNum" sz="quarter" idx="10"/>
          </p:nvPr>
        </p:nvSpPr>
        <p:spPr/>
        <p:txBody>
          <a:bodyPr/>
          <a:lstStyle/>
          <a:p>
            <a:fld id="{49D839B6-2F97-41B3-8F8C-4B1CC6B1F5EE}" type="slidenum">
              <a:rPr lang="en-US" smtClean="0"/>
              <a:t>57</a:t>
            </a:fld>
            <a:endParaRPr lang="en-US" dirty="0"/>
          </a:p>
        </p:txBody>
      </p:sp>
    </p:spTree>
    <p:extLst>
      <p:ext uri="{BB962C8B-B14F-4D97-AF65-F5344CB8AC3E}">
        <p14:creationId xmlns:p14="http://schemas.microsoft.com/office/powerpoint/2010/main" val="11443919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58</a:t>
            </a:fld>
            <a:endParaRPr lang="en-US" dirty="0"/>
          </a:p>
        </p:txBody>
      </p:sp>
    </p:spTree>
    <p:extLst>
      <p:ext uri="{BB962C8B-B14F-4D97-AF65-F5344CB8AC3E}">
        <p14:creationId xmlns:p14="http://schemas.microsoft.com/office/powerpoint/2010/main" val="30149135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*CSURF, Colorado State University Research Foundation. A Lease purchase means CSU will own the equipment at the end of the lease.</a:t>
            </a:r>
          </a:p>
        </p:txBody>
      </p:sp>
      <p:sp>
        <p:nvSpPr>
          <p:cNvPr id="4" name="Slide Number Placeholder 3"/>
          <p:cNvSpPr>
            <a:spLocks noGrp="1"/>
          </p:cNvSpPr>
          <p:nvPr>
            <p:ph type="sldNum" sz="quarter" idx="5"/>
          </p:nvPr>
        </p:nvSpPr>
        <p:spPr/>
        <p:txBody>
          <a:bodyPr/>
          <a:lstStyle/>
          <a:p>
            <a:fld id="{AAA44C66-B94D-453D-A9D3-113AE6E19870}" type="slidenum">
              <a:rPr lang="en-US" smtClean="0"/>
              <a:t>59</a:t>
            </a:fld>
            <a:endParaRPr lang="en-US" dirty="0"/>
          </a:p>
        </p:txBody>
      </p:sp>
    </p:spTree>
    <p:extLst>
      <p:ext uri="{BB962C8B-B14F-4D97-AF65-F5344CB8AC3E}">
        <p14:creationId xmlns:p14="http://schemas.microsoft.com/office/powerpoint/2010/main" val="30458975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“NO QUANTITY”, the appropriate lease payment object code, Multiple Systems, Modify Existing System, enter the Asset Number (provided by Property Management), provide any additional note text, use “CAPITAL LEASE” for the Asset Transaction Type, and set up the payment terms in the Payment Info tab.</a:t>
            </a:r>
          </a:p>
        </p:txBody>
      </p:sp>
      <p:sp>
        <p:nvSpPr>
          <p:cNvPr id="4" name="Slide Number Placeholder 3"/>
          <p:cNvSpPr>
            <a:spLocks noGrp="1"/>
          </p:cNvSpPr>
          <p:nvPr>
            <p:ph type="sldNum" sz="quarter" idx="5"/>
          </p:nvPr>
        </p:nvSpPr>
        <p:spPr/>
        <p:txBody>
          <a:bodyPr/>
          <a:lstStyle/>
          <a:p>
            <a:fld id="{AAA44C66-B94D-453D-A9D3-113AE6E19870}" type="slidenum">
              <a:rPr lang="en-US" smtClean="0"/>
              <a:t>60</a:t>
            </a:fld>
            <a:endParaRPr lang="en-US" dirty="0"/>
          </a:p>
        </p:txBody>
      </p:sp>
    </p:spTree>
    <p:extLst>
      <p:ext uri="{BB962C8B-B14F-4D97-AF65-F5344CB8AC3E}">
        <p14:creationId xmlns:p14="http://schemas.microsoft.com/office/powerpoint/2010/main" val="1976155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61</a:t>
            </a:fld>
            <a:endParaRPr lang="en-US" dirty="0"/>
          </a:p>
        </p:txBody>
      </p:sp>
    </p:spTree>
    <p:extLst>
      <p:ext uri="{BB962C8B-B14F-4D97-AF65-F5344CB8AC3E}">
        <p14:creationId xmlns:p14="http://schemas.microsoft.com/office/powerpoint/2010/main" val="2314744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including these costs to the asset put the value over $10,000.00 ($5,000.00 for Federal/Sponsor funds), it should be capitalized. For example, shipping should be capitalized when purchasing a capital asset. If the shipping is split up on the quote between a capital asset and a supply, you will need to make a separate line item for the non-capital item’s shipping cost.  If the shipping cost is a lump sum and you are ordering both capital assets and supplies, capitalize the entire shipping amount. Property will allocate shipping if multiple assets are ordered.</a:t>
            </a:r>
            <a:endParaRPr lang="en-US" dirty="0"/>
          </a:p>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6</a:t>
            </a:fld>
            <a:endParaRPr lang="en-US" dirty="0"/>
          </a:p>
        </p:txBody>
      </p:sp>
    </p:spTree>
    <p:extLst>
      <p:ext uri="{BB962C8B-B14F-4D97-AF65-F5344CB8AC3E}">
        <p14:creationId xmlns:p14="http://schemas.microsoft.com/office/powerpoint/2010/main" val="3008566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62</a:t>
            </a:fld>
            <a:endParaRPr lang="en-US" dirty="0"/>
          </a:p>
        </p:txBody>
      </p:sp>
    </p:spTree>
    <p:extLst>
      <p:ext uri="{BB962C8B-B14F-4D97-AF65-F5344CB8AC3E}">
        <p14:creationId xmlns:p14="http://schemas.microsoft.com/office/powerpoint/2010/main" val="28014142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63</a:t>
            </a:fld>
            <a:endParaRPr lang="en-US" dirty="0"/>
          </a:p>
        </p:txBody>
      </p:sp>
    </p:spTree>
    <p:extLst>
      <p:ext uri="{BB962C8B-B14F-4D97-AF65-F5344CB8AC3E}">
        <p14:creationId xmlns:p14="http://schemas.microsoft.com/office/powerpoint/2010/main" val="36178553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the option to use “set as default building” which will automatically populate the building on future requisitions.</a:t>
            </a:r>
          </a:p>
        </p:txBody>
      </p:sp>
      <p:sp>
        <p:nvSpPr>
          <p:cNvPr id="4" name="Slide Number Placeholder 3"/>
          <p:cNvSpPr>
            <a:spLocks noGrp="1"/>
          </p:cNvSpPr>
          <p:nvPr>
            <p:ph type="sldNum" sz="quarter" idx="10"/>
          </p:nvPr>
        </p:nvSpPr>
        <p:spPr/>
        <p:txBody>
          <a:bodyPr/>
          <a:lstStyle/>
          <a:p>
            <a:fld id="{AAA44C66-B94D-453D-A9D3-113AE6E19870}" type="slidenum">
              <a:rPr lang="en-US" smtClean="0"/>
              <a:t>64</a:t>
            </a:fld>
            <a:endParaRPr lang="en-US" dirty="0"/>
          </a:p>
        </p:txBody>
      </p:sp>
    </p:spTree>
    <p:extLst>
      <p:ext uri="{BB962C8B-B14F-4D97-AF65-F5344CB8AC3E}">
        <p14:creationId xmlns:p14="http://schemas.microsoft.com/office/powerpoint/2010/main" val="23326813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65</a:t>
            </a:fld>
            <a:endParaRPr lang="en-US" dirty="0"/>
          </a:p>
        </p:txBody>
      </p:sp>
    </p:spTree>
    <p:extLst>
      <p:ext uri="{BB962C8B-B14F-4D97-AF65-F5344CB8AC3E}">
        <p14:creationId xmlns:p14="http://schemas.microsoft.com/office/powerpoint/2010/main" val="32066437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enter each line, keep in mind if it meets capital criteria or not (i.e. is it a stand-alone item, is it an accessory, or is it a capitalized service cost).</a:t>
            </a:r>
          </a:p>
        </p:txBody>
      </p:sp>
      <p:sp>
        <p:nvSpPr>
          <p:cNvPr id="4" name="Slide Number Placeholder 3"/>
          <p:cNvSpPr>
            <a:spLocks noGrp="1"/>
          </p:cNvSpPr>
          <p:nvPr>
            <p:ph type="sldNum" sz="quarter" idx="10"/>
          </p:nvPr>
        </p:nvSpPr>
        <p:spPr/>
        <p:txBody>
          <a:bodyPr/>
          <a:lstStyle/>
          <a:p>
            <a:fld id="{AAA44C66-B94D-453D-A9D3-113AE6E19870}" type="slidenum">
              <a:rPr lang="en-US" smtClean="0"/>
              <a:t>66</a:t>
            </a:fld>
            <a:endParaRPr lang="en-US" dirty="0"/>
          </a:p>
        </p:txBody>
      </p:sp>
    </p:spTree>
    <p:extLst>
      <p:ext uri="{BB962C8B-B14F-4D97-AF65-F5344CB8AC3E}">
        <p14:creationId xmlns:p14="http://schemas.microsoft.com/office/powerpoint/2010/main" val="7837360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67</a:t>
            </a:fld>
            <a:endParaRPr lang="en-US" dirty="0"/>
          </a:p>
        </p:txBody>
      </p:sp>
    </p:spTree>
    <p:extLst>
      <p:ext uri="{BB962C8B-B14F-4D97-AF65-F5344CB8AC3E}">
        <p14:creationId xmlns:p14="http://schemas.microsoft.com/office/powerpoint/2010/main" val="4344488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68</a:t>
            </a:fld>
            <a:endParaRPr lang="en-US" dirty="0"/>
          </a:p>
        </p:txBody>
      </p:sp>
    </p:spTree>
    <p:extLst>
      <p:ext uri="{BB962C8B-B14F-4D97-AF65-F5344CB8AC3E}">
        <p14:creationId xmlns:p14="http://schemas.microsoft.com/office/powerpoint/2010/main" val="28245284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69</a:t>
            </a:fld>
            <a:endParaRPr lang="en-US" dirty="0"/>
          </a:p>
        </p:txBody>
      </p:sp>
    </p:spTree>
    <p:extLst>
      <p:ext uri="{BB962C8B-B14F-4D97-AF65-F5344CB8AC3E}">
        <p14:creationId xmlns:p14="http://schemas.microsoft.com/office/powerpoint/2010/main" val="35304330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70</a:t>
            </a:fld>
            <a:endParaRPr lang="en-US" dirty="0"/>
          </a:p>
        </p:txBody>
      </p:sp>
    </p:spTree>
    <p:extLst>
      <p:ext uri="{BB962C8B-B14F-4D97-AF65-F5344CB8AC3E}">
        <p14:creationId xmlns:p14="http://schemas.microsoft.com/office/powerpoint/2010/main" val="36598146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object code is most appropriate?</a:t>
            </a:r>
          </a:p>
        </p:txBody>
      </p:sp>
      <p:sp>
        <p:nvSpPr>
          <p:cNvPr id="4" name="Slide Number Placeholder 3"/>
          <p:cNvSpPr>
            <a:spLocks noGrp="1"/>
          </p:cNvSpPr>
          <p:nvPr>
            <p:ph type="sldNum" sz="quarter" idx="10"/>
          </p:nvPr>
        </p:nvSpPr>
        <p:spPr/>
        <p:txBody>
          <a:bodyPr/>
          <a:lstStyle/>
          <a:p>
            <a:fld id="{AAA44C66-B94D-453D-A9D3-113AE6E19870}" type="slidenum">
              <a:rPr lang="en-US" smtClean="0"/>
              <a:t>71</a:t>
            </a:fld>
            <a:endParaRPr lang="en-US" dirty="0"/>
          </a:p>
        </p:txBody>
      </p:sp>
    </p:spTree>
    <p:extLst>
      <p:ext uri="{BB962C8B-B14F-4D97-AF65-F5344CB8AC3E}">
        <p14:creationId xmlns:p14="http://schemas.microsoft.com/office/powerpoint/2010/main" val="2770058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Travel costs will depend upon what it</a:t>
            </a:r>
            <a:r>
              <a:rPr lang="en-US" baseline="0" dirty="0"/>
              <a:t> is necessary for.  If it is for installation, it should be capitalized.  If it is for Training, it should be expensed.</a:t>
            </a:r>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7</a:t>
            </a:fld>
            <a:endParaRPr lang="en-US" dirty="0"/>
          </a:p>
        </p:txBody>
      </p:sp>
    </p:spTree>
    <p:extLst>
      <p:ext uri="{BB962C8B-B14F-4D97-AF65-F5344CB8AC3E}">
        <p14:creationId xmlns:p14="http://schemas.microsoft.com/office/powerpoint/2010/main" val="29439450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in mind, you may need to make changes on each individual line regarding the account or object code, etc.</a:t>
            </a:r>
          </a:p>
        </p:txBody>
      </p:sp>
      <p:sp>
        <p:nvSpPr>
          <p:cNvPr id="4" name="Slide Number Placeholder 3"/>
          <p:cNvSpPr>
            <a:spLocks noGrp="1"/>
          </p:cNvSpPr>
          <p:nvPr>
            <p:ph type="sldNum" sz="quarter" idx="10"/>
          </p:nvPr>
        </p:nvSpPr>
        <p:spPr/>
        <p:txBody>
          <a:bodyPr/>
          <a:lstStyle/>
          <a:p>
            <a:fld id="{AAA44C66-B94D-453D-A9D3-113AE6E19870}" type="slidenum">
              <a:rPr lang="en-US" smtClean="0"/>
              <a:t>72</a:t>
            </a:fld>
            <a:endParaRPr lang="en-US" dirty="0"/>
          </a:p>
        </p:txBody>
      </p:sp>
    </p:spTree>
    <p:extLst>
      <p:ext uri="{BB962C8B-B14F-4D97-AF65-F5344CB8AC3E}">
        <p14:creationId xmlns:p14="http://schemas.microsoft.com/office/powerpoint/2010/main" val="76605406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73</a:t>
            </a:fld>
            <a:endParaRPr lang="en-US" dirty="0"/>
          </a:p>
        </p:txBody>
      </p:sp>
    </p:spTree>
    <p:extLst>
      <p:ext uri="{BB962C8B-B14F-4D97-AF65-F5344CB8AC3E}">
        <p14:creationId xmlns:p14="http://schemas.microsoft.com/office/powerpoint/2010/main" val="300504965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74</a:t>
            </a:fld>
            <a:endParaRPr lang="en-US" dirty="0"/>
          </a:p>
        </p:txBody>
      </p:sp>
    </p:spTree>
    <p:extLst>
      <p:ext uri="{BB962C8B-B14F-4D97-AF65-F5344CB8AC3E}">
        <p14:creationId xmlns:p14="http://schemas.microsoft.com/office/powerpoint/2010/main" val="385442362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75</a:t>
            </a:fld>
            <a:endParaRPr lang="en-US" dirty="0"/>
          </a:p>
        </p:txBody>
      </p:sp>
    </p:spTree>
    <p:extLst>
      <p:ext uri="{BB962C8B-B14F-4D97-AF65-F5344CB8AC3E}">
        <p14:creationId xmlns:p14="http://schemas.microsoft.com/office/powerpoint/2010/main" val="394872296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76</a:t>
            </a:fld>
            <a:endParaRPr lang="en-US" dirty="0"/>
          </a:p>
        </p:txBody>
      </p:sp>
    </p:spTree>
    <p:extLst>
      <p:ext uri="{BB962C8B-B14F-4D97-AF65-F5344CB8AC3E}">
        <p14:creationId xmlns:p14="http://schemas.microsoft.com/office/powerpoint/2010/main" val="147969173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reviewed earlier, you will need to enter different information based upon which Capital Asset System Type and Capital Asset System State was selected. The Note Text is used to let the asset processor know how to combine line items to create an asset or assets.  The Description should help determine the Asset Type Code (remember, the asset type code helps with the object code).</a:t>
            </a:r>
          </a:p>
        </p:txBody>
      </p:sp>
      <p:sp>
        <p:nvSpPr>
          <p:cNvPr id="4" name="Slide Number Placeholder 3"/>
          <p:cNvSpPr>
            <a:spLocks noGrp="1"/>
          </p:cNvSpPr>
          <p:nvPr>
            <p:ph type="sldNum" sz="quarter" idx="10"/>
          </p:nvPr>
        </p:nvSpPr>
        <p:spPr/>
        <p:txBody>
          <a:bodyPr/>
          <a:lstStyle/>
          <a:p>
            <a:fld id="{AAA44C66-B94D-453D-A9D3-113AE6E19870}" type="slidenum">
              <a:rPr lang="en-US" smtClean="0"/>
              <a:t>77</a:t>
            </a:fld>
            <a:endParaRPr lang="en-US" dirty="0"/>
          </a:p>
        </p:txBody>
      </p:sp>
    </p:spTree>
    <p:extLst>
      <p:ext uri="{BB962C8B-B14F-4D97-AF65-F5344CB8AC3E}">
        <p14:creationId xmlns:p14="http://schemas.microsoft.com/office/powerpoint/2010/main" val="132159680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 items showing “NO QUANTITY” will need a service Capital Asset Transaction Type.</a:t>
            </a:r>
          </a:p>
        </p:txBody>
      </p:sp>
      <p:sp>
        <p:nvSpPr>
          <p:cNvPr id="4" name="Slide Number Placeholder 3"/>
          <p:cNvSpPr>
            <a:spLocks noGrp="1"/>
          </p:cNvSpPr>
          <p:nvPr>
            <p:ph type="sldNum" sz="quarter" idx="10"/>
          </p:nvPr>
        </p:nvSpPr>
        <p:spPr/>
        <p:txBody>
          <a:bodyPr/>
          <a:lstStyle/>
          <a:p>
            <a:fld id="{AAA44C66-B94D-453D-A9D3-113AE6E19870}" type="slidenum">
              <a:rPr lang="en-US" smtClean="0"/>
              <a:t>78</a:t>
            </a:fld>
            <a:endParaRPr lang="en-US" dirty="0"/>
          </a:p>
        </p:txBody>
      </p:sp>
    </p:spTree>
    <p:extLst>
      <p:ext uri="{BB962C8B-B14F-4D97-AF65-F5344CB8AC3E}">
        <p14:creationId xmlns:p14="http://schemas.microsoft.com/office/powerpoint/2010/main" val="90799537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79</a:t>
            </a:fld>
            <a:endParaRPr lang="en-US" dirty="0"/>
          </a:p>
        </p:txBody>
      </p:sp>
    </p:spTree>
    <p:extLst>
      <p:ext uri="{BB962C8B-B14F-4D97-AF65-F5344CB8AC3E}">
        <p14:creationId xmlns:p14="http://schemas.microsoft.com/office/powerpoint/2010/main" val="129919075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80</a:t>
            </a:fld>
            <a:endParaRPr lang="en-US" dirty="0"/>
          </a:p>
        </p:txBody>
      </p:sp>
    </p:spTree>
    <p:extLst>
      <p:ext uri="{BB962C8B-B14F-4D97-AF65-F5344CB8AC3E}">
        <p14:creationId xmlns:p14="http://schemas.microsoft.com/office/powerpoint/2010/main" val="19357906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81</a:t>
            </a:fld>
            <a:endParaRPr lang="en-US" dirty="0"/>
          </a:p>
        </p:txBody>
      </p:sp>
    </p:spTree>
    <p:extLst>
      <p:ext uri="{BB962C8B-B14F-4D97-AF65-F5344CB8AC3E}">
        <p14:creationId xmlns:p14="http://schemas.microsoft.com/office/powerpoint/2010/main" val="3944382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10</a:t>
            </a:fld>
            <a:endParaRPr lang="en-US" dirty="0"/>
          </a:p>
        </p:txBody>
      </p:sp>
    </p:spTree>
    <p:extLst>
      <p:ext uri="{BB962C8B-B14F-4D97-AF65-F5344CB8AC3E}">
        <p14:creationId xmlns:p14="http://schemas.microsoft.com/office/powerpoint/2010/main" val="62031092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82</a:t>
            </a:fld>
            <a:endParaRPr lang="en-US" dirty="0"/>
          </a:p>
        </p:txBody>
      </p:sp>
    </p:spTree>
    <p:extLst>
      <p:ext uri="{BB962C8B-B14F-4D97-AF65-F5344CB8AC3E}">
        <p14:creationId xmlns:p14="http://schemas.microsoft.com/office/powerpoint/2010/main" val="234287507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83</a:t>
            </a:fld>
            <a:endParaRPr lang="en-US" dirty="0"/>
          </a:p>
        </p:txBody>
      </p:sp>
    </p:spTree>
    <p:extLst>
      <p:ext uri="{BB962C8B-B14F-4D97-AF65-F5344CB8AC3E}">
        <p14:creationId xmlns:p14="http://schemas.microsoft.com/office/powerpoint/2010/main" val="309697125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84</a:t>
            </a:fld>
            <a:endParaRPr lang="en-US" dirty="0"/>
          </a:p>
        </p:txBody>
      </p:sp>
    </p:spTree>
    <p:extLst>
      <p:ext uri="{BB962C8B-B14F-4D97-AF65-F5344CB8AC3E}">
        <p14:creationId xmlns:p14="http://schemas.microsoft.com/office/powerpoint/2010/main" val="135856460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85</a:t>
            </a:fld>
            <a:endParaRPr lang="en-US" dirty="0"/>
          </a:p>
        </p:txBody>
      </p:sp>
    </p:spTree>
    <p:extLst>
      <p:ext uri="{BB962C8B-B14F-4D97-AF65-F5344CB8AC3E}">
        <p14:creationId xmlns:p14="http://schemas.microsoft.com/office/powerpoint/2010/main" val="22362212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86</a:t>
            </a:fld>
            <a:endParaRPr lang="en-US" dirty="0"/>
          </a:p>
        </p:txBody>
      </p:sp>
    </p:spTree>
    <p:extLst>
      <p:ext uri="{BB962C8B-B14F-4D97-AF65-F5344CB8AC3E}">
        <p14:creationId xmlns:p14="http://schemas.microsoft.com/office/powerpoint/2010/main" val="164341953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87</a:t>
            </a:fld>
            <a:endParaRPr lang="en-US" dirty="0"/>
          </a:p>
        </p:txBody>
      </p:sp>
    </p:spTree>
    <p:extLst>
      <p:ext uri="{BB962C8B-B14F-4D97-AF65-F5344CB8AC3E}">
        <p14:creationId xmlns:p14="http://schemas.microsoft.com/office/powerpoint/2010/main" val="217925315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88</a:t>
            </a:fld>
            <a:endParaRPr lang="en-US" dirty="0"/>
          </a:p>
        </p:txBody>
      </p:sp>
    </p:spTree>
    <p:extLst>
      <p:ext uri="{BB962C8B-B14F-4D97-AF65-F5344CB8AC3E}">
        <p14:creationId xmlns:p14="http://schemas.microsoft.com/office/powerpoint/2010/main" val="67062499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89</a:t>
            </a:fld>
            <a:endParaRPr lang="en-US" dirty="0"/>
          </a:p>
        </p:txBody>
      </p:sp>
    </p:spTree>
    <p:extLst>
      <p:ext uri="{BB962C8B-B14F-4D97-AF65-F5344CB8AC3E}">
        <p14:creationId xmlns:p14="http://schemas.microsoft.com/office/powerpoint/2010/main" val="255438370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90</a:t>
            </a:fld>
            <a:endParaRPr lang="en-US" dirty="0"/>
          </a:p>
        </p:txBody>
      </p:sp>
    </p:spTree>
    <p:extLst>
      <p:ext uri="{BB962C8B-B14F-4D97-AF65-F5344CB8AC3E}">
        <p14:creationId xmlns:p14="http://schemas.microsoft.com/office/powerpoint/2010/main" val="77654493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91</a:t>
            </a:fld>
            <a:endParaRPr lang="en-US" dirty="0"/>
          </a:p>
        </p:txBody>
      </p:sp>
    </p:spTree>
    <p:extLst>
      <p:ext uri="{BB962C8B-B14F-4D97-AF65-F5344CB8AC3E}">
        <p14:creationId xmlns:p14="http://schemas.microsoft.com/office/powerpoint/2010/main" val="1395867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get to this page by doing</a:t>
            </a:r>
            <a:r>
              <a:rPr lang="en-US" baseline="0" dirty="0"/>
              <a:t> an account lookup from the main page in Kuali or by clicking on the account being used in your requisition.</a:t>
            </a:r>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11</a:t>
            </a:fld>
            <a:endParaRPr lang="en-US" dirty="0"/>
          </a:p>
        </p:txBody>
      </p:sp>
    </p:spTree>
    <p:extLst>
      <p:ext uri="{BB962C8B-B14F-4D97-AF65-F5344CB8AC3E}">
        <p14:creationId xmlns:p14="http://schemas.microsoft.com/office/powerpoint/2010/main" val="286861256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92</a:t>
            </a:fld>
            <a:endParaRPr lang="en-US" dirty="0"/>
          </a:p>
        </p:txBody>
      </p:sp>
    </p:spTree>
    <p:extLst>
      <p:ext uri="{BB962C8B-B14F-4D97-AF65-F5344CB8AC3E}">
        <p14:creationId xmlns:p14="http://schemas.microsoft.com/office/powerpoint/2010/main" val="11249629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the object code to 6201.</a:t>
            </a:r>
          </a:p>
        </p:txBody>
      </p:sp>
      <p:sp>
        <p:nvSpPr>
          <p:cNvPr id="4" name="Slide Number Placeholder 3"/>
          <p:cNvSpPr>
            <a:spLocks noGrp="1"/>
          </p:cNvSpPr>
          <p:nvPr>
            <p:ph type="sldNum" sz="quarter" idx="10"/>
          </p:nvPr>
        </p:nvSpPr>
        <p:spPr/>
        <p:txBody>
          <a:bodyPr/>
          <a:lstStyle/>
          <a:p>
            <a:fld id="{49D839B6-2F97-41B3-8F8C-4B1CC6B1F5EE}" type="slidenum">
              <a:rPr lang="en-US" smtClean="0"/>
              <a:t>93</a:t>
            </a:fld>
            <a:endParaRPr lang="en-US" dirty="0"/>
          </a:p>
        </p:txBody>
      </p:sp>
    </p:spTree>
    <p:extLst>
      <p:ext uri="{BB962C8B-B14F-4D97-AF65-F5344CB8AC3E}">
        <p14:creationId xmlns:p14="http://schemas.microsoft.com/office/powerpoint/2010/main" val="29446253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94</a:t>
            </a:fld>
            <a:endParaRPr lang="en-US" dirty="0"/>
          </a:p>
        </p:txBody>
      </p:sp>
    </p:spTree>
    <p:extLst>
      <p:ext uri="{BB962C8B-B14F-4D97-AF65-F5344CB8AC3E}">
        <p14:creationId xmlns:p14="http://schemas.microsoft.com/office/powerpoint/2010/main" val="70847350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any line-item changes, the ACCOUNT SUMMARY tab needs to be refreshed.</a:t>
            </a:r>
          </a:p>
        </p:txBody>
      </p:sp>
      <p:sp>
        <p:nvSpPr>
          <p:cNvPr id="4" name="Slide Number Placeholder 3"/>
          <p:cNvSpPr>
            <a:spLocks noGrp="1"/>
          </p:cNvSpPr>
          <p:nvPr>
            <p:ph type="sldNum" sz="quarter" idx="10"/>
          </p:nvPr>
        </p:nvSpPr>
        <p:spPr/>
        <p:txBody>
          <a:bodyPr/>
          <a:lstStyle/>
          <a:p>
            <a:fld id="{49D839B6-2F97-41B3-8F8C-4B1CC6B1F5EE}" type="slidenum">
              <a:rPr lang="en-US" smtClean="0"/>
              <a:t>95</a:t>
            </a:fld>
            <a:endParaRPr lang="en-US" dirty="0"/>
          </a:p>
        </p:txBody>
      </p:sp>
    </p:spTree>
    <p:extLst>
      <p:ext uri="{BB962C8B-B14F-4D97-AF65-F5344CB8AC3E}">
        <p14:creationId xmlns:p14="http://schemas.microsoft.com/office/powerpoint/2010/main" val="194726018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any line-item changes, the ACCOUNT SUMMARY tab needs to be refreshed. Now go back and delete line 3 then click on Refresh Account Summary again.</a:t>
            </a:r>
          </a:p>
        </p:txBody>
      </p:sp>
      <p:sp>
        <p:nvSpPr>
          <p:cNvPr id="4" name="Slide Number Placeholder 3"/>
          <p:cNvSpPr>
            <a:spLocks noGrp="1"/>
          </p:cNvSpPr>
          <p:nvPr>
            <p:ph type="sldNum" sz="quarter" idx="10"/>
          </p:nvPr>
        </p:nvSpPr>
        <p:spPr/>
        <p:txBody>
          <a:bodyPr/>
          <a:lstStyle/>
          <a:p>
            <a:fld id="{49D839B6-2F97-41B3-8F8C-4B1CC6B1F5EE}" type="slidenum">
              <a:rPr lang="en-US" smtClean="0"/>
              <a:t>96</a:t>
            </a:fld>
            <a:endParaRPr lang="en-US" dirty="0"/>
          </a:p>
        </p:txBody>
      </p:sp>
    </p:spTree>
    <p:extLst>
      <p:ext uri="{BB962C8B-B14F-4D97-AF65-F5344CB8AC3E}">
        <p14:creationId xmlns:p14="http://schemas.microsoft.com/office/powerpoint/2010/main" val="253658374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97</a:t>
            </a:fld>
            <a:endParaRPr lang="en-US" dirty="0"/>
          </a:p>
        </p:txBody>
      </p:sp>
    </p:spTree>
    <p:extLst>
      <p:ext uri="{BB962C8B-B14F-4D97-AF65-F5344CB8AC3E}">
        <p14:creationId xmlns:p14="http://schemas.microsoft.com/office/powerpoint/2010/main" val="141816907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98</a:t>
            </a:fld>
            <a:endParaRPr lang="en-US" dirty="0"/>
          </a:p>
        </p:txBody>
      </p:sp>
    </p:spTree>
    <p:extLst>
      <p:ext uri="{BB962C8B-B14F-4D97-AF65-F5344CB8AC3E}">
        <p14:creationId xmlns:p14="http://schemas.microsoft.com/office/powerpoint/2010/main" val="2285072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0.xml"/><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25.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10.xml"/><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4.png"/></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8.xml"/><Relationship Id="rId1" Type="http://schemas.openxmlformats.org/officeDocument/2006/relationships/slideLayout" Target="../slideLayouts/slideLayout10.xml"/><Relationship Id="rId5" Type="http://schemas.openxmlformats.org/officeDocument/2006/relationships/image" Target="../media/image56.png"/><Relationship Id="rId4" Type="http://schemas.openxmlformats.org/officeDocument/2006/relationships/image" Target="../media/image55.png"/></Relationships>
</file>

<file path=ppt/slides/_rels/slide6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image" Target="../media/image59.png"/></Relationships>
</file>

<file path=ppt/slides/_rels/slide6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image" Target="../media/image71.png"/></Relationships>
</file>

<file path=ppt/slides/_rels/slide7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image" Target="../media/image73.png"/></Relationships>
</file>

<file path=ppt/slides/_rels/slide7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3.xml"/><Relationship Id="rId1" Type="http://schemas.openxmlformats.org/officeDocument/2006/relationships/slideLayout" Target="../slideLayouts/slideLayout10.xml"/><Relationship Id="rId4" Type="http://schemas.openxmlformats.org/officeDocument/2006/relationships/image" Target="../media/image73.png"/></Relationships>
</file>

<file path=ppt/slides/_rels/slide7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5.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6.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image" Target="../media/image7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image" Target="../media/image81.png"/></Relationships>
</file>

<file path=ppt/slides/_rels/slide8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3.xml"/><Relationship Id="rId1" Type="http://schemas.openxmlformats.org/officeDocument/2006/relationships/slideLayout" Target="../slideLayouts/slideLayout10.xml"/><Relationship Id="rId4" Type="http://schemas.openxmlformats.org/officeDocument/2006/relationships/image" Target="../media/image86.png"/></Relationships>
</file>

<file path=ppt/slides/_rels/slide8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84.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87.xml"/><Relationship Id="rId1" Type="http://schemas.openxmlformats.org/officeDocument/2006/relationships/slideLayout" Target="../slideLayouts/slideLayout7.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89.xml"/><Relationship Id="rId1" Type="http://schemas.openxmlformats.org/officeDocument/2006/relationships/slideLayout" Target="../slideLayouts/slideLayout7.xml"/><Relationship Id="rId5" Type="http://schemas.openxmlformats.org/officeDocument/2006/relationships/image" Target="../media/image95.png"/><Relationship Id="rId4" Type="http://schemas.openxmlformats.org/officeDocument/2006/relationships/image" Target="../media/image94.png"/></Relationships>
</file>

<file path=ppt/slides/_rels/slide9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image" Target="../media/image98.png"/></Relationships>
</file>

<file path=ppt/slides/_rels/slide9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image" Target="../media/image101.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838705"/>
            <a:ext cx="8686800" cy="3885695"/>
          </a:xfrm>
        </p:spPr>
        <p:txBody>
          <a:bodyPr/>
          <a:lstStyle/>
          <a:p>
            <a:pPr algn="ctr"/>
            <a:r>
              <a:rPr lang="en-US" dirty="0"/>
              <a:t>PURCHASING CAPITAL EQUIPMENT GUIDE</a:t>
            </a:r>
            <a:br>
              <a:rPr lang="en-US" sz="4800" dirty="0"/>
            </a:br>
            <a:br>
              <a:rPr lang="en-US" sz="4800" dirty="0"/>
            </a:br>
            <a:r>
              <a:rPr lang="en-US" sz="4400" dirty="0"/>
              <a:t>EVERYTHING FROM UNDERSTANDING CAPITAL EQUIPMENT TO CAPITAL ASSET REQUISITIONS</a:t>
            </a:r>
          </a:p>
        </p:txBody>
      </p:sp>
      <p:sp>
        <p:nvSpPr>
          <p:cNvPr id="3" name="Subtitle 2"/>
          <p:cNvSpPr>
            <a:spLocks noGrp="1"/>
          </p:cNvSpPr>
          <p:nvPr>
            <p:ph type="subTitle" idx="1"/>
          </p:nvPr>
        </p:nvSpPr>
        <p:spPr>
          <a:xfrm>
            <a:off x="521536" y="5029200"/>
            <a:ext cx="4908551" cy="1370012"/>
          </a:xfrm>
        </p:spPr>
        <p:txBody>
          <a:bodyPr>
            <a:normAutofit/>
          </a:bodyPr>
          <a:lstStyle/>
          <a:p>
            <a:r>
              <a:rPr lang="en-US" dirty="0"/>
              <a:t>Presented by Debra Ellison</a:t>
            </a:r>
          </a:p>
          <a:p>
            <a:r>
              <a:rPr lang="en-US" dirty="0"/>
              <a:t>Property Management</a:t>
            </a:r>
          </a:p>
          <a:p>
            <a:r>
              <a:rPr lang="en-US" dirty="0"/>
              <a:t>970-491-2270</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ctr"/>
            <a:r>
              <a:rPr lang="en-US" dirty="0"/>
              <a:t> FUND SOURCE CODES</a:t>
            </a:r>
          </a:p>
        </p:txBody>
      </p:sp>
      <p:sp>
        <p:nvSpPr>
          <p:cNvPr id="7" name="Text Placeholder 6"/>
          <p:cNvSpPr>
            <a:spLocks noGrp="1"/>
          </p:cNvSpPr>
          <p:nvPr>
            <p:ph type="body" sz="quarter" idx="10"/>
          </p:nvPr>
        </p:nvSpPr>
        <p:spPr>
          <a:xfrm>
            <a:off x="271789" y="1371600"/>
            <a:ext cx="8527881" cy="533399"/>
          </a:xfrm>
        </p:spPr>
        <p:txBody>
          <a:bodyPr/>
          <a:lstStyle/>
          <a:p>
            <a:pPr marL="0" indent="0">
              <a:buNone/>
            </a:pPr>
            <a:r>
              <a:rPr lang="en-US" sz="2800" dirty="0"/>
              <a:t>There are 12 Fund Source Codes.</a:t>
            </a:r>
          </a:p>
          <a:p>
            <a:pPr marL="0" indent="0">
              <a:buNone/>
            </a:pPr>
            <a:endParaRPr lang="en-US" dirty="0"/>
          </a:p>
          <a:p>
            <a:pPr>
              <a:buFont typeface="Arial" panose="020B0604020202020204" pitchFamily="34" charset="0"/>
              <a:buChar char="•"/>
            </a:pPr>
            <a:endParaRPr lang="en-US" dirty="0"/>
          </a:p>
        </p:txBody>
      </p:sp>
      <p:pic>
        <p:nvPicPr>
          <p:cNvPr id="4" name="Picture 3"/>
          <p:cNvPicPr>
            <a:picLocks noChangeAspect="1"/>
          </p:cNvPicPr>
          <p:nvPr/>
        </p:nvPicPr>
        <p:blipFill>
          <a:blip r:embed="rId3"/>
          <a:stretch>
            <a:fillRect/>
          </a:stretch>
        </p:blipFill>
        <p:spPr>
          <a:xfrm>
            <a:off x="343912" y="2667000"/>
            <a:ext cx="8445162" cy="2133600"/>
          </a:xfrm>
          <a:prstGeom prst="rect">
            <a:avLst/>
          </a:prstGeom>
        </p:spPr>
      </p:pic>
      <p:sp>
        <p:nvSpPr>
          <p:cNvPr id="5" name="Oval 4">
            <a:extLst>
              <a:ext uri="{FF2B5EF4-FFF2-40B4-BE49-F238E27FC236}">
                <a16:creationId xmlns:a16="http://schemas.microsoft.com/office/drawing/2014/main" id="{7E698CC6-EC48-4752-AD83-8D34ECD135AF}"/>
              </a:ext>
            </a:extLst>
          </p:cNvPr>
          <p:cNvSpPr/>
          <p:nvPr/>
        </p:nvSpPr>
        <p:spPr>
          <a:xfrm>
            <a:off x="228600" y="2743200"/>
            <a:ext cx="457200" cy="2209802"/>
          </a:xfrm>
          <a:prstGeom prst="ellipse">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803700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315985"/>
            <a:ext cx="8382000" cy="664797"/>
          </a:xfrm>
        </p:spPr>
        <p:txBody>
          <a:bodyPr/>
          <a:lstStyle/>
          <a:p>
            <a:pPr algn="ctr"/>
            <a:r>
              <a:rPr lang="en-US" dirty="0"/>
              <a:t> FINDING THE FUND SOURCE CODE</a:t>
            </a:r>
          </a:p>
        </p:txBody>
      </p:sp>
      <p:sp>
        <p:nvSpPr>
          <p:cNvPr id="7" name="Text Placeholder 6"/>
          <p:cNvSpPr>
            <a:spLocks noGrp="1"/>
          </p:cNvSpPr>
          <p:nvPr>
            <p:ph type="body" sz="quarter" idx="10"/>
          </p:nvPr>
        </p:nvSpPr>
        <p:spPr>
          <a:xfrm>
            <a:off x="350655" y="1143683"/>
            <a:ext cx="8636642" cy="329508"/>
          </a:xfrm>
        </p:spPr>
        <p:txBody>
          <a:bodyPr/>
          <a:lstStyle/>
          <a:p>
            <a:pPr marL="0" indent="0">
              <a:buNone/>
            </a:pPr>
            <a:r>
              <a:rPr lang="en-US" sz="2200" dirty="0"/>
              <a:t>You will need to do an account lookup in Kuali to find the Fund Source Code.</a:t>
            </a:r>
          </a:p>
          <a:p>
            <a:pPr marL="0" indent="0">
              <a:buNone/>
            </a:pPr>
            <a:endParaRPr lang="en-US" dirty="0"/>
          </a:p>
          <a:p>
            <a:pPr>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3C5A7932-FFAA-3AAD-6D94-926183684F2C}"/>
              </a:ext>
            </a:extLst>
          </p:cNvPr>
          <p:cNvPicPr>
            <a:picLocks noChangeAspect="1"/>
          </p:cNvPicPr>
          <p:nvPr/>
        </p:nvPicPr>
        <p:blipFill>
          <a:blip r:embed="rId3"/>
          <a:stretch>
            <a:fillRect/>
          </a:stretch>
        </p:blipFill>
        <p:spPr>
          <a:xfrm>
            <a:off x="609600" y="1636092"/>
            <a:ext cx="7924800" cy="4763135"/>
          </a:xfrm>
          <a:prstGeom prst="rect">
            <a:avLst/>
          </a:prstGeom>
        </p:spPr>
      </p:pic>
    </p:spTree>
    <p:extLst>
      <p:ext uri="{BB962C8B-B14F-4D97-AF65-F5344CB8AC3E}">
        <p14:creationId xmlns:p14="http://schemas.microsoft.com/office/powerpoint/2010/main" val="4025751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5A7932-FFAA-3AAD-6D94-926183684F2C}"/>
              </a:ext>
            </a:extLst>
          </p:cNvPr>
          <p:cNvPicPr>
            <a:picLocks noChangeAspect="1"/>
          </p:cNvPicPr>
          <p:nvPr/>
        </p:nvPicPr>
        <p:blipFill>
          <a:blip r:embed="rId3"/>
          <a:stretch>
            <a:fillRect/>
          </a:stretch>
        </p:blipFill>
        <p:spPr>
          <a:xfrm>
            <a:off x="609600" y="1636092"/>
            <a:ext cx="7924800" cy="4763135"/>
          </a:xfrm>
          <a:prstGeom prst="rect">
            <a:avLst/>
          </a:prstGeom>
        </p:spPr>
      </p:pic>
      <p:sp>
        <p:nvSpPr>
          <p:cNvPr id="6" name="Title 1"/>
          <p:cNvSpPr>
            <a:spLocks noGrp="1"/>
          </p:cNvSpPr>
          <p:nvPr>
            <p:ph type="title"/>
          </p:nvPr>
        </p:nvSpPr>
        <p:spPr>
          <a:xfrm>
            <a:off x="381000" y="315985"/>
            <a:ext cx="8382000" cy="664797"/>
          </a:xfrm>
        </p:spPr>
        <p:txBody>
          <a:bodyPr/>
          <a:lstStyle/>
          <a:p>
            <a:pPr algn="ctr"/>
            <a:r>
              <a:rPr lang="en-US" dirty="0"/>
              <a:t> FINDING THE FUND SOURCE CODE</a:t>
            </a:r>
          </a:p>
        </p:txBody>
      </p:sp>
      <p:sp>
        <p:nvSpPr>
          <p:cNvPr id="5" name="Text Placeholder 6">
            <a:extLst>
              <a:ext uri="{FF2B5EF4-FFF2-40B4-BE49-F238E27FC236}">
                <a16:creationId xmlns:a16="http://schemas.microsoft.com/office/drawing/2014/main" id="{670E5C89-3684-1D42-803D-F4A69492D4A5}"/>
              </a:ext>
            </a:extLst>
          </p:cNvPr>
          <p:cNvSpPr>
            <a:spLocks noGrp="1"/>
          </p:cNvSpPr>
          <p:nvPr>
            <p:ph type="body" sz="quarter" idx="10"/>
          </p:nvPr>
        </p:nvSpPr>
        <p:spPr>
          <a:xfrm>
            <a:off x="381000" y="1145277"/>
            <a:ext cx="8305800" cy="326319"/>
          </a:xfrm>
        </p:spPr>
        <p:txBody>
          <a:bodyPr/>
          <a:lstStyle/>
          <a:p>
            <a:pPr marL="0" indent="0">
              <a:buNone/>
            </a:pPr>
            <a:r>
              <a:rPr lang="en-US" sz="2200" dirty="0"/>
              <a:t>Click on “CHART OF ACCOUNTS” to open the screen.</a:t>
            </a:r>
          </a:p>
          <a:p>
            <a:pPr marL="0" indent="0">
              <a:buNone/>
            </a:pPr>
            <a:endParaRPr lang="en-US" dirty="0"/>
          </a:p>
          <a:p>
            <a:pPr>
              <a:buFont typeface="Arial" panose="020B0604020202020204" pitchFamily="34" charset="0"/>
              <a:buChar char="•"/>
            </a:pPr>
            <a:endParaRPr lang="en-US" dirty="0"/>
          </a:p>
        </p:txBody>
      </p:sp>
      <p:cxnSp>
        <p:nvCxnSpPr>
          <p:cNvPr id="8" name="Straight Arrow Connector 7">
            <a:extLst>
              <a:ext uri="{FF2B5EF4-FFF2-40B4-BE49-F238E27FC236}">
                <a16:creationId xmlns:a16="http://schemas.microsoft.com/office/drawing/2014/main" id="{156A27BB-8F1A-CA3C-581F-796C4918EE8D}"/>
              </a:ext>
            </a:extLst>
          </p:cNvPr>
          <p:cNvCxnSpPr>
            <a:cxnSpLocks/>
          </p:cNvCxnSpPr>
          <p:nvPr/>
        </p:nvCxnSpPr>
        <p:spPr>
          <a:xfrm flipH="1">
            <a:off x="1371600" y="4495800"/>
            <a:ext cx="533400" cy="31293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9768209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28053C-561F-4445-75F6-91111165A097}"/>
              </a:ext>
            </a:extLst>
          </p:cNvPr>
          <p:cNvPicPr>
            <a:picLocks noChangeAspect="1"/>
          </p:cNvPicPr>
          <p:nvPr/>
        </p:nvPicPr>
        <p:blipFill>
          <a:blip r:embed="rId3"/>
          <a:stretch>
            <a:fillRect/>
          </a:stretch>
        </p:blipFill>
        <p:spPr>
          <a:xfrm>
            <a:off x="649573" y="1679129"/>
            <a:ext cx="7844853" cy="4746259"/>
          </a:xfrm>
          <a:prstGeom prst="rect">
            <a:avLst/>
          </a:prstGeom>
        </p:spPr>
      </p:pic>
      <p:sp>
        <p:nvSpPr>
          <p:cNvPr id="6" name="Title 1"/>
          <p:cNvSpPr>
            <a:spLocks noGrp="1"/>
          </p:cNvSpPr>
          <p:nvPr>
            <p:ph type="title"/>
          </p:nvPr>
        </p:nvSpPr>
        <p:spPr>
          <a:xfrm>
            <a:off x="381000" y="315985"/>
            <a:ext cx="8382000" cy="664797"/>
          </a:xfrm>
        </p:spPr>
        <p:txBody>
          <a:bodyPr/>
          <a:lstStyle/>
          <a:p>
            <a:pPr algn="ctr"/>
            <a:r>
              <a:rPr lang="en-US" dirty="0"/>
              <a:t> FINDING THE FUND SOURCE CODE</a:t>
            </a:r>
          </a:p>
        </p:txBody>
      </p:sp>
      <p:sp>
        <p:nvSpPr>
          <p:cNvPr id="7" name="Text Placeholder 6"/>
          <p:cNvSpPr>
            <a:spLocks noGrp="1"/>
          </p:cNvSpPr>
          <p:nvPr>
            <p:ph type="body" sz="quarter" idx="10"/>
          </p:nvPr>
        </p:nvSpPr>
        <p:spPr>
          <a:xfrm>
            <a:off x="381000" y="1143000"/>
            <a:ext cx="2815654" cy="373911"/>
          </a:xfrm>
        </p:spPr>
        <p:txBody>
          <a:bodyPr/>
          <a:lstStyle/>
          <a:p>
            <a:pPr marL="0" indent="0">
              <a:buNone/>
            </a:pPr>
            <a:r>
              <a:rPr lang="en-US" sz="2200" dirty="0"/>
              <a:t>Click on “Account”.</a:t>
            </a:r>
          </a:p>
          <a:p>
            <a:pPr marL="0" indent="0">
              <a:buNone/>
            </a:pPr>
            <a:endParaRPr lang="en-US" dirty="0"/>
          </a:p>
          <a:p>
            <a:pPr>
              <a:buFont typeface="Arial" panose="020B0604020202020204" pitchFamily="34" charset="0"/>
              <a:buChar char="•"/>
            </a:pPr>
            <a:endParaRPr lang="en-US" dirty="0"/>
          </a:p>
        </p:txBody>
      </p:sp>
      <p:cxnSp>
        <p:nvCxnSpPr>
          <p:cNvPr id="5" name="Straight Arrow Connector 4">
            <a:extLst>
              <a:ext uri="{FF2B5EF4-FFF2-40B4-BE49-F238E27FC236}">
                <a16:creationId xmlns:a16="http://schemas.microsoft.com/office/drawing/2014/main" id="{88513316-0550-45B1-B4BD-91F1CFCFB845}"/>
              </a:ext>
            </a:extLst>
          </p:cNvPr>
          <p:cNvCxnSpPr>
            <a:cxnSpLocks/>
          </p:cNvCxnSpPr>
          <p:nvPr/>
        </p:nvCxnSpPr>
        <p:spPr>
          <a:xfrm flipH="1">
            <a:off x="2971800" y="2514600"/>
            <a:ext cx="533400" cy="31293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91255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47DB9AC-A7D8-3E4E-D1B4-887EF23A98A9}"/>
              </a:ext>
            </a:extLst>
          </p:cNvPr>
          <p:cNvPicPr>
            <a:picLocks noChangeAspect="1"/>
          </p:cNvPicPr>
          <p:nvPr/>
        </p:nvPicPr>
        <p:blipFill>
          <a:blip r:embed="rId3"/>
          <a:stretch>
            <a:fillRect/>
          </a:stretch>
        </p:blipFill>
        <p:spPr>
          <a:xfrm>
            <a:off x="603310" y="1676400"/>
            <a:ext cx="7937380" cy="4800600"/>
          </a:xfrm>
          <a:prstGeom prst="rect">
            <a:avLst/>
          </a:prstGeom>
        </p:spPr>
      </p:pic>
      <p:sp>
        <p:nvSpPr>
          <p:cNvPr id="6" name="Title 1"/>
          <p:cNvSpPr>
            <a:spLocks noGrp="1"/>
          </p:cNvSpPr>
          <p:nvPr>
            <p:ph type="title"/>
          </p:nvPr>
        </p:nvSpPr>
        <p:spPr>
          <a:xfrm>
            <a:off x="381000" y="315985"/>
            <a:ext cx="8382000" cy="664797"/>
          </a:xfrm>
        </p:spPr>
        <p:txBody>
          <a:bodyPr/>
          <a:lstStyle/>
          <a:p>
            <a:pPr algn="ctr"/>
            <a:r>
              <a:rPr lang="en-US" dirty="0"/>
              <a:t> FINDING THE FUND SOURCE CODE</a:t>
            </a:r>
          </a:p>
        </p:txBody>
      </p:sp>
      <p:sp>
        <p:nvSpPr>
          <p:cNvPr id="7" name="Text Placeholder 6"/>
          <p:cNvSpPr>
            <a:spLocks noGrp="1"/>
          </p:cNvSpPr>
          <p:nvPr>
            <p:ph type="body" sz="quarter" idx="10"/>
          </p:nvPr>
        </p:nvSpPr>
        <p:spPr>
          <a:xfrm>
            <a:off x="228600" y="1126109"/>
            <a:ext cx="7874642" cy="373911"/>
          </a:xfrm>
        </p:spPr>
        <p:txBody>
          <a:bodyPr/>
          <a:lstStyle/>
          <a:p>
            <a:pPr marL="0" indent="0">
              <a:buNone/>
            </a:pPr>
            <a:r>
              <a:rPr lang="en-US" sz="2200" dirty="0"/>
              <a:t>Enter the account number (use 1356580) and click on “Search”.</a:t>
            </a:r>
          </a:p>
          <a:p>
            <a:pPr marL="0" indent="0">
              <a:buNone/>
            </a:pPr>
            <a:endParaRPr lang="en-US" dirty="0"/>
          </a:p>
          <a:p>
            <a:pPr marL="0" indent="0">
              <a:buNone/>
            </a:pPr>
            <a:endParaRPr lang="en-US" dirty="0"/>
          </a:p>
        </p:txBody>
      </p:sp>
      <p:cxnSp>
        <p:nvCxnSpPr>
          <p:cNvPr id="5" name="Straight Arrow Connector 4">
            <a:extLst>
              <a:ext uri="{FF2B5EF4-FFF2-40B4-BE49-F238E27FC236}">
                <a16:creationId xmlns:a16="http://schemas.microsoft.com/office/drawing/2014/main" id="{801AC3A5-278B-4229-9318-C36AF95A5144}"/>
              </a:ext>
            </a:extLst>
          </p:cNvPr>
          <p:cNvCxnSpPr>
            <a:cxnSpLocks/>
          </p:cNvCxnSpPr>
          <p:nvPr/>
        </p:nvCxnSpPr>
        <p:spPr>
          <a:xfrm flipH="1">
            <a:off x="5029200" y="2714909"/>
            <a:ext cx="533400" cy="31293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8" name="Straight Arrow Connector 7">
            <a:extLst>
              <a:ext uri="{FF2B5EF4-FFF2-40B4-BE49-F238E27FC236}">
                <a16:creationId xmlns:a16="http://schemas.microsoft.com/office/drawing/2014/main" id="{6DD3E350-C40C-4974-B729-21C5A8EF3D7E}"/>
              </a:ext>
            </a:extLst>
          </p:cNvPr>
          <p:cNvCxnSpPr>
            <a:cxnSpLocks/>
          </p:cNvCxnSpPr>
          <p:nvPr/>
        </p:nvCxnSpPr>
        <p:spPr>
          <a:xfrm flipH="1">
            <a:off x="6324600" y="5867400"/>
            <a:ext cx="533400" cy="31293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1589183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DC606E-4904-7B36-85C5-E5D8C04E3C9B}"/>
              </a:ext>
            </a:extLst>
          </p:cNvPr>
          <p:cNvPicPr>
            <a:picLocks noChangeAspect="1"/>
          </p:cNvPicPr>
          <p:nvPr/>
        </p:nvPicPr>
        <p:blipFill>
          <a:blip r:embed="rId3"/>
          <a:stretch>
            <a:fillRect/>
          </a:stretch>
        </p:blipFill>
        <p:spPr>
          <a:xfrm>
            <a:off x="444179" y="1600200"/>
            <a:ext cx="8365958" cy="5075581"/>
          </a:xfrm>
          <a:prstGeom prst="rect">
            <a:avLst/>
          </a:prstGeom>
        </p:spPr>
      </p:pic>
      <p:sp>
        <p:nvSpPr>
          <p:cNvPr id="6" name="Title 1"/>
          <p:cNvSpPr>
            <a:spLocks noGrp="1"/>
          </p:cNvSpPr>
          <p:nvPr>
            <p:ph type="title"/>
          </p:nvPr>
        </p:nvSpPr>
        <p:spPr>
          <a:xfrm>
            <a:off x="381000" y="315985"/>
            <a:ext cx="8382000" cy="664797"/>
          </a:xfrm>
        </p:spPr>
        <p:txBody>
          <a:bodyPr/>
          <a:lstStyle/>
          <a:p>
            <a:pPr algn="ctr"/>
            <a:r>
              <a:rPr lang="en-US" dirty="0"/>
              <a:t> FINDING THE FUND SOURCE CODE</a:t>
            </a:r>
          </a:p>
        </p:txBody>
      </p:sp>
      <p:sp>
        <p:nvSpPr>
          <p:cNvPr id="7" name="Text Placeholder 6"/>
          <p:cNvSpPr>
            <a:spLocks noGrp="1"/>
          </p:cNvSpPr>
          <p:nvPr>
            <p:ph type="body" sz="quarter" idx="10"/>
          </p:nvPr>
        </p:nvSpPr>
        <p:spPr>
          <a:xfrm>
            <a:off x="381000" y="1108301"/>
            <a:ext cx="7341242" cy="297711"/>
          </a:xfrm>
        </p:spPr>
        <p:txBody>
          <a:bodyPr/>
          <a:lstStyle/>
          <a:p>
            <a:pPr marL="0" indent="0">
              <a:buNone/>
            </a:pPr>
            <a:r>
              <a:rPr lang="en-US" sz="2200" dirty="0"/>
              <a:t>When you have your result, click on the Account Number.</a:t>
            </a:r>
          </a:p>
          <a:p>
            <a:pPr marL="0" indent="0">
              <a:buNone/>
            </a:pPr>
            <a:endParaRPr lang="en-US" dirty="0"/>
          </a:p>
          <a:p>
            <a:pPr marL="0" indent="0">
              <a:buNone/>
            </a:pPr>
            <a:endParaRPr lang="en-US" dirty="0"/>
          </a:p>
        </p:txBody>
      </p:sp>
      <p:cxnSp>
        <p:nvCxnSpPr>
          <p:cNvPr id="5" name="Straight Arrow Connector 4">
            <a:extLst>
              <a:ext uri="{FF2B5EF4-FFF2-40B4-BE49-F238E27FC236}">
                <a16:creationId xmlns:a16="http://schemas.microsoft.com/office/drawing/2014/main" id="{3491F3A6-C2B8-42AF-8FC7-3203D8D2AA5A}"/>
              </a:ext>
            </a:extLst>
          </p:cNvPr>
          <p:cNvCxnSpPr>
            <a:cxnSpLocks/>
          </p:cNvCxnSpPr>
          <p:nvPr/>
        </p:nvCxnSpPr>
        <p:spPr>
          <a:xfrm flipH="1">
            <a:off x="1905000" y="6019800"/>
            <a:ext cx="533400" cy="31293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7802394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D28A8A3-8F65-6413-A718-DCB37D842655}"/>
              </a:ext>
            </a:extLst>
          </p:cNvPr>
          <p:cNvPicPr>
            <a:picLocks noChangeAspect="1"/>
          </p:cNvPicPr>
          <p:nvPr/>
        </p:nvPicPr>
        <p:blipFill>
          <a:blip r:embed="rId3"/>
          <a:stretch>
            <a:fillRect/>
          </a:stretch>
        </p:blipFill>
        <p:spPr>
          <a:xfrm>
            <a:off x="2819400" y="4637257"/>
            <a:ext cx="3657600" cy="1805883"/>
          </a:xfrm>
          <a:prstGeom prst="rect">
            <a:avLst/>
          </a:prstGeom>
        </p:spPr>
      </p:pic>
      <p:pic>
        <p:nvPicPr>
          <p:cNvPr id="4" name="Picture 3">
            <a:extLst>
              <a:ext uri="{FF2B5EF4-FFF2-40B4-BE49-F238E27FC236}">
                <a16:creationId xmlns:a16="http://schemas.microsoft.com/office/drawing/2014/main" id="{EC2A45C3-19C5-34FB-31DB-57C317F45879}"/>
              </a:ext>
            </a:extLst>
          </p:cNvPr>
          <p:cNvPicPr>
            <a:picLocks noChangeAspect="1"/>
          </p:cNvPicPr>
          <p:nvPr/>
        </p:nvPicPr>
        <p:blipFill>
          <a:blip r:embed="rId4"/>
          <a:stretch>
            <a:fillRect/>
          </a:stretch>
        </p:blipFill>
        <p:spPr>
          <a:xfrm>
            <a:off x="2819400" y="1690520"/>
            <a:ext cx="3657600" cy="2946737"/>
          </a:xfrm>
          <a:prstGeom prst="rect">
            <a:avLst/>
          </a:prstGeom>
        </p:spPr>
      </p:pic>
      <p:sp>
        <p:nvSpPr>
          <p:cNvPr id="6" name="Title 1"/>
          <p:cNvSpPr>
            <a:spLocks noGrp="1"/>
          </p:cNvSpPr>
          <p:nvPr>
            <p:ph type="title"/>
          </p:nvPr>
        </p:nvSpPr>
        <p:spPr>
          <a:xfrm>
            <a:off x="381000" y="315985"/>
            <a:ext cx="8382000" cy="664797"/>
          </a:xfrm>
        </p:spPr>
        <p:txBody>
          <a:bodyPr/>
          <a:lstStyle/>
          <a:p>
            <a:pPr algn="ctr"/>
            <a:r>
              <a:rPr lang="en-US" dirty="0"/>
              <a:t> FINDING THE FUND SOURCE CODE</a:t>
            </a:r>
          </a:p>
        </p:txBody>
      </p:sp>
      <p:sp>
        <p:nvSpPr>
          <p:cNvPr id="7" name="Text Placeholder 6"/>
          <p:cNvSpPr>
            <a:spLocks noGrp="1"/>
          </p:cNvSpPr>
          <p:nvPr>
            <p:ph type="body" sz="quarter" idx="10"/>
          </p:nvPr>
        </p:nvSpPr>
        <p:spPr>
          <a:xfrm>
            <a:off x="381000" y="1033863"/>
            <a:ext cx="8534400" cy="664798"/>
          </a:xfrm>
        </p:spPr>
        <p:txBody>
          <a:bodyPr/>
          <a:lstStyle/>
          <a:p>
            <a:pPr marL="0" indent="0">
              <a:buNone/>
            </a:pPr>
            <a:r>
              <a:rPr lang="en-US" sz="2200" dirty="0"/>
              <a:t>Scroll to find the Fund Source Code listed in the Central Administration section.</a:t>
            </a:r>
          </a:p>
          <a:p>
            <a:pPr marL="0" indent="0">
              <a:buNone/>
            </a:pPr>
            <a:endParaRPr lang="en-US" dirty="0"/>
          </a:p>
          <a:p>
            <a:pPr marL="0" indent="0">
              <a:buNone/>
            </a:pPr>
            <a:endParaRPr lang="en-US" dirty="0"/>
          </a:p>
        </p:txBody>
      </p:sp>
      <p:cxnSp>
        <p:nvCxnSpPr>
          <p:cNvPr id="5" name="Straight Arrow Connector 4">
            <a:extLst>
              <a:ext uri="{FF2B5EF4-FFF2-40B4-BE49-F238E27FC236}">
                <a16:creationId xmlns:a16="http://schemas.microsoft.com/office/drawing/2014/main" id="{E78B7376-EE8A-470E-BE87-DF5ECADAC2B7}"/>
              </a:ext>
            </a:extLst>
          </p:cNvPr>
          <p:cNvCxnSpPr>
            <a:cxnSpLocks/>
          </p:cNvCxnSpPr>
          <p:nvPr/>
        </p:nvCxnSpPr>
        <p:spPr>
          <a:xfrm flipH="1">
            <a:off x="3962400" y="4980976"/>
            <a:ext cx="609600" cy="276824"/>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1564715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D277A3-892E-27A4-3D43-D31312851792}"/>
              </a:ext>
            </a:extLst>
          </p:cNvPr>
          <p:cNvPicPr>
            <a:picLocks noChangeAspect="1"/>
          </p:cNvPicPr>
          <p:nvPr/>
        </p:nvPicPr>
        <p:blipFill>
          <a:blip r:embed="rId3"/>
          <a:stretch>
            <a:fillRect/>
          </a:stretch>
        </p:blipFill>
        <p:spPr>
          <a:xfrm>
            <a:off x="500632" y="1645913"/>
            <a:ext cx="8142735" cy="4933190"/>
          </a:xfrm>
          <a:prstGeom prst="rect">
            <a:avLst/>
          </a:prstGeom>
        </p:spPr>
      </p:pic>
      <p:sp>
        <p:nvSpPr>
          <p:cNvPr id="6" name="Title 1"/>
          <p:cNvSpPr>
            <a:spLocks noGrp="1"/>
          </p:cNvSpPr>
          <p:nvPr>
            <p:ph type="title"/>
          </p:nvPr>
        </p:nvSpPr>
        <p:spPr>
          <a:xfrm>
            <a:off x="381000" y="315985"/>
            <a:ext cx="8382000" cy="664797"/>
          </a:xfrm>
        </p:spPr>
        <p:txBody>
          <a:bodyPr/>
          <a:lstStyle/>
          <a:p>
            <a:pPr algn="ctr"/>
            <a:r>
              <a:rPr lang="en-US" dirty="0"/>
              <a:t> FINDING THE FUND SOURCE CODE</a:t>
            </a:r>
          </a:p>
        </p:txBody>
      </p:sp>
      <p:sp>
        <p:nvSpPr>
          <p:cNvPr id="7" name="Text Placeholder 6"/>
          <p:cNvSpPr>
            <a:spLocks noGrp="1"/>
          </p:cNvSpPr>
          <p:nvPr>
            <p:ph type="body" sz="quarter" idx="10"/>
          </p:nvPr>
        </p:nvSpPr>
        <p:spPr>
          <a:xfrm>
            <a:off x="381000" y="1066258"/>
            <a:ext cx="8331842" cy="297711"/>
          </a:xfrm>
        </p:spPr>
        <p:txBody>
          <a:bodyPr/>
          <a:lstStyle/>
          <a:p>
            <a:pPr marL="0" indent="0">
              <a:buNone/>
            </a:pPr>
            <a:r>
              <a:rPr lang="en-US" sz="2200" dirty="0"/>
              <a:t>To close the Account Screen, click on the “X” next to “COLLAPSE ALL”. </a:t>
            </a:r>
            <a:endParaRPr lang="en-US" dirty="0"/>
          </a:p>
          <a:p>
            <a:pPr marL="0" indent="0">
              <a:buNone/>
            </a:pPr>
            <a:endParaRPr lang="en-US" dirty="0"/>
          </a:p>
        </p:txBody>
      </p:sp>
      <p:sp>
        <p:nvSpPr>
          <p:cNvPr id="10" name="Oval 9">
            <a:extLst>
              <a:ext uri="{FF2B5EF4-FFF2-40B4-BE49-F238E27FC236}">
                <a16:creationId xmlns:a16="http://schemas.microsoft.com/office/drawing/2014/main" id="{59ADD768-1342-40FB-85AA-76E78D6D7DC6}"/>
              </a:ext>
            </a:extLst>
          </p:cNvPr>
          <p:cNvSpPr/>
          <p:nvPr/>
        </p:nvSpPr>
        <p:spPr>
          <a:xfrm>
            <a:off x="6781800" y="2209800"/>
            <a:ext cx="228600" cy="152400"/>
          </a:xfrm>
          <a:prstGeom prst="ellipse">
            <a:avLst/>
          </a:pr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14583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C4D28A-AF43-65D0-1D86-A947BB5C2116}"/>
              </a:ext>
            </a:extLst>
          </p:cNvPr>
          <p:cNvPicPr>
            <a:picLocks noChangeAspect="1"/>
          </p:cNvPicPr>
          <p:nvPr/>
        </p:nvPicPr>
        <p:blipFill>
          <a:blip r:embed="rId3"/>
          <a:stretch>
            <a:fillRect/>
          </a:stretch>
        </p:blipFill>
        <p:spPr>
          <a:xfrm>
            <a:off x="535898" y="1291855"/>
            <a:ext cx="8074702" cy="4876800"/>
          </a:xfrm>
          <a:prstGeom prst="rect">
            <a:avLst/>
          </a:prstGeom>
        </p:spPr>
      </p:pic>
      <p:sp>
        <p:nvSpPr>
          <p:cNvPr id="7" name="Text Placeholder 6"/>
          <p:cNvSpPr>
            <a:spLocks noGrp="1"/>
          </p:cNvSpPr>
          <p:nvPr>
            <p:ph type="body" sz="quarter" idx="10"/>
          </p:nvPr>
        </p:nvSpPr>
        <p:spPr>
          <a:xfrm>
            <a:off x="71200" y="346445"/>
            <a:ext cx="9001600" cy="685799"/>
          </a:xfrm>
        </p:spPr>
        <p:txBody>
          <a:bodyPr/>
          <a:lstStyle/>
          <a:p>
            <a:pPr marL="0" indent="0">
              <a:buNone/>
            </a:pPr>
            <a:r>
              <a:rPr lang="en-US" sz="2200" dirty="0"/>
              <a:t>Once you are back to the Account Lookup, click on The green Kuali Logo to go back to the home page.</a:t>
            </a:r>
            <a:endParaRPr lang="en-US" dirty="0"/>
          </a:p>
          <a:p>
            <a:pPr marL="0" indent="0">
              <a:buNone/>
            </a:pPr>
            <a:endParaRPr lang="en-US" dirty="0"/>
          </a:p>
        </p:txBody>
      </p:sp>
      <p:cxnSp>
        <p:nvCxnSpPr>
          <p:cNvPr id="5" name="Straight Arrow Connector 4">
            <a:extLst>
              <a:ext uri="{FF2B5EF4-FFF2-40B4-BE49-F238E27FC236}">
                <a16:creationId xmlns:a16="http://schemas.microsoft.com/office/drawing/2014/main" id="{54C88DC1-7D84-4799-95DF-D0C43B5CD62B}"/>
              </a:ext>
            </a:extLst>
          </p:cNvPr>
          <p:cNvCxnSpPr>
            <a:cxnSpLocks/>
          </p:cNvCxnSpPr>
          <p:nvPr/>
        </p:nvCxnSpPr>
        <p:spPr>
          <a:xfrm flipH="1" flipV="1">
            <a:off x="714796" y="2057400"/>
            <a:ext cx="381000" cy="304800"/>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85294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186652-E478-0687-B9D6-F5CC710BAB79}"/>
              </a:ext>
            </a:extLst>
          </p:cNvPr>
          <p:cNvPicPr>
            <a:picLocks noChangeAspect="1"/>
          </p:cNvPicPr>
          <p:nvPr/>
        </p:nvPicPr>
        <p:blipFill>
          <a:blip r:embed="rId3"/>
          <a:stretch>
            <a:fillRect/>
          </a:stretch>
        </p:blipFill>
        <p:spPr>
          <a:xfrm>
            <a:off x="495300" y="1295400"/>
            <a:ext cx="8153400" cy="4921766"/>
          </a:xfrm>
          <a:prstGeom prst="rect">
            <a:avLst/>
          </a:prstGeom>
        </p:spPr>
      </p:pic>
      <p:sp>
        <p:nvSpPr>
          <p:cNvPr id="7" name="Text Placeholder 6"/>
          <p:cNvSpPr>
            <a:spLocks noGrp="1"/>
          </p:cNvSpPr>
          <p:nvPr>
            <p:ph type="body" sz="quarter" idx="10"/>
          </p:nvPr>
        </p:nvSpPr>
        <p:spPr>
          <a:xfrm>
            <a:off x="304800" y="440103"/>
            <a:ext cx="7846462" cy="443198"/>
          </a:xfrm>
        </p:spPr>
        <p:txBody>
          <a:bodyPr/>
          <a:lstStyle/>
          <a:p>
            <a:pPr marL="0" indent="0">
              <a:buNone/>
            </a:pPr>
            <a:r>
              <a:rPr lang="en-US" dirty="0"/>
              <a:t>You should now be back on the Home page.</a:t>
            </a:r>
          </a:p>
        </p:txBody>
      </p:sp>
      <p:cxnSp>
        <p:nvCxnSpPr>
          <p:cNvPr id="4" name="Straight Arrow Connector 3">
            <a:extLst>
              <a:ext uri="{FF2B5EF4-FFF2-40B4-BE49-F238E27FC236}">
                <a16:creationId xmlns:a16="http://schemas.microsoft.com/office/drawing/2014/main" id="{91D82888-660A-40A8-9833-DB492B4680E4}"/>
              </a:ext>
            </a:extLst>
          </p:cNvPr>
          <p:cNvCxnSpPr>
            <a:cxnSpLocks/>
          </p:cNvCxnSpPr>
          <p:nvPr/>
        </p:nvCxnSpPr>
        <p:spPr>
          <a:xfrm flipH="1">
            <a:off x="2514600" y="1676400"/>
            <a:ext cx="533400" cy="31293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8477212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8603" y="304800"/>
            <a:ext cx="6478191" cy="609600"/>
          </a:xfrm>
        </p:spPr>
        <p:txBody>
          <a:bodyPr/>
          <a:lstStyle/>
          <a:p>
            <a:pPr algn="ctr"/>
            <a:r>
              <a:rPr lang="en-US" dirty="0"/>
              <a:t>OVERVIEW</a:t>
            </a:r>
          </a:p>
        </p:txBody>
      </p:sp>
      <p:sp>
        <p:nvSpPr>
          <p:cNvPr id="5" name="TextBox 4"/>
          <p:cNvSpPr txBox="1"/>
          <p:nvPr/>
        </p:nvSpPr>
        <p:spPr>
          <a:xfrm>
            <a:off x="723900" y="1066800"/>
            <a:ext cx="7696200" cy="5632311"/>
          </a:xfrm>
          <a:prstGeom prst="rect">
            <a:avLst/>
          </a:prstGeom>
          <a:noFill/>
        </p:spPr>
        <p:txBody>
          <a:bodyPr wrap="square" rtlCol="0">
            <a:spAutoFit/>
          </a:bodyPr>
          <a:lstStyle/>
          <a:p>
            <a:r>
              <a:rPr lang="en-US" sz="2000" dirty="0">
                <a:solidFill>
                  <a:srgbClr val="FFFF00"/>
                </a:solidFill>
              </a:rPr>
              <a:t>PART ONE – UNDERSTANDING CAPITAL EQUIPMENT AND CAPITAL EQUIPMENT OBJECT CODES</a:t>
            </a:r>
          </a:p>
          <a:p>
            <a:pPr marL="342900" indent="-342900">
              <a:buFont typeface="Arial" panose="020B0604020202020204" pitchFamily="34" charset="0"/>
              <a:buChar char="•"/>
            </a:pPr>
            <a:r>
              <a:rPr lang="en-US" sz="2000" dirty="0"/>
              <a:t>Capital Equipment Definition			Page 4</a:t>
            </a:r>
          </a:p>
          <a:p>
            <a:pPr marL="342900" indent="-342900">
              <a:buFont typeface="Arial" panose="020B0604020202020204" pitchFamily="34" charset="0"/>
              <a:buChar char="•"/>
            </a:pPr>
            <a:r>
              <a:rPr lang="en-US" sz="2000" dirty="0"/>
              <a:t>Betterments/Upgrades				Page 5</a:t>
            </a:r>
          </a:p>
          <a:p>
            <a:pPr marL="342900" indent="-342900">
              <a:buFont typeface="Arial" panose="020B0604020202020204" pitchFamily="34" charset="0"/>
              <a:buChar char="•"/>
            </a:pPr>
            <a:r>
              <a:rPr lang="en-US" sz="2000" dirty="0"/>
              <a:t>Costs to Capitalize				Page 6</a:t>
            </a:r>
          </a:p>
          <a:p>
            <a:pPr marL="342900" indent="-342900">
              <a:buFont typeface="Arial" panose="020B0604020202020204" pitchFamily="34" charset="0"/>
              <a:buChar char="•"/>
            </a:pPr>
            <a:r>
              <a:rPr lang="en-US" sz="2000" dirty="0"/>
              <a:t>Costs to Expense				Page 7</a:t>
            </a:r>
          </a:p>
          <a:p>
            <a:pPr marL="342900" indent="-342900">
              <a:buFont typeface="Arial" panose="020B0604020202020204" pitchFamily="34" charset="0"/>
              <a:buChar char="•"/>
            </a:pPr>
            <a:r>
              <a:rPr lang="en-US" sz="2000" dirty="0"/>
              <a:t>Selecting Capital Object Codes			Page 8</a:t>
            </a:r>
          </a:p>
          <a:p>
            <a:pPr marL="342900" indent="-342900">
              <a:buFont typeface="Arial" panose="020B0604020202020204" pitchFamily="34" charset="0"/>
              <a:buChar char="•"/>
            </a:pPr>
            <a:r>
              <a:rPr lang="en-US" sz="2000" dirty="0"/>
              <a:t>GASB 87  and 96				Page 31</a:t>
            </a:r>
          </a:p>
          <a:p>
            <a:pPr marL="342900" indent="-342900">
              <a:buFont typeface="Arial" panose="020B0604020202020204" pitchFamily="34" charset="0"/>
              <a:buChar char="•"/>
            </a:pPr>
            <a:r>
              <a:rPr lang="en-US" sz="2000" dirty="0"/>
              <a:t>Capital Object Codes Summary			Page 32</a:t>
            </a:r>
          </a:p>
          <a:p>
            <a:pPr marL="342900" indent="-342900">
              <a:buFont typeface="Arial" panose="020B0604020202020204" pitchFamily="34" charset="0"/>
              <a:buChar char="•"/>
            </a:pPr>
            <a:r>
              <a:rPr lang="en-US" sz="2000" dirty="0"/>
              <a:t>Split Funding					Page 33</a:t>
            </a:r>
          </a:p>
          <a:p>
            <a:pPr marL="342900" indent="-342900">
              <a:buFont typeface="Arial" panose="020B0604020202020204" pitchFamily="34" charset="0"/>
              <a:buChar char="•"/>
            </a:pPr>
            <a:r>
              <a:rPr lang="en-US" sz="2000" dirty="0"/>
              <a:t>System Assets					Page 35</a:t>
            </a:r>
          </a:p>
          <a:p>
            <a:endParaRPr lang="en-US" sz="2000" dirty="0"/>
          </a:p>
          <a:p>
            <a:r>
              <a:rPr lang="en-US" sz="2000" dirty="0">
                <a:solidFill>
                  <a:srgbClr val="FFFF00"/>
                </a:solidFill>
              </a:rPr>
              <a:t>PART TWO – UNDERSTANDING CAPITAL EQUIPMENT REQUISITIONS</a:t>
            </a:r>
          </a:p>
          <a:p>
            <a:pPr marL="342900" indent="-342900">
              <a:buFont typeface="Arial" panose="020B0604020202020204" pitchFamily="34" charset="0"/>
              <a:buChar char="•"/>
            </a:pPr>
            <a:r>
              <a:rPr lang="en-US" sz="2000" dirty="0"/>
              <a:t>Capital Asset Requisition			Page 46</a:t>
            </a:r>
          </a:p>
          <a:p>
            <a:pPr marL="342900" indent="-342900">
              <a:buFont typeface="Arial" panose="020B0604020202020204" pitchFamily="34" charset="0"/>
              <a:buChar char="•"/>
            </a:pPr>
            <a:r>
              <a:rPr lang="en-US" sz="2000" dirty="0"/>
              <a:t>Capital Asset Tab				Page 49</a:t>
            </a:r>
          </a:p>
          <a:p>
            <a:pPr marL="342900" indent="-342900">
              <a:buFont typeface="Arial" panose="020B0604020202020204" pitchFamily="34" charset="0"/>
              <a:buChar char="•"/>
            </a:pPr>
            <a:r>
              <a:rPr lang="en-US" sz="2000" dirty="0"/>
              <a:t>Direct to Vendor Lease	Requisition		Page 59</a:t>
            </a:r>
          </a:p>
          <a:p>
            <a:pPr marL="342900" indent="-342900">
              <a:buFont typeface="Arial" panose="020B0604020202020204" pitchFamily="34" charset="0"/>
              <a:buChar char="•"/>
            </a:pPr>
            <a:r>
              <a:rPr lang="en-US" sz="2000" dirty="0"/>
              <a:t>Practice Requisition				Page 61</a:t>
            </a:r>
          </a:p>
          <a:p>
            <a:pPr marL="342900" indent="-342900">
              <a:buFont typeface="Arial" panose="020B0604020202020204" pitchFamily="34" charset="0"/>
              <a:buChar char="•"/>
            </a:pPr>
            <a:r>
              <a:rPr lang="en-US" sz="2000" dirty="0"/>
              <a:t>Making Changes				Page 87</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52400"/>
            <a:ext cx="8229600" cy="307777"/>
          </a:xfrm>
        </p:spPr>
        <p:txBody>
          <a:bodyPr/>
          <a:lstStyle/>
          <a:p>
            <a:pPr algn="ctr">
              <a:lnSpc>
                <a:spcPct val="100000"/>
              </a:lnSpc>
            </a:pPr>
            <a:r>
              <a:rPr lang="en-US" sz="2000" dirty="0"/>
              <a:t>RELATIONSHIP BETWEEN THE ACCOUNT NUMBER AND THE FUND SOURCE CODE</a:t>
            </a:r>
          </a:p>
        </p:txBody>
      </p:sp>
      <p:sp>
        <p:nvSpPr>
          <p:cNvPr id="2" name="Text Placeholder 1"/>
          <p:cNvSpPr>
            <a:spLocks noGrp="1"/>
          </p:cNvSpPr>
          <p:nvPr>
            <p:ph type="body" sz="quarter" idx="10"/>
          </p:nvPr>
        </p:nvSpPr>
        <p:spPr>
          <a:xfrm>
            <a:off x="1943100" y="685800"/>
            <a:ext cx="5257800" cy="5813899"/>
          </a:xfrm>
        </p:spPr>
        <p:txBody>
          <a:bodyPr/>
          <a:lstStyle/>
          <a:p>
            <a:pPr marL="0" indent="0">
              <a:buNone/>
            </a:pPr>
            <a:r>
              <a:rPr lang="en-US" sz="1400" dirty="0">
                <a:solidFill>
                  <a:srgbClr val="FFFF00"/>
                </a:solidFill>
              </a:rPr>
              <a:t>CSU FUNDS</a:t>
            </a:r>
          </a:p>
          <a:p>
            <a:pPr marL="0" indent="0">
              <a:buNone/>
            </a:pPr>
            <a:r>
              <a:rPr lang="en-US" sz="1200" b="1" dirty="0"/>
              <a:t>Fund Source Codes 11, 61, and 71</a:t>
            </a:r>
          </a:p>
          <a:p>
            <a:pPr marL="0" indent="0">
              <a:buNone/>
            </a:pPr>
            <a:r>
              <a:rPr lang="en-US" sz="1200" dirty="0"/>
              <a:t>11  Sponsored-Internal-NonFederal</a:t>
            </a:r>
          </a:p>
          <a:p>
            <a:pPr marL="0" indent="0">
              <a:buNone/>
            </a:pPr>
            <a:r>
              <a:rPr lang="en-US" sz="1200" dirty="0"/>
              <a:t>61  NonSponsored-Internal-NonFederal-Miscellaneous</a:t>
            </a:r>
          </a:p>
          <a:p>
            <a:pPr marL="0" indent="0">
              <a:buNone/>
            </a:pPr>
            <a:r>
              <a:rPr lang="en-US" sz="1200" dirty="0"/>
              <a:t>71  NonSponsored-External-NonFederal-Miscellaneous</a:t>
            </a:r>
          </a:p>
          <a:p>
            <a:pPr marL="0" indent="0">
              <a:buNone/>
            </a:pPr>
            <a:endParaRPr lang="en-US" sz="1200" b="1" dirty="0"/>
          </a:p>
          <a:p>
            <a:pPr marL="0" indent="0">
              <a:buNone/>
            </a:pPr>
            <a:r>
              <a:rPr lang="en-US" sz="1200" b="1" i="1" dirty="0"/>
              <a:t>CSU Plant funds also have specific object codes</a:t>
            </a:r>
            <a:r>
              <a:rPr lang="en-US" sz="1200" i="1" dirty="0"/>
              <a:t>.</a:t>
            </a:r>
          </a:p>
          <a:p>
            <a:r>
              <a:rPr lang="en-US" sz="1200" dirty="0"/>
              <a:t>These are usually 77 funds.</a:t>
            </a:r>
          </a:p>
          <a:p>
            <a:pPr marL="0" indent="0">
              <a:buNone/>
            </a:pPr>
            <a:endParaRPr lang="en-US" sz="1200" dirty="0"/>
          </a:p>
          <a:p>
            <a:pPr marL="0" indent="0">
              <a:buNone/>
            </a:pPr>
            <a:r>
              <a:rPr lang="en-US" sz="1200" dirty="0">
                <a:solidFill>
                  <a:srgbClr val="FFC000"/>
                </a:solidFill>
              </a:rPr>
              <a:t>COUNTY EXTENSION FUNDS (DO NOT CAPITALIZE ON CSU BOOKS)</a:t>
            </a:r>
          </a:p>
          <a:p>
            <a:r>
              <a:rPr lang="en-US" sz="1200" dirty="0"/>
              <a:t>These are usually 99 funds with Org Code 4XXX.</a:t>
            </a:r>
          </a:p>
          <a:p>
            <a:pPr marL="0" indent="0">
              <a:buNone/>
            </a:pPr>
            <a:endParaRPr lang="en-US" sz="1200" dirty="0"/>
          </a:p>
          <a:p>
            <a:pPr marL="0" indent="0">
              <a:buNone/>
            </a:pPr>
            <a:r>
              <a:rPr lang="en-US" sz="1400" dirty="0">
                <a:solidFill>
                  <a:srgbClr val="99FF99"/>
                </a:solidFill>
              </a:rPr>
              <a:t>FEDERAL FUNDS (need to be tracked separately)</a:t>
            </a:r>
          </a:p>
          <a:p>
            <a:r>
              <a:rPr lang="en-US" sz="1200" dirty="0"/>
              <a:t>These are usually 53 funds but can also be other.</a:t>
            </a:r>
            <a:endParaRPr lang="en-US" sz="1200" dirty="0">
              <a:solidFill>
                <a:srgbClr val="99FF99"/>
              </a:solidFill>
            </a:endParaRPr>
          </a:p>
          <a:p>
            <a:pPr marL="0" indent="0">
              <a:buNone/>
            </a:pPr>
            <a:r>
              <a:rPr lang="en-US" sz="1200" b="1" dirty="0"/>
              <a:t>Fund Source Codes 22, 32, 34, 41, and 51</a:t>
            </a:r>
          </a:p>
          <a:p>
            <a:pPr marL="0" indent="0">
              <a:buNone/>
            </a:pPr>
            <a:r>
              <a:rPr lang="en-US" sz="1200" dirty="0"/>
              <a:t>22  Sponsored-External-SubFederal-Private</a:t>
            </a:r>
          </a:p>
          <a:p>
            <a:pPr marL="0" indent="0">
              <a:buNone/>
            </a:pPr>
            <a:r>
              <a:rPr lang="en-US" sz="1200" dirty="0"/>
              <a:t>32  Sponsored-External-SubFederal-Colorado-State Agency</a:t>
            </a:r>
          </a:p>
          <a:p>
            <a:pPr marL="0" indent="0">
              <a:buNone/>
            </a:pPr>
            <a:r>
              <a:rPr lang="en-US" sz="1200" dirty="0"/>
              <a:t>34  Sponsored-External-SubFederal-Colorado-Local Agency</a:t>
            </a:r>
          </a:p>
          <a:p>
            <a:pPr marL="0" indent="0">
              <a:buNone/>
            </a:pPr>
            <a:r>
              <a:rPr lang="en-US" sz="1200" dirty="0"/>
              <a:t>41  Sponsored-External-Federal Agency</a:t>
            </a:r>
          </a:p>
          <a:p>
            <a:pPr marL="0" indent="0">
              <a:buNone/>
            </a:pPr>
            <a:r>
              <a:rPr lang="en-US" sz="1200" dirty="0"/>
              <a:t>51  NonSponsored-External-Federal Agency</a:t>
            </a:r>
          </a:p>
          <a:p>
            <a:pPr marL="0" indent="0">
              <a:buNone/>
            </a:pPr>
            <a:endParaRPr lang="en-US" sz="1200" dirty="0"/>
          </a:p>
          <a:p>
            <a:pPr marL="0" indent="0">
              <a:buNone/>
            </a:pPr>
            <a:r>
              <a:rPr lang="en-US" sz="1400" dirty="0">
                <a:solidFill>
                  <a:schemeClr val="accent3"/>
                </a:solidFill>
              </a:rPr>
              <a:t>SPONSOR FUNDS</a:t>
            </a:r>
          </a:p>
          <a:p>
            <a:r>
              <a:rPr lang="en-US" sz="1200" dirty="0"/>
              <a:t>These are usually 53 funds but can also be other.</a:t>
            </a:r>
            <a:endParaRPr lang="en-US" sz="1200" dirty="0">
              <a:solidFill>
                <a:schemeClr val="accent3"/>
              </a:solidFill>
            </a:endParaRPr>
          </a:p>
          <a:p>
            <a:pPr marL="0" indent="0">
              <a:buNone/>
            </a:pPr>
            <a:r>
              <a:rPr lang="en-US" sz="1200" b="1" dirty="0"/>
              <a:t>Fund Source Codes 21, 31, 33, and 35</a:t>
            </a:r>
          </a:p>
          <a:p>
            <a:pPr marL="0" indent="0">
              <a:buNone/>
            </a:pPr>
            <a:r>
              <a:rPr lang="en-US" sz="1200" dirty="0"/>
              <a:t>21  Sponsored-External-NonFederal-Private</a:t>
            </a:r>
          </a:p>
          <a:p>
            <a:pPr marL="0" indent="0">
              <a:buNone/>
            </a:pPr>
            <a:r>
              <a:rPr lang="en-US" sz="1200" dirty="0"/>
              <a:t>31  Sponsored-External-NonFederal-Colorado-State Agency</a:t>
            </a:r>
          </a:p>
          <a:p>
            <a:pPr marL="0" indent="0">
              <a:buNone/>
            </a:pPr>
            <a:r>
              <a:rPr lang="en-US" sz="1200" dirty="0"/>
              <a:t>33  Sponsored-External-NonFederal-Colorado-Local Agency</a:t>
            </a:r>
          </a:p>
          <a:p>
            <a:pPr marL="0" indent="0">
              <a:buNone/>
            </a:pPr>
            <a:r>
              <a:rPr lang="en-US" sz="1200" dirty="0"/>
              <a:t>35  Sponsored-External-NonFederal-Colorado State Agency-</a:t>
            </a:r>
            <a:r>
              <a:rPr lang="en-US" sz="1200" dirty="0" err="1"/>
              <a:t>STx</a:t>
            </a:r>
            <a:endParaRPr lang="en-US" sz="1200" dirty="0"/>
          </a:p>
        </p:txBody>
      </p:sp>
    </p:spTree>
    <p:extLst>
      <p:ext uri="{BB962C8B-B14F-4D97-AF65-F5344CB8AC3E}">
        <p14:creationId xmlns:p14="http://schemas.microsoft.com/office/powerpoint/2010/main" val="930547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6" end="1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17" end="1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18" end="1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xEl>
                                              <p:pRg st="19" end="1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21" end="2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22" end="2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
                                            <p:txEl>
                                              <p:pRg st="23" end="23"/>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
                                            <p:txEl>
                                              <p:pRg st="24" end="24"/>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
                                            <p:txEl>
                                              <p:pRg st="25" end="25"/>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
                                            <p:txEl>
                                              <p:pRg st="26" end="26"/>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
                                            <p:txEl>
                                              <p:pRg st="27" end="2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ctr"/>
            <a:r>
              <a:rPr lang="en-US" dirty="0"/>
              <a:t> OWNERSHIP/TITLE</a:t>
            </a:r>
          </a:p>
        </p:txBody>
      </p:sp>
      <p:sp>
        <p:nvSpPr>
          <p:cNvPr id="7" name="Text Placeholder 6"/>
          <p:cNvSpPr>
            <a:spLocks noGrp="1"/>
          </p:cNvSpPr>
          <p:nvPr>
            <p:ph type="body" sz="quarter" idx="10"/>
          </p:nvPr>
        </p:nvSpPr>
        <p:spPr>
          <a:xfrm>
            <a:off x="308059" y="1524000"/>
            <a:ext cx="8527881" cy="4998291"/>
          </a:xfrm>
        </p:spPr>
        <p:txBody>
          <a:bodyPr/>
          <a:lstStyle/>
          <a:p>
            <a:pPr marL="0" indent="0">
              <a:buNone/>
            </a:pPr>
            <a:r>
              <a:rPr lang="en-US" sz="2800" dirty="0"/>
              <a:t>For CSU funds, including 77 funds; assume ownership/title to be CSU.</a:t>
            </a:r>
          </a:p>
          <a:p>
            <a:pPr marL="0" indent="0">
              <a:buNone/>
            </a:pPr>
            <a:endParaRPr lang="en-US" sz="2800" dirty="0"/>
          </a:p>
          <a:p>
            <a:pPr marL="0" indent="0">
              <a:buNone/>
            </a:pPr>
            <a:r>
              <a:rPr lang="en-US" sz="2800" dirty="0">
                <a:solidFill>
                  <a:srgbClr val="FFC000"/>
                </a:solidFill>
              </a:rPr>
              <a:t>For County Extension funds, 99 funds; no capital assets should be purchased on County Extension funds unless title is granted to CSU (in which funds should be transferred to a CSU account to purchase the asset). When title is not granted to CSU, purchase assets as non-capital, using object code 6210.</a:t>
            </a:r>
          </a:p>
          <a:p>
            <a:pPr marL="0" indent="0">
              <a:buNone/>
            </a:pPr>
            <a:endParaRPr lang="en-US" sz="2800" dirty="0"/>
          </a:p>
          <a:p>
            <a:pPr marL="0" indent="0">
              <a:buNone/>
            </a:pPr>
            <a:r>
              <a:rPr lang="en-US" sz="2800" dirty="0"/>
              <a:t>For 53 funds, ownership/title will either be; CSU/CONDITIONAL, SPONSOR, or FEDERAL.</a:t>
            </a:r>
          </a:p>
        </p:txBody>
      </p:sp>
    </p:spTree>
    <p:extLst>
      <p:ext uri="{BB962C8B-B14F-4D97-AF65-F5344CB8AC3E}">
        <p14:creationId xmlns:p14="http://schemas.microsoft.com/office/powerpoint/2010/main" val="7472033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wipe(down)">
                                      <p:cBhvr>
                                        <p:cTn id="25" dur="580">
                                          <p:stCondLst>
                                            <p:cond delay="0"/>
                                          </p:stCondLst>
                                        </p:cTn>
                                        <p:tgtEl>
                                          <p:spTgt spid="7">
                                            <p:txEl>
                                              <p:pRg st="2" end="2"/>
                                            </p:txEl>
                                          </p:spTgt>
                                        </p:tgtEl>
                                      </p:cBhvr>
                                    </p:animEffect>
                                    <p:anim calcmode="lin" valueType="num">
                                      <p:cBhvr>
                                        <p:cTn id="26" dur="1822" tmFilter="0,0; 0.14,0.36; 0.43,0.73; 0.71,0.91; 1.0,1.0">
                                          <p:stCondLst>
                                            <p:cond delay="0"/>
                                          </p:stCondLst>
                                        </p:cTn>
                                        <p:tgtEl>
                                          <p:spTgt spid="7">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xEl>
                                              <p:pRg st="2" end="2"/>
                                            </p:txEl>
                                          </p:spTgt>
                                        </p:tgtEl>
                                      </p:cBhvr>
                                      <p:to x="100000" y="60000"/>
                                    </p:animScale>
                                    <p:animScale>
                                      <p:cBhvr>
                                        <p:cTn id="32" dur="166" decel="50000">
                                          <p:stCondLst>
                                            <p:cond delay="676"/>
                                          </p:stCondLst>
                                        </p:cTn>
                                        <p:tgtEl>
                                          <p:spTgt spid="7">
                                            <p:txEl>
                                              <p:pRg st="2" end="2"/>
                                            </p:txEl>
                                          </p:spTgt>
                                        </p:tgtEl>
                                      </p:cBhvr>
                                      <p:to x="100000" y="100000"/>
                                    </p:animScale>
                                    <p:animScale>
                                      <p:cBhvr>
                                        <p:cTn id="33" dur="26">
                                          <p:stCondLst>
                                            <p:cond delay="1312"/>
                                          </p:stCondLst>
                                        </p:cTn>
                                        <p:tgtEl>
                                          <p:spTgt spid="7">
                                            <p:txEl>
                                              <p:pRg st="2" end="2"/>
                                            </p:txEl>
                                          </p:spTgt>
                                        </p:tgtEl>
                                      </p:cBhvr>
                                      <p:to x="100000" y="80000"/>
                                    </p:animScale>
                                    <p:animScale>
                                      <p:cBhvr>
                                        <p:cTn id="34" dur="166" decel="50000">
                                          <p:stCondLst>
                                            <p:cond delay="1338"/>
                                          </p:stCondLst>
                                        </p:cTn>
                                        <p:tgtEl>
                                          <p:spTgt spid="7">
                                            <p:txEl>
                                              <p:pRg st="2" end="2"/>
                                            </p:txEl>
                                          </p:spTgt>
                                        </p:tgtEl>
                                      </p:cBhvr>
                                      <p:to x="100000" y="100000"/>
                                    </p:animScale>
                                    <p:animScale>
                                      <p:cBhvr>
                                        <p:cTn id="35" dur="26">
                                          <p:stCondLst>
                                            <p:cond delay="1642"/>
                                          </p:stCondLst>
                                        </p:cTn>
                                        <p:tgtEl>
                                          <p:spTgt spid="7">
                                            <p:txEl>
                                              <p:pRg st="2" end="2"/>
                                            </p:txEl>
                                          </p:spTgt>
                                        </p:tgtEl>
                                      </p:cBhvr>
                                      <p:to x="100000" y="90000"/>
                                    </p:animScale>
                                    <p:animScale>
                                      <p:cBhvr>
                                        <p:cTn id="36" dur="166" decel="50000">
                                          <p:stCondLst>
                                            <p:cond delay="1668"/>
                                          </p:stCondLst>
                                        </p:cTn>
                                        <p:tgtEl>
                                          <p:spTgt spid="7">
                                            <p:txEl>
                                              <p:pRg st="2" end="2"/>
                                            </p:txEl>
                                          </p:spTgt>
                                        </p:tgtEl>
                                      </p:cBhvr>
                                      <p:to x="100000" y="100000"/>
                                    </p:animScale>
                                    <p:animScale>
                                      <p:cBhvr>
                                        <p:cTn id="37" dur="26">
                                          <p:stCondLst>
                                            <p:cond delay="1808"/>
                                          </p:stCondLst>
                                        </p:cTn>
                                        <p:tgtEl>
                                          <p:spTgt spid="7">
                                            <p:txEl>
                                              <p:pRg st="2" end="2"/>
                                            </p:txEl>
                                          </p:spTgt>
                                        </p:tgtEl>
                                      </p:cBhvr>
                                      <p:to x="100000" y="95000"/>
                                    </p:animScale>
                                    <p:animScale>
                                      <p:cBhvr>
                                        <p:cTn id="38" dur="166" decel="50000">
                                          <p:stCondLst>
                                            <p:cond delay="1834"/>
                                          </p:stCondLst>
                                        </p:cTn>
                                        <p:tgtEl>
                                          <p:spTgt spid="7">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Effect transition="in" filter="wipe(down)">
                                      <p:cBhvr>
                                        <p:cTn id="43" dur="580">
                                          <p:stCondLst>
                                            <p:cond delay="0"/>
                                          </p:stCondLst>
                                        </p:cTn>
                                        <p:tgtEl>
                                          <p:spTgt spid="7">
                                            <p:txEl>
                                              <p:pRg st="4" end="4"/>
                                            </p:txEl>
                                          </p:spTgt>
                                        </p:tgtEl>
                                      </p:cBhvr>
                                    </p:animEffect>
                                    <p:anim calcmode="lin" valueType="num">
                                      <p:cBhvr>
                                        <p:cTn id="44" dur="1822" tmFilter="0,0; 0.14,0.36; 0.43,0.73; 0.71,0.91; 1.0,1.0">
                                          <p:stCondLst>
                                            <p:cond delay="0"/>
                                          </p:stCondLst>
                                        </p:cTn>
                                        <p:tgtEl>
                                          <p:spTgt spid="7">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xEl>
                                              <p:pRg st="4" end="4"/>
                                            </p:txEl>
                                          </p:spTgt>
                                        </p:tgtEl>
                                      </p:cBhvr>
                                      <p:to x="100000" y="60000"/>
                                    </p:animScale>
                                    <p:animScale>
                                      <p:cBhvr>
                                        <p:cTn id="50" dur="166" decel="50000">
                                          <p:stCondLst>
                                            <p:cond delay="676"/>
                                          </p:stCondLst>
                                        </p:cTn>
                                        <p:tgtEl>
                                          <p:spTgt spid="7">
                                            <p:txEl>
                                              <p:pRg st="4" end="4"/>
                                            </p:txEl>
                                          </p:spTgt>
                                        </p:tgtEl>
                                      </p:cBhvr>
                                      <p:to x="100000" y="100000"/>
                                    </p:animScale>
                                    <p:animScale>
                                      <p:cBhvr>
                                        <p:cTn id="51" dur="26">
                                          <p:stCondLst>
                                            <p:cond delay="1312"/>
                                          </p:stCondLst>
                                        </p:cTn>
                                        <p:tgtEl>
                                          <p:spTgt spid="7">
                                            <p:txEl>
                                              <p:pRg st="4" end="4"/>
                                            </p:txEl>
                                          </p:spTgt>
                                        </p:tgtEl>
                                      </p:cBhvr>
                                      <p:to x="100000" y="80000"/>
                                    </p:animScale>
                                    <p:animScale>
                                      <p:cBhvr>
                                        <p:cTn id="52" dur="166" decel="50000">
                                          <p:stCondLst>
                                            <p:cond delay="1338"/>
                                          </p:stCondLst>
                                        </p:cTn>
                                        <p:tgtEl>
                                          <p:spTgt spid="7">
                                            <p:txEl>
                                              <p:pRg st="4" end="4"/>
                                            </p:txEl>
                                          </p:spTgt>
                                        </p:tgtEl>
                                      </p:cBhvr>
                                      <p:to x="100000" y="100000"/>
                                    </p:animScale>
                                    <p:animScale>
                                      <p:cBhvr>
                                        <p:cTn id="53" dur="26">
                                          <p:stCondLst>
                                            <p:cond delay="1642"/>
                                          </p:stCondLst>
                                        </p:cTn>
                                        <p:tgtEl>
                                          <p:spTgt spid="7">
                                            <p:txEl>
                                              <p:pRg st="4" end="4"/>
                                            </p:txEl>
                                          </p:spTgt>
                                        </p:tgtEl>
                                      </p:cBhvr>
                                      <p:to x="100000" y="90000"/>
                                    </p:animScale>
                                    <p:animScale>
                                      <p:cBhvr>
                                        <p:cTn id="54" dur="166" decel="50000">
                                          <p:stCondLst>
                                            <p:cond delay="1668"/>
                                          </p:stCondLst>
                                        </p:cTn>
                                        <p:tgtEl>
                                          <p:spTgt spid="7">
                                            <p:txEl>
                                              <p:pRg st="4" end="4"/>
                                            </p:txEl>
                                          </p:spTgt>
                                        </p:tgtEl>
                                      </p:cBhvr>
                                      <p:to x="100000" y="100000"/>
                                    </p:animScale>
                                    <p:animScale>
                                      <p:cBhvr>
                                        <p:cTn id="55" dur="26">
                                          <p:stCondLst>
                                            <p:cond delay="1808"/>
                                          </p:stCondLst>
                                        </p:cTn>
                                        <p:tgtEl>
                                          <p:spTgt spid="7">
                                            <p:txEl>
                                              <p:pRg st="4" end="4"/>
                                            </p:txEl>
                                          </p:spTgt>
                                        </p:tgtEl>
                                      </p:cBhvr>
                                      <p:to x="100000" y="95000"/>
                                    </p:animScale>
                                    <p:animScale>
                                      <p:cBhvr>
                                        <p:cTn id="56" dur="166" decel="50000">
                                          <p:stCondLst>
                                            <p:cond delay="1834"/>
                                          </p:stCondLst>
                                        </p:cTn>
                                        <p:tgtEl>
                                          <p:spTgt spid="7">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509D93-147A-4D9C-B55A-6813798A52A6}"/>
              </a:ext>
            </a:extLst>
          </p:cNvPr>
          <p:cNvPicPr>
            <a:picLocks noChangeAspect="1"/>
          </p:cNvPicPr>
          <p:nvPr/>
        </p:nvPicPr>
        <p:blipFill>
          <a:blip r:embed="rId3"/>
          <a:stretch>
            <a:fillRect/>
          </a:stretch>
        </p:blipFill>
        <p:spPr>
          <a:xfrm>
            <a:off x="152400" y="4231868"/>
            <a:ext cx="8839200" cy="1373348"/>
          </a:xfrm>
          <a:prstGeom prst="rect">
            <a:avLst/>
          </a:prstGeom>
        </p:spPr>
      </p:pic>
      <p:sp>
        <p:nvSpPr>
          <p:cNvPr id="6" name="Title 1"/>
          <p:cNvSpPr>
            <a:spLocks noGrp="1"/>
          </p:cNvSpPr>
          <p:nvPr>
            <p:ph type="title"/>
          </p:nvPr>
        </p:nvSpPr>
        <p:spPr/>
        <p:txBody>
          <a:bodyPr/>
          <a:lstStyle/>
          <a:p>
            <a:pPr algn="ctr"/>
            <a:r>
              <a:rPr lang="en-US" dirty="0"/>
              <a:t> FINDING THE TITLE</a:t>
            </a:r>
          </a:p>
        </p:txBody>
      </p:sp>
      <p:sp>
        <p:nvSpPr>
          <p:cNvPr id="2" name="Text Placeholder 1"/>
          <p:cNvSpPr>
            <a:spLocks noGrp="1"/>
          </p:cNvSpPr>
          <p:nvPr>
            <p:ph type="body" sz="quarter" idx="10"/>
          </p:nvPr>
        </p:nvSpPr>
        <p:spPr>
          <a:xfrm>
            <a:off x="468976" y="1086393"/>
            <a:ext cx="8382000" cy="1329595"/>
          </a:xfrm>
        </p:spPr>
        <p:txBody>
          <a:bodyPr/>
          <a:lstStyle/>
          <a:p>
            <a:pPr marL="0" indent="0">
              <a:buNone/>
            </a:pPr>
            <a:r>
              <a:rPr lang="en-US" dirty="0"/>
              <a:t>For all 53 funds, you will need to go to the Research Project Status Report (RPS) page to look up the title.</a:t>
            </a:r>
          </a:p>
        </p:txBody>
      </p:sp>
      <p:sp>
        <p:nvSpPr>
          <p:cNvPr id="9" name="Oval 8"/>
          <p:cNvSpPr/>
          <p:nvPr/>
        </p:nvSpPr>
        <p:spPr>
          <a:xfrm>
            <a:off x="76200" y="4292825"/>
            <a:ext cx="2445328" cy="592940"/>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Oval 9"/>
          <p:cNvSpPr/>
          <p:nvPr/>
        </p:nvSpPr>
        <p:spPr>
          <a:xfrm>
            <a:off x="7912999" y="4861687"/>
            <a:ext cx="1104900" cy="231974"/>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2" name="Rectangle 11"/>
          <p:cNvSpPr/>
          <p:nvPr/>
        </p:nvSpPr>
        <p:spPr>
          <a:xfrm>
            <a:off x="313223" y="2967335"/>
            <a:ext cx="8517554" cy="923330"/>
          </a:xfrm>
          <a:prstGeom prst="rect">
            <a:avLst/>
          </a:prstGeom>
        </p:spPr>
        <p:txBody>
          <a:bodyPr wrap="square">
            <a:spAutoFit/>
          </a:bodyPr>
          <a:lstStyle/>
          <a:p>
            <a:r>
              <a:rPr lang="en-US" dirty="0"/>
              <a:t>Start on CSU’s homepage.</a:t>
            </a:r>
          </a:p>
          <a:p>
            <a:endParaRPr lang="en-US" dirty="0"/>
          </a:p>
          <a:p>
            <a:r>
              <a:rPr lang="en-US" dirty="0"/>
              <a:t>Click on RESOURCES.</a:t>
            </a:r>
          </a:p>
        </p:txBody>
      </p:sp>
    </p:spTree>
    <p:extLst>
      <p:ext uri="{BB962C8B-B14F-4D97-AF65-F5344CB8AC3E}">
        <p14:creationId xmlns:p14="http://schemas.microsoft.com/office/powerpoint/2010/main" val="14753679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D568D5-CE71-4C4E-9FF9-7DB330A0731E}"/>
              </a:ext>
            </a:extLst>
          </p:cNvPr>
          <p:cNvPicPr>
            <a:picLocks noChangeAspect="1"/>
          </p:cNvPicPr>
          <p:nvPr/>
        </p:nvPicPr>
        <p:blipFill>
          <a:blip r:embed="rId3"/>
          <a:stretch>
            <a:fillRect/>
          </a:stretch>
        </p:blipFill>
        <p:spPr>
          <a:xfrm>
            <a:off x="4724400" y="1840046"/>
            <a:ext cx="4114800" cy="1775565"/>
          </a:xfrm>
          <a:prstGeom prst="rect">
            <a:avLst/>
          </a:prstGeom>
        </p:spPr>
      </p:pic>
      <p:sp>
        <p:nvSpPr>
          <p:cNvPr id="6" name="Title 1"/>
          <p:cNvSpPr>
            <a:spLocks noGrp="1"/>
          </p:cNvSpPr>
          <p:nvPr>
            <p:ph type="title"/>
          </p:nvPr>
        </p:nvSpPr>
        <p:spPr/>
        <p:txBody>
          <a:bodyPr/>
          <a:lstStyle/>
          <a:p>
            <a:pPr algn="ctr"/>
            <a:r>
              <a:rPr lang="en-US" dirty="0"/>
              <a:t> FINDING THE TITLE</a:t>
            </a:r>
          </a:p>
        </p:txBody>
      </p:sp>
      <p:pic>
        <p:nvPicPr>
          <p:cNvPr id="12" name="Picture 11"/>
          <p:cNvPicPr>
            <a:picLocks noChangeAspect="1"/>
          </p:cNvPicPr>
          <p:nvPr/>
        </p:nvPicPr>
        <p:blipFill>
          <a:blip r:embed="rId4"/>
          <a:stretch>
            <a:fillRect/>
          </a:stretch>
        </p:blipFill>
        <p:spPr>
          <a:xfrm>
            <a:off x="148685" y="1634783"/>
            <a:ext cx="4443531" cy="2369233"/>
          </a:xfrm>
          <a:prstGeom prst="rect">
            <a:avLst/>
          </a:prstGeom>
        </p:spPr>
      </p:pic>
      <p:cxnSp>
        <p:nvCxnSpPr>
          <p:cNvPr id="11" name="Straight Arrow Connector 10"/>
          <p:cNvCxnSpPr/>
          <p:nvPr/>
        </p:nvCxnSpPr>
        <p:spPr>
          <a:xfrm flipH="1">
            <a:off x="4167085" y="2655127"/>
            <a:ext cx="447281" cy="3285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8077200" y="1634783"/>
            <a:ext cx="419100" cy="457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45446" y="902350"/>
            <a:ext cx="8517554" cy="646331"/>
          </a:xfrm>
          <a:prstGeom prst="rect">
            <a:avLst/>
          </a:prstGeom>
        </p:spPr>
        <p:txBody>
          <a:bodyPr wrap="square">
            <a:spAutoFit/>
          </a:bodyPr>
          <a:lstStyle/>
          <a:p>
            <a:r>
              <a:rPr lang="en-US" dirty="0"/>
              <a:t>From the CSU resources page, click on Administrative Applications Resources (AAR).   Next, click on the “Research” heading.</a:t>
            </a:r>
          </a:p>
        </p:txBody>
      </p:sp>
      <p:pic>
        <p:nvPicPr>
          <p:cNvPr id="15" name="Picture 14"/>
          <p:cNvPicPr>
            <a:picLocks noChangeAspect="1"/>
          </p:cNvPicPr>
          <p:nvPr/>
        </p:nvPicPr>
        <p:blipFill>
          <a:blip r:embed="rId5"/>
          <a:stretch>
            <a:fillRect/>
          </a:stretch>
        </p:blipFill>
        <p:spPr>
          <a:xfrm>
            <a:off x="762000" y="4174186"/>
            <a:ext cx="2133600" cy="2529249"/>
          </a:xfrm>
          <a:prstGeom prst="rect">
            <a:avLst/>
          </a:prstGeom>
        </p:spPr>
      </p:pic>
      <p:cxnSp>
        <p:nvCxnSpPr>
          <p:cNvPr id="16" name="Straight Arrow Connector 15"/>
          <p:cNvCxnSpPr/>
          <p:nvPr/>
        </p:nvCxnSpPr>
        <p:spPr>
          <a:xfrm flipH="1">
            <a:off x="1676400" y="5438810"/>
            <a:ext cx="533400" cy="2438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124200" y="4986151"/>
            <a:ext cx="4343400" cy="369332"/>
          </a:xfrm>
          <a:prstGeom prst="rect">
            <a:avLst/>
          </a:prstGeom>
        </p:spPr>
        <p:txBody>
          <a:bodyPr wrap="square">
            <a:spAutoFit/>
          </a:bodyPr>
          <a:lstStyle/>
          <a:p>
            <a:r>
              <a:rPr lang="en-US" dirty="0"/>
              <a:t>Then click on Research Project Status (RPS)</a:t>
            </a:r>
          </a:p>
        </p:txBody>
      </p:sp>
    </p:spTree>
    <p:extLst>
      <p:ext uri="{BB962C8B-B14F-4D97-AF65-F5344CB8AC3E}">
        <p14:creationId xmlns:p14="http://schemas.microsoft.com/office/powerpoint/2010/main" val="12011779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F5F1A7-60DD-6F66-6687-756A2F626AB9}"/>
              </a:ext>
            </a:extLst>
          </p:cNvPr>
          <p:cNvPicPr>
            <a:picLocks noChangeAspect="1"/>
          </p:cNvPicPr>
          <p:nvPr/>
        </p:nvPicPr>
        <p:blipFill>
          <a:blip r:embed="rId3"/>
          <a:stretch>
            <a:fillRect/>
          </a:stretch>
        </p:blipFill>
        <p:spPr>
          <a:xfrm>
            <a:off x="711845" y="1447800"/>
            <a:ext cx="7720310" cy="4576121"/>
          </a:xfrm>
          <a:prstGeom prst="rect">
            <a:avLst/>
          </a:prstGeom>
        </p:spPr>
      </p:pic>
      <p:sp>
        <p:nvSpPr>
          <p:cNvPr id="6" name="Title 1"/>
          <p:cNvSpPr>
            <a:spLocks noGrp="1"/>
          </p:cNvSpPr>
          <p:nvPr>
            <p:ph type="title"/>
          </p:nvPr>
        </p:nvSpPr>
        <p:spPr/>
        <p:txBody>
          <a:bodyPr/>
          <a:lstStyle/>
          <a:p>
            <a:pPr algn="ctr"/>
            <a:r>
              <a:rPr lang="en-US" dirty="0"/>
              <a:t> FINDING THE TITLE</a:t>
            </a:r>
          </a:p>
        </p:txBody>
      </p:sp>
      <p:sp>
        <p:nvSpPr>
          <p:cNvPr id="4" name="Rectangle 3"/>
          <p:cNvSpPr/>
          <p:nvPr/>
        </p:nvSpPr>
        <p:spPr>
          <a:xfrm>
            <a:off x="245446" y="902350"/>
            <a:ext cx="8517554" cy="369332"/>
          </a:xfrm>
          <a:prstGeom prst="rect">
            <a:avLst/>
          </a:prstGeom>
        </p:spPr>
        <p:txBody>
          <a:bodyPr wrap="square">
            <a:spAutoFit/>
          </a:bodyPr>
          <a:lstStyle/>
          <a:p>
            <a:r>
              <a:rPr lang="en-US" dirty="0"/>
              <a:t>You may need to log in.  Otherwise, the Research Project Status (RPS) page will appear.</a:t>
            </a:r>
          </a:p>
        </p:txBody>
      </p:sp>
      <p:cxnSp>
        <p:nvCxnSpPr>
          <p:cNvPr id="19" name="Straight Arrow Connector 18"/>
          <p:cNvCxnSpPr/>
          <p:nvPr/>
        </p:nvCxnSpPr>
        <p:spPr>
          <a:xfrm flipH="1" flipV="1">
            <a:off x="3505200" y="4619204"/>
            <a:ext cx="838200" cy="304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4114802" y="4619204"/>
            <a:ext cx="838200" cy="304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02156" y="6204547"/>
            <a:ext cx="7044288" cy="369332"/>
          </a:xfrm>
          <a:prstGeom prst="rect">
            <a:avLst/>
          </a:prstGeom>
          <a:noFill/>
        </p:spPr>
        <p:txBody>
          <a:bodyPr wrap="square" rtlCol="0">
            <a:spAutoFit/>
          </a:bodyPr>
          <a:lstStyle/>
          <a:p>
            <a:r>
              <a:rPr lang="en-US" dirty="0"/>
              <a:t>Enter the 53 account number (e.g., 5381091) and click on Submit.</a:t>
            </a:r>
          </a:p>
        </p:txBody>
      </p:sp>
    </p:spTree>
    <p:extLst>
      <p:ext uri="{BB962C8B-B14F-4D97-AF65-F5344CB8AC3E}">
        <p14:creationId xmlns:p14="http://schemas.microsoft.com/office/powerpoint/2010/main" val="720953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D45491F-82FF-DD03-131B-10C995C5CC64}"/>
              </a:ext>
            </a:extLst>
          </p:cNvPr>
          <p:cNvPicPr>
            <a:picLocks noChangeAspect="1"/>
          </p:cNvPicPr>
          <p:nvPr/>
        </p:nvPicPr>
        <p:blipFill>
          <a:blip r:embed="rId3"/>
          <a:stretch>
            <a:fillRect/>
          </a:stretch>
        </p:blipFill>
        <p:spPr>
          <a:xfrm>
            <a:off x="3004584" y="4441923"/>
            <a:ext cx="2950747" cy="2109418"/>
          </a:xfrm>
          <a:prstGeom prst="rect">
            <a:avLst/>
          </a:prstGeom>
        </p:spPr>
      </p:pic>
      <p:pic>
        <p:nvPicPr>
          <p:cNvPr id="9" name="Picture 8">
            <a:extLst>
              <a:ext uri="{FF2B5EF4-FFF2-40B4-BE49-F238E27FC236}">
                <a16:creationId xmlns:a16="http://schemas.microsoft.com/office/drawing/2014/main" id="{033ADBC9-4BC6-4BA2-9DF0-51E891F93D9C}"/>
              </a:ext>
            </a:extLst>
          </p:cNvPr>
          <p:cNvPicPr>
            <a:picLocks noChangeAspect="1"/>
          </p:cNvPicPr>
          <p:nvPr/>
        </p:nvPicPr>
        <p:blipFill>
          <a:blip r:embed="rId4"/>
          <a:stretch>
            <a:fillRect/>
          </a:stretch>
        </p:blipFill>
        <p:spPr>
          <a:xfrm>
            <a:off x="3004585" y="1186881"/>
            <a:ext cx="2950747" cy="3255042"/>
          </a:xfrm>
          <a:prstGeom prst="rect">
            <a:avLst/>
          </a:prstGeom>
        </p:spPr>
      </p:pic>
      <p:sp>
        <p:nvSpPr>
          <p:cNvPr id="6" name="Title 1"/>
          <p:cNvSpPr>
            <a:spLocks noGrp="1"/>
          </p:cNvSpPr>
          <p:nvPr>
            <p:ph type="title"/>
          </p:nvPr>
        </p:nvSpPr>
        <p:spPr/>
        <p:txBody>
          <a:bodyPr/>
          <a:lstStyle/>
          <a:p>
            <a:pPr algn="ctr"/>
            <a:r>
              <a:rPr lang="en-US" dirty="0"/>
              <a:t> FINDING THE TITLE</a:t>
            </a:r>
          </a:p>
        </p:txBody>
      </p:sp>
      <p:sp>
        <p:nvSpPr>
          <p:cNvPr id="4" name="Rectangle 3"/>
          <p:cNvSpPr/>
          <p:nvPr/>
        </p:nvSpPr>
        <p:spPr>
          <a:xfrm>
            <a:off x="84623" y="745130"/>
            <a:ext cx="4707554" cy="369332"/>
          </a:xfrm>
          <a:prstGeom prst="rect">
            <a:avLst/>
          </a:prstGeom>
        </p:spPr>
        <p:txBody>
          <a:bodyPr wrap="square">
            <a:spAutoFit/>
          </a:bodyPr>
          <a:lstStyle/>
          <a:p>
            <a:r>
              <a:rPr lang="en-US" dirty="0"/>
              <a:t>Find the Property Title and click on “See Terms”.</a:t>
            </a:r>
          </a:p>
        </p:txBody>
      </p:sp>
      <p:sp>
        <p:nvSpPr>
          <p:cNvPr id="13" name="Oval 12"/>
          <p:cNvSpPr/>
          <p:nvPr/>
        </p:nvSpPr>
        <p:spPr>
          <a:xfrm>
            <a:off x="3200400" y="4800600"/>
            <a:ext cx="380999" cy="247141"/>
          </a:xfrm>
          <a:prstGeom prst="ellipse">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14" name="Straight Arrow Connector 13"/>
          <p:cNvCxnSpPr>
            <a:cxnSpLocks/>
          </p:cNvCxnSpPr>
          <p:nvPr/>
        </p:nvCxnSpPr>
        <p:spPr>
          <a:xfrm flipH="1">
            <a:off x="3834816" y="4695570"/>
            <a:ext cx="669958" cy="228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1942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D318B31-BD36-3BA0-9895-FE53313DACF7}"/>
              </a:ext>
            </a:extLst>
          </p:cNvPr>
          <p:cNvPicPr>
            <a:picLocks noChangeAspect="1"/>
          </p:cNvPicPr>
          <p:nvPr/>
        </p:nvPicPr>
        <p:blipFill>
          <a:blip r:embed="rId3"/>
          <a:stretch>
            <a:fillRect/>
          </a:stretch>
        </p:blipFill>
        <p:spPr>
          <a:xfrm>
            <a:off x="5997380" y="5932377"/>
            <a:ext cx="2786441" cy="632046"/>
          </a:xfrm>
          <a:prstGeom prst="rect">
            <a:avLst/>
          </a:prstGeom>
        </p:spPr>
      </p:pic>
      <p:pic>
        <p:nvPicPr>
          <p:cNvPr id="14" name="Picture 13">
            <a:extLst>
              <a:ext uri="{FF2B5EF4-FFF2-40B4-BE49-F238E27FC236}">
                <a16:creationId xmlns:a16="http://schemas.microsoft.com/office/drawing/2014/main" id="{9AAE521A-FFFB-AF8F-5C64-4FF2946661AA}"/>
              </a:ext>
            </a:extLst>
          </p:cNvPr>
          <p:cNvPicPr>
            <a:picLocks noChangeAspect="1"/>
          </p:cNvPicPr>
          <p:nvPr/>
        </p:nvPicPr>
        <p:blipFill>
          <a:blip r:embed="rId4"/>
          <a:stretch>
            <a:fillRect/>
          </a:stretch>
        </p:blipFill>
        <p:spPr>
          <a:xfrm>
            <a:off x="3012935" y="3498978"/>
            <a:ext cx="2971800" cy="3071229"/>
          </a:xfrm>
          <a:prstGeom prst="rect">
            <a:avLst/>
          </a:prstGeom>
        </p:spPr>
      </p:pic>
      <p:pic>
        <p:nvPicPr>
          <p:cNvPr id="5" name="Picture 4">
            <a:extLst>
              <a:ext uri="{FF2B5EF4-FFF2-40B4-BE49-F238E27FC236}">
                <a16:creationId xmlns:a16="http://schemas.microsoft.com/office/drawing/2014/main" id="{99D751F8-02B1-6275-8E71-EB13DCC42DA6}"/>
              </a:ext>
            </a:extLst>
          </p:cNvPr>
          <p:cNvPicPr>
            <a:picLocks noChangeAspect="1"/>
          </p:cNvPicPr>
          <p:nvPr/>
        </p:nvPicPr>
        <p:blipFill>
          <a:blip r:embed="rId5"/>
          <a:stretch>
            <a:fillRect/>
          </a:stretch>
        </p:blipFill>
        <p:spPr>
          <a:xfrm>
            <a:off x="3012935" y="1118065"/>
            <a:ext cx="2971800" cy="2375960"/>
          </a:xfrm>
          <a:prstGeom prst="rect">
            <a:avLst/>
          </a:prstGeom>
        </p:spPr>
      </p:pic>
      <p:sp>
        <p:nvSpPr>
          <p:cNvPr id="6" name="Title 1"/>
          <p:cNvSpPr>
            <a:spLocks noGrp="1"/>
          </p:cNvSpPr>
          <p:nvPr>
            <p:ph type="title"/>
          </p:nvPr>
        </p:nvSpPr>
        <p:spPr>
          <a:xfrm>
            <a:off x="304800" y="194704"/>
            <a:ext cx="8458200" cy="577761"/>
          </a:xfrm>
        </p:spPr>
        <p:txBody>
          <a:bodyPr/>
          <a:lstStyle/>
          <a:p>
            <a:pPr algn="ctr"/>
            <a:r>
              <a:rPr lang="en-US" dirty="0"/>
              <a:t> FINDING THE TITLE</a:t>
            </a:r>
          </a:p>
        </p:txBody>
      </p:sp>
      <p:sp>
        <p:nvSpPr>
          <p:cNvPr id="4" name="Rectangle 3"/>
          <p:cNvSpPr/>
          <p:nvPr/>
        </p:nvSpPr>
        <p:spPr>
          <a:xfrm>
            <a:off x="76200" y="685800"/>
            <a:ext cx="8839200" cy="646331"/>
          </a:xfrm>
          <a:prstGeom prst="rect">
            <a:avLst/>
          </a:prstGeom>
        </p:spPr>
        <p:txBody>
          <a:bodyPr wrap="square">
            <a:spAutoFit/>
          </a:bodyPr>
          <a:lstStyle/>
          <a:p>
            <a:r>
              <a:rPr lang="en-US" dirty="0"/>
              <a:t>From the Terms page, look for Property Terms and or and General or Property Comments.  Look for the title.  </a:t>
            </a:r>
          </a:p>
        </p:txBody>
      </p:sp>
      <p:sp>
        <p:nvSpPr>
          <p:cNvPr id="8" name="Oval 7"/>
          <p:cNvSpPr/>
          <p:nvPr/>
        </p:nvSpPr>
        <p:spPr>
          <a:xfrm>
            <a:off x="2953335" y="1263561"/>
            <a:ext cx="399465" cy="1524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2965731" y="2327636"/>
            <a:ext cx="685800" cy="1524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012935" y="5486400"/>
            <a:ext cx="459897" cy="26043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flipV="1">
            <a:off x="4114801" y="2314322"/>
            <a:ext cx="1096770" cy="17239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p:cNvCxnSpPr>
            <a:cxnSpLocks/>
          </p:cNvCxnSpPr>
          <p:nvPr/>
        </p:nvCxnSpPr>
        <p:spPr>
          <a:xfrm flipH="1" flipV="1">
            <a:off x="5211570" y="2411183"/>
            <a:ext cx="561802" cy="151063"/>
          </a:xfrm>
          <a:prstGeom prst="straightConnector1">
            <a:avLst/>
          </a:prstGeom>
          <a:noFill/>
          <a:ln w="9525" cap="flat" cmpd="sng" algn="ctr">
            <a:solidFill>
              <a:srgbClr val="FF0000"/>
            </a:solidFill>
            <a:prstDash val="solid"/>
            <a:tailEnd type="triangle"/>
          </a:ln>
          <a:effectLst/>
        </p:spPr>
      </p:cxnSp>
      <p:cxnSp>
        <p:nvCxnSpPr>
          <p:cNvPr id="12" name="Straight Arrow Connector 11">
            <a:extLst>
              <a:ext uri="{FF2B5EF4-FFF2-40B4-BE49-F238E27FC236}">
                <a16:creationId xmlns:a16="http://schemas.microsoft.com/office/drawing/2014/main" id="{A430A93E-7FEF-4B25-A0A5-1662AFEA9E80}"/>
              </a:ext>
            </a:extLst>
          </p:cNvPr>
          <p:cNvCxnSpPr>
            <a:cxnSpLocks/>
          </p:cNvCxnSpPr>
          <p:nvPr/>
        </p:nvCxnSpPr>
        <p:spPr>
          <a:xfrm flipH="1" flipV="1">
            <a:off x="3924300" y="6166700"/>
            <a:ext cx="609600" cy="163400"/>
          </a:xfrm>
          <a:prstGeom prst="straightConnector1">
            <a:avLst/>
          </a:prstGeom>
          <a:noFill/>
          <a:ln w="9525" cap="flat" cmpd="sng" algn="ctr">
            <a:solidFill>
              <a:srgbClr val="FF0000"/>
            </a:solidFill>
            <a:prstDash val="solid"/>
            <a:tailEnd type="triangle"/>
          </a:ln>
          <a:effectLst/>
        </p:spPr>
      </p:cxnSp>
      <p:sp>
        <p:nvSpPr>
          <p:cNvPr id="13" name="Oval 12">
            <a:extLst>
              <a:ext uri="{FF2B5EF4-FFF2-40B4-BE49-F238E27FC236}">
                <a16:creationId xmlns:a16="http://schemas.microsoft.com/office/drawing/2014/main" id="{03A8A385-2644-4B21-AE9F-422B65B8586B}"/>
              </a:ext>
            </a:extLst>
          </p:cNvPr>
          <p:cNvSpPr/>
          <p:nvPr/>
        </p:nvSpPr>
        <p:spPr>
          <a:xfrm flipV="1">
            <a:off x="3505200" y="6085000"/>
            <a:ext cx="459897" cy="1634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23A94394-EE00-DF49-7B26-A29FA5BA4927}"/>
              </a:ext>
            </a:extLst>
          </p:cNvPr>
          <p:cNvSpPr/>
          <p:nvPr/>
        </p:nvSpPr>
        <p:spPr>
          <a:xfrm>
            <a:off x="5997380" y="6327972"/>
            <a:ext cx="486028" cy="26256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72B7EE61-EE0E-4DEC-5A00-25DA8B4A6DC6}"/>
              </a:ext>
            </a:extLst>
          </p:cNvPr>
          <p:cNvSpPr/>
          <p:nvPr/>
        </p:nvSpPr>
        <p:spPr>
          <a:xfrm flipV="1">
            <a:off x="7391401" y="6291246"/>
            <a:ext cx="1222572" cy="26256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C9941841-9BDD-C182-4016-AFFC65742449}"/>
              </a:ext>
            </a:extLst>
          </p:cNvPr>
          <p:cNvCxnSpPr>
            <a:cxnSpLocks/>
          </p:cNvCxnSpPr>
          <p:nvPr/>
        </p:nvCxnSpPr>
        <p:spPr>
          <a:xfrm flipH="1" flipV="1">
            <a:off x="8259145" y="6481039"/>
            <a:ext cx="609600" cy="163400"/>
          </a:xfrm>
          <a:prstGeom prst="straightConnector1">
            <a:avLst/>
          </a:prstGeom>
          <a:noFill/>
          <a:ln w="9525" cap="flat" cmpd="sng" algn="ctr">
            <a:solidFill>
              <a:srgbClr val="FF0000"/>
            </a:solidFill>
            <a:prstDash val="solid"/>
            <a:tailEnd type="triangle"/>
          </a:ln>
          <a:effectLst/>
        </p:spPr>
      </p:cxnSp>
    </p:spTree>
    <p:extLst>
      <p:ext uri="{BB962C8B-B14F-4D97-AF65-F5344CB8AC3E}">
        <p14:creationId xmlns:p14="http://schemas.microsoft.com/office/powerpoint/2010/main" val="1054887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69604"/>
            <a:ext cx="8458200" cy="664797"/>
          </a:xfrm>
        </p:spPr>
        <p:txBody>
          <a:bodyPr/>
          <a:lstStyle/>
          <a:p>
            <a:pPr algn="ctr"/>
            <a:r>
              <a:rPr lang="en-US" dirty="0"/>
              <a:t> </a:t>
            </a:r>
            <a:r>
              <a:rPr lang="en-US" sz="2000" dirty="0"/>
              <a:t>RELATIONSHIP BETWEEN OBJECT CODES, FUND SOURCE CODES, AND OWNERSHIP/TITLE</a:t>
            </a:r>
          </a:p>
        </p:txBody>
      </p:sp>
      <p:pic>
        <p:nvPicPr>
          <p:cNvPr id="5" name="Content Placeholder 5"/>
          <p:cNvPicPr>
            <a:picLocks noChangeAspect="1"/>
          </p:cNvPicPr>
          <p:nvPr/>
        </p:nvPicPr>
        <p:blipFill>
          <a:blip r:embed="rId3"/>
          <a:stretch>
            <a:fillRect/>
          </a:stretch>
        </p:blipFill>
        <p:spPr>
          <a:xfrm>
            <a:off x="2171700" y="990600"/>
            <a:ext cx="4876800" cy="5540905"/>
          </a:xfrm>
          <a:prstGeom prst="rect">
            <a:avLst/>
          </a:prstGeom>
        </p:spPr>
      </p:pic>
      <p:sp>
        <p:nvSpPr>
          <p:cNvPr id="4" name="Oval 3"/>
          <p:cNvSpPr/>
          <p:nvPr/>
        </p:nvSpPr>
        <p:spPr>
          <a:xfrm>
            <a:off x="3124200" y="1524000"/>
            <a:ext cx="1143000" cy="334962"/>
          </a:xfrm>
          <a:prstGeom prst="ellipse">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 name="Oval 6"/>
          <p:cNvSpPr/>
          <p:nvPr/>
        </p:nvSpPr>
        <p:spPr>
          <a:xfrm>
            <a:off x="5867400" y="1524000"/>
            <a:ext cx="1066800" cy="334961"/>
          </a:xfrm>
          <a:prstGeom prst="ellipse">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8" name="Oval 7"/>
          <p:cNvSpPr/>
          <p:nvPr/>
        </p:nvSpPr>
        <p:spPr>
          <a:xfrm>
            <a:off x="4643187" y="1530016"/>
            <a:ext cx="848226" cy="328946"/>
          </a:xfrm>
          <a:prstGeom prst="ellipse">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0555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42900" y="76201"/>
            <a:ext cx="8382000" cy="664797"/>
          </a:xfrm>
        </p:spPr>
        <p:txBody>
          <a:bodyPr/>
          <a:lstStyle/>
          <a:p>
            <a:pPr algn="ctr"/>
            <a:r>
              <a:rPr lang="en-US" dirty="0"/>
              <a:t> </a:t>
            </a:r>
            <a:r>
              <a:rPr lang="en-US" sz="4400" dirty="0"/>
              <a:t>ASSET TYPE CODE</a:t>
            </a:r>
          </a:p>
        </p:txBody>
      </p:sp>
      <p:sp>
        <p:nvSpPr>
          <p:cNvPr id="7" name="Text Placeholder 6"/>
          <p:cNvSpPr>
            <a:spLocks noGrp="1"/>
          </p:cNvSpPr>
          <p:nvPr>
            <p:ph type="body" sz="quarter" idx="10"/>
          </p:nvPr>
        </p:nvSpPr>
        <p:spPr>
          <a:xfrm>
            <a:off x="228600" y="762001"/>
            <a:ext cx="8610600" cy="5798510"/>
          </a:xfrm>
        </p:spPr>
        <p:txBody>
          <a:bodyPr/>
          <a:lstStyle/>
          <a:p>
            <a:pPr marL="0" indent="0">
              <a:buNone/>
            </a:pPr>
            <a:r>
              <a:rPr lang="en-US" sz="2400" u="sng" dirty="0">
                <a:solidFill>
                  <a:srgbClr val="FFFF00"/>
                </a:solidFill>
              </a:rPr>
              <a:t>General Equipment</a:t>
            </a:r>
          </a:p>
          <a:p>
            <a:pPr marL="0" indent="0">
              <a:buNone/>
            </a:pPr>
            <a:r>
              <a:rPr lang="en-US" sz="2400" dirty="0">
                <a:solidFill>
                  <a:srgbClr val="FFFF00"/>
                </a:solidFill>
              </a:rPr>
              <a:t>(SI) </a:t>
            </a:r>
            <a:r>
              <a:rPr lang="en-US" sz="2400" dirty="0"/>
              <a:t>Scientific Instruments</a:t>
            </a:r>
          </a:p>
          <a:p>
            <a:pPr marL="0" indent="0">
              <a:buNone/>
            </a:pPr>
            <a:r>
              <a:rPr lang="en-US" sz="2400" dirty="0">
                <a:solidFill>
                  <a:srgbClr val="FFFF00"/>
                </a:solidFill>
              </a:rPr>
              <a:t>(OF) </a:t>
            </a:r>
            <a:r>
              <a:rPr lang="en-US" sz="2400" dirty="0"/>
              <a:t>Office Equipment [Furniture, etc.]</a:t>
            </a:r>
          </a:p>
          <a:p>
            <a:pPr marL="0" indent="0">
              <a:buNone/>
            </a:pPr>
            <a:r>
              <a:rPr lang="en-US" sz="2400" dirty="0">
                <a:solidFill>
                  <a:srgbClr val="FFFF00"/>
                </a:solidFill>
              </a:rPr>
              <a:t>(IS) </a:t>
            </a:r>
            <a:r>
              <a:rPr lang="en-US" sz="2400" dirty="0"/>
              <a:t>Info Systems [Computer Hardware, etc.]</a:t>
            </a:r>
          </a:p>
          <a:p>
            <a:pPr marL="0" indent="0">
              <a:buNone/>
            </a:pPr>
            <a:r>
              <a:rPr lang="en-US" sz="2400" dirty="0">
                <a:solidFill>
                  <a:srgbClr val="FFFF00"/>
                </a:solidFill>
              </a:rPr>
              <a:t>(ME) </a:t>
            </a:r>
            <a:r>
              <a:rPr lang="en-US" sz="2400" dirty="0"/>
              <a:t>Machinery [Farm/Ground, Tractors, Shop/Maintenance, etc.] </a:t>
            </a:r>
            <a:r>
              <a:rPr lang="en-US" sz="2400" dirty="0">
                <a:solidFill>
                  <a:srgbClr val="FFFF00"/>
                </a:solidFill>
              </a:rPr>
              <a:t>(RE) </a:t>
            </a:r>
            <a:r>
              <a:rPr lang="en-US" sz="2400" dirty="0"/>
              <a:t>Recreation Equipment [ATV’s, Golf Carts, etc.]</a:t>
            </a:r>
          </a:p>
          <a:p>
            <a:pPr marL="0" indent="0">
              <a:buNone/>
            </a:pPr>
            <a:r>
              <a:rPr lang="en-US" sz="2400" dirty="0">
                <a:solidFill>
                  <a:srgbClr val="FFFF00"/>
                </a:solidFill>
              </a:rPr>
              <a:t>(VH*) </a:t>
            </a:r>
            <a:r>
              <a:rPr lang="en-US" sz="2400" dirty="0"/>
              <a:t>Other Vehicles [Watercraft*, Aircraft*, Trailers/Storage Containers*, and Snowmobiles*.]</a:t>
            </a:r>
          </a:p>
          <a:p>
            <a:pPr marL="0" indent="0">
              <a:buNone/>
            </a:pPr>
            <a:r>
              <a:rPr lang="en-US" sz="2400" u="sng" dirty="0">
                <a:solidFill>
                  <a:srgbClr val="FFC000"/>
                </a:solidFill>
              </a:rPr>
              <a:t>Vehicles</a:t>
            </a:r>
          </a:p>
          <a:p>
            <a:pPr marL="0" indent="0">
              <a:buNone/>
            </a:pPr>
            <a:r>
              <a:rPr lang="en-US" sz="2400" dirty="0">
                <a:solidFill>
                  <a:srgbClr val="FFC000"/>
                </a:solidFill>
              </a:rPr>
              <a:t>(VH) </a:t>
            </a:r>
            <a:r>
              <a:rPr lang="en-US" sz="2400" dirty="0"/>
              <a:t>Buses, Trucks, Vans, Automobiles, and Motorcycles.</a:t>
            </a:r>
          </a:p>
          <a:p>
            <a:pPr marL="0" indent="0">
              <a:buNone/>
            </a:pPr>
            <a:r>
              <a:rPr lang="en-US" sz="2400" u="sng" dirty="0">
                <a:solidFill>
                  <a:srgbClr val="B1E280"/>
                </a:solidFill>
              </a:rPr>
              <a:t>Software</a:t>
            </a:r>
          </a:p>
          <a:p>
            <a:pPr marL="0" indent="0">
              <a:buNone/>
            </a:pPr>
            <a:r>
              <a:rPr lang="en-US" sz="2400" dirty="0">
                <a:solidFill>
                  <a:srgbClr val="B1E280"/>
                </a:solidFill>
              </a:rPr>
              <a:t>(SW) </a:t>
            </a:r>
            <a:r>
              <a:rPr lang="en-US" sz="2400" dirty="0"/>
              <a:t>Stand-Alone Software. If software will be preloaded, use the appropriate equipment object code.</a:t>
            </a:r>
          </a:p>
          <a:p>
            <a:pPr marL="0" indent="0">
              <a:buNone/>
            </a:pPr>
            <a:r>
              <a:rPr lang="en-US" sz="2400" u="sng" dirty="0">
                <a:solidFill>
                  <a:srgbClr val="CDABDF"/>
                </a:solidFill>
              </a:rPr>
              <a:t>Art/Museum Objects</a:t>
            </a:r>
          </a:p>
          <a:p>
            <a:pPr marL="0" indent="0">
              <a:buNone/>
            </a:pPr>
            <a:r>
              <a:rPr lang="en-US" sz="2400" dirty="0">
                <a:solidFill>
                  <a:srgbClr val="CDABDF"/>
                </a:solidFill>
              </a:rPr>
              <a:t>(AH) </a:t>
            </a:r>
            <a:r>
              <a:rPr lang="en-US" sz="2400" dirty="0">
                <a:solidFill>
                  <a:srgbClr val="FFFFFF"/>
                </a:solidFill>
              </a:rPr>
              <a:t>Individual Items or Collections.</a:t>
            </a:r>
            <a:endParaRPr lang="en-US" dirty="0"/>
          </a:p>
        </p:txBody>
      </p:sp>
    </p:spTree>
    <p:extLst>
      <p:ext uri="{BB962C8B-B14F-4D97-AF65-F5344CB8AC3E}">
        <p14:creationId xmlns:p14="http://schemas.microsoft.com/office/powerpoint/2010/main" val="32485999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3" dur="500"/>
                                        <p:tgtEl>
                                          <p:spTgt spid="7">
                                            <p:txEl>
                                              <p:pRg st="1" end="1"/>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6" dur="500"/>
                                        <p:tgtEl>
                                          <p:spTgt spid="7">
                                            <p:txEl>
                                              <p:pRg st="2" end="2"/>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9" dur="500"/>
                                        <p:tgtEl>
                                          <p:spTgt spid="7">
                                            <p:txEl>
                                              <p:pRg st="3" end="3"/>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randombar(horizontal)">
                                      <p:cBhvr>
                                        <p:cTn id="32" dur="500"/>
                                        <p:tgtEl>
                                          <p:spTgt spid="7">
                                            <p:txEl>
                                              <p:pRg st="4" end="4"/>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randombar(horizontal)">
                                      <p:cBhvr>
                                        <p:cTn id="35" dur="500"/>
                                        <p:tgtEl>
                                          <p:spTgt spid="7">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7">
                                            <p:txEl>
                                              <p:pRg st="7" end="7"/>
                                            </p:txEl>
                                          </p:spTgt>
                                        </p:tgtEl>
                                        <p:attrNameLst>
                                          <p:attrName>style.visibility</p:attrName>
                                        </p:attrNameLst>
                                      </p:cBhvr>
                                      <p:to>
                                        <p:strVal val="visible"/>
                                      </p:to>
                                    </p:set>
                                    <p:animEffect transition="in" filter="randombar(horizontal)">
                                      <p:cBhvr>
                                        <p:cTn id="40" dur="500"/>
                                        <p:tgtEl>
                                          <p:spTgt spid="7">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7">
                                            <p:txEl>
                                              <p:pRg st="9" end="9"/>
                                            </p:txEl>
                                          </p:spTgt>
                                        </p:tgtEl>
                                        <p:attrNameLst>
                                          <p:attrName>style.visibility</p:attrName>
                                        </p:attrNameLst>
                                      </p:cBhvr>
                                      <p:to>
                                        <p:strVal val="visible"/>
                                      </p:to>
                                    </p:set>
                                    <p:animEffect transition="in" filter="randombar(horizontal)">
                                      <p:cBhvr>
                                        <p:cTn id="45" dur="500"/>
                                        <p:tgtEl>
                                          <p:spTgt spid="7">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7">
                                            <p:txEl>
                                              <p:pRg st="11" end="11"/>
                                            </p:txEl>
                                          </p:spTgt>
                                        </p:tgtEl>
                                        <p:attrNameLst>
                                          <p:attrName>style.visibility</p:attrName>
                                        </p:attrNameLst>
                                      </p:cBhvr>
                                      <p:to>
                                        <p:strVal val="visible"/>
                                      </p:to>
                                    </p:set>
                                    <p:animEffect transition="in" filter="randombar(horizontal)">
                                      <p:cBhvr>
                                        <p:cTn id="50"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230188"/>
            <a:ext cx="8382000" cy="664797"/>
          </a:xfrm>
        </p:spPr>
        <p:txBody>
          <a:bodyPr/>
          <a:lstStyle/>
          <a:p>
            <a:pPr algn="ctr"/>
            <a:r>
              <a:rPr lang="en-US" dirty="0"/>
              <a:t> </a:t>
            </a:r>
            <a:r>
              <a:rPr lang="en-US" sz="2400" dirty="0"/>
              <a:t>RELATIONSHIP BETWEEN THE ASSET TYPE CODE AND OBJECT CODES</a:t>
            </a:r>
          </a:p>
        </p:txBody>
      </p:sp>
      <p:sp>
        <p:nvSpPr>
          <p:cNvPr id="7" name="Text Placeholder 6"/>
          <p:cNvSpPr>
            <a:spLocks noGrp="1"/>
          </p:cNvSpPr>
          <p:nvPr>
            <p:ph type="body" sz="quarter" idx="10"/>
          </p:nvPr>
        </p:nvSpPr>
        <p:spPr>
          <a:xfrm>
            <a:off x="304800" y="1219200"/>
            <a:ext cx="8683541" cy="5164491"/>
          </a:xfrm>
        </p:spPr>
        <p:txBody>
          <a:bodyPr/>
          <a:lstStyle/>
          <a:p>
            <a:r>
              <a:rPr lang="en-US" sz="2800" dirty="0">
                <a:solidFill>
                  <a:schemeClr val="tx2">
                    <a:lumMod val="90000"/>
                  </a:schemeClr>
                </a:solidFill>
              </a:rPr>
              <a:t>Equipment: </a:t>
            </a:r>
            <a:r>
              <a:rPr lang="en-US" sz="2800" dirty="0"/>
              <a:t>(SI, OF, IS, ME, RE, VH)</a:t>
            </a:r>
          </a:p>
          <a:p>
            <a:pPr lvl="2"/>
            <a:r>
              <a:rPr lang="en-US" sz="2800" dirty="0">
                <a:solidFill>
                  <a:schemeClr val="tx2">
                    <a:lumMod val="90000"/>
                  </a:schemeClr>
                </a:solidFill>
              </a:rPr>
              <a:t>8210/8240/8230/8245/8235/8910</a:t>
            </a:r>
          </a:p>
          <a:p>
            <a:r>
              <a:rPr lang="en-US" sz="2800" dirty="0">
                <a:solidFill>
                  <a:srgbClr val="FFC000"/>
                </a:solidFill>
              </a:rPr>
              <a:t>Vehicles: </a:t>
            </a:r>
            <a:r>
              <a:rPr lang="en-US" sz="2800" dirty="0"/>
              <a:t>(VH) (Only Buses, Trucks, Vans, Automobiles, and Motorcycles) </a:t>
            </a:r>
          </a:p>
          <a:p>
            <a:pPr lvl="2"/>
            <a:r>
              <a:rPr lang="en-US" sz="2800" dirty="0">
                <a:solidFill>
                  <a:srgbClr val="FFC000"/>
                </a:solidFill>
              </a:rPr>
              <a:t>8250/8255/8915/8245/8235</a:t>
            </a:r>
          </a:p>
          <a:p>
            <a:r>
              <a:rPr lang="en-US" sz="2800" dirty="0">
                <a:solidFill>
                  <a:srgbClr val="99FF99"/>
                </a:solidFill>
              </a:rPr>
              <a:t>Software: </a:t>
            </a:r>
            <a:r>
              <a:rPr lang="en-US" sz="2800" dirty="0"/>
              <a:t>(SW) (Stand-Alone)</a:t>
            </a:r>
          </a:p>
          <a:p>
            <a:pPr lvl="2"/>
            <a:r>
              <a:rPr lang="en-US" sz="2800" dirty="0">
                <a:solidFill>
                  <a:srgbClr val="99FF99"/>
                </a:solidFill>
              </a:rPr>
              <a:t>8260/8265/8930/8245/8235</a:t>
            </a:r>
          </a:p>
          <a:p>
            <a:r>
              <a:rPr lang="en-US" sz="2800" dirty="0">
                <a:solidFill>
                  <a:srgbClr val="CDABDF"/>
                </a:solidFill>
              </a:rPr>
              <a:t>Art/Museum Objects: </a:t>
            </a:r>
            <a:r>
              <a:rPr lang="en-US" sz="2800" dirty="0"/>
              <a:t>(AH)</a:t>
            </a:r>
          </a:p>
          <a:p>
            <a:pPr lvl="2"/>
            <a:r>
              <a:rPr lang="en-US" sz="2800" dirty="0">
                <a:solidFill>
                  <a:srgbClr val="CDABDF"/>
                </a:solidFill>
              </a:rPr>
              <a:t>8280/8900/8245/8235</a:t>
            </a:r>
          </a:p>
          <a:p>
            <a:pPr marL="569912" lvl="1" indent="0">
              <a:buNone/>
            </a:pPr>
            <a:r>
              <a:rPr lang="en-US" sz="2400" dirty="0">
                <a:solidFill>
                  <a:srgbClr val="FFFF00"/>
                </a:solidFill>
              </a:rPr>
              <a:t>*Watercraft, aircraft, trailers/storage containers, and snowmobiles all use VH, but are considered equipment (not street vehicles) for object code purposes.</a:t>
            </a:r>
          </a:p>
        </p:txBody>
      </p:sp>
    </p:spTree>
    <p:extLst>
      <p:ext uri="{BB962C8B-B14F-4D97-AF65-F5344CB8AC3E}">
        <p14:creationId xmlns:p14="http://schemas.microsoft.com/office/powerpoint/2010/main" val="15241371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7">
                                            <p:txEl>
                                              <p:pRg st="8" end="8"/>
                                            </p:txEl>
                                          </p:spTgt>
                                        </p:tgtEl>
                                        <p:attrNameLst>
                                          <p:attrName>style.visibility</p:attrName>
                                        </p:attrNameLst>
                                      </p:cBhvr>
                                      <p:to>
                                        <p:strVal val="visible"/>
                                      </p:to>
                                    </p:set>
                                    <p:animEffect transition="in" filter="wipe(left)">
                                      <p:cBhvr>
                                        <p:cTn id="10" dur="500"/>
                                        <p:tgtEl>
                                          <p:spTgt spid="7">
                                            <p:txEl>
                                              <p:pRg st="8" end="8"/>
                                            </p:txEl>
                                          </p:spTgt>
                                        </p:tgtEl>
                                      </p:cBhvr>
                                    </p:animEffect>
                                  </p:childTnLst>
                                  <p:subTnLst>
                                    <p:set>
                                      <p:cBhvr override="childStyle">
                                        <p:cTn dur="1" fill="hold" display="0" masterRel="nextClick" afterEffect="1"/>
                                        <p:tgtEl>
                                          <p:spTgt spid="7">
                                            <p:txEl>
                                              <p:pRg st="8" end="8"/>
                                            </p:txEl>
                                          </p:spTgt>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left)">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wipe(left)">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wipe(left)">
                                      <p:cBhvr>
                                        <p:cTn id="30" dur="500"/>
                                        <p:tgtEl>
                                          <p:spTgt spid="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wipe(left)">
                                      <p:cBhvr>
                                        <p:cTn id="35" dur="500"/>
                                        <p:tgtEl>
                                          <p:spTgt spid="7">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7">
                                            <p:txEl>
                                              <p:pRg st="6" end="6"/>
                                            </p:txEl>
                                          </p:spTgt>
                                        </p:tgtEl>
                                        <p:attrNameLst>
                                          <p:attrName>style.visibility</p:attrName>
                                        </p:attrNameLst>
                                      </p:cBhvr>
                                      <p:to>
                                        <p:strVal val="visible"/>
                                      </p:to>
                                    </p:set>
                                    <p:animEffect transition="in" filter="wipe(left)">
                                      <p:cBhvr>
                                        <p:cTn id="40" dur="500"/>
                                        <p:tgtEl>
                                          <p:spTgt spid="7">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7">
                                            <p:txEl>
                                              <p:pRg st="7" end="7"/>
                                            </p:txEl>
                                          </p:spTgt>
                                        </p:tgtEl>
                                        <p:attrNameLst>
                                          <p:attrName>style.visibility</p:attrName>
                                        </p:attrNameLst>
                                      </p:cBhvr>
                                      <p:to>
                                        <p:strVal val="visible"/>
                                      </p:to>
                                    </p:set>
                                    <p:animEffect transition="in" filter="wipe(left)">
                                      <p:cBhvr>
                                        <p:cTn id="45"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2904" y="2514600"/>
            <a:ext cx="6478191" cy="609600"/>
          </a:xfrm>
        </p:spPr>
        <p:txBody>
          <a:bodyPr/>
          <a:lstStyle/>
          <a:p>
            <a:pPr algn="ctr"/>
            <a:r>
              <a:rPr lang="en-US" dirty="0"/>
              <a:t>PART ONE</a:t>
            </a:r>
          </a:p>
        </p:txBody>
      </p:sp>
    </p:spTree>
    <p:extLst>
      <p:ext uri="{BB962C8B-B14F-4D97-AF65-F5344CB8AC3E}">
        <p14:creationId xmlns:p14="http://schemas.microsoft.com/office/powerpoint/2010/main" val="179593102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01053" y="357760"/>
            <a:ext cx="8382000" cy="664797"/>
          </a:xfrm>
        </p:spPr>
        <p:txBody>
          <a:bodyPr/>
          <a:lstStyle/>
          <a:p>
            <a:pPr algn="ctr"/>
            <a:r>
              <a:rPr lang="en-US" dirty="0"/>
              <a:t> </a:t>
            </a:r>
            <a:r>
              <a:rPr lang="en-US" sz="4400" dirty="0"/>
              <a:t>LEASE PAYMENT OBJECT CODES</a:t>
            </a:r>
          </a:p>
        </p:txBody>
      </p:sp>
      <p:sp>
        <p:nvSpPr>
          <p:cNvPr id="3" name="TextBox 2">
            <a:extLst>
              <a:ext uri="{FF2B5EF4-FFF2-40B4-BE49-F238E27FC236}">
                <a16:creationId xmlns:a16="http://schemas.microsoft.com/office/drawing/2014/main" id="{DB570548-BA03-10A7-63FC-B4067BB06745}"/>
              </a:ext>
            </a:extLst>
          </p:cNvPr>
          <p:cNvSpPr txBox="1"/>
          <p:nvPr/>
        </p:nvSpPr>
        <p:spPr>
          <a:xfrm>
            <a:off x="228600" y="1143000"/>
            <a:ext cx="8686800" cy="5170646"/>
          </a:xfrm>
          <a:prstGeom prst="rect">
            <a:avLst/>
          </a:prstGeom>
          <a:noFill/>
        </p:spPr>
        <p:txBody>
          <a:bodyPr wrap="square">
            <a:spAutoFit/>
          </a:bodyPr>
          <a:lstStyle/>
          <a:p>
            <a:r>
              <a:rPr lang="en-US" i="1" dirty="0">
                <a:solidFill>
                  <a:srgbClr val="2B893D"/>
                </a:solidFill>
              </a:rPr>
              <a:t>Departments are required to send lease information to the Property Management Lease Accountant prior to making any lease purchase. Once reviewed, Property Management will set up the asset(s) in the system.</a:t>
            </a:r>
          </a:p>
          <a:p>
            <a:endParaRPr lang="en-US" sz="2000" dirty="0">
              <a:solidFill>
                <a:srgbClr val="2B893D"/>
              </a:solidFill>
            </a:endParaRPr>
          </a:p>
          <a:p>
            <a:r>
              <a:rPr lang="en-US" sz="1600" dirty="0"/>
              <a:t>Direct to Vendor Lease purchases are made directly from a vendor using a requisition versus going through CSURF. Unlike CSURF payments, payments will be generated using a Payment Request or Disbursement Voucher and are based upon the payment terms entered in the requisition. The requisition must show “modify asset” and use the asset number(s) provided by Property Management.</a:t>
            </a:r>
          </a:p>
          <a:p>
            <a:pPr marL="0" indent="0">
              <a:buNone/>
            </a:pPr>
            <a:endParaRPr lang="en-US" sz="1600" dirty="0">
              <a:solidFill>
                <a:schemeClr val="accent4">
                  <a:lumMod val="40000"/>
                  <a:lumOff val="60000"/>
                </a:schemeClr>
              </a:solidFill>
            </a:endParaRPr>
          </a:p>
          <a:p>
            <a:pPr marL="0" indent="0">
              <a:buNone/>
            </a:pPr>
            <a:r>
              <a:rPr lang="en-US" sz="1600" dirty="0">
                <a:solidFill>
                  <a:schemeClr val="accent4">
                    <a:lumMod val="40000"/>
                    <a:lumOff val="60000"/>
                  </a:schemeClr>
                </a:solidFill>
              </a:rPr>
              <a:t>Below are lease payment object codes:</a:t>
            </a:r>
          </a:p>
          <a:p>
            <a:pPr marL="0" indent="0">
              <a:buNone/>
            </a:pPr>
            <a:endParaRPr lang="en-US" sz="1600" dirty="0">
              <a:solidFill>
                <a:schemeClr val="accent4">
                  <a:lumMod val="40000"/>
                  <a:lumOff val="60000"/>
                </a:schemeClr>
              </a:solidFill>
            </a:endParaRPr>
          </a:p>
          <a:p>
            <a:pPr marL="0" indent="0">
              <a:buNone/>
            </a:pPr>
            <a:r>
              <a:rPr lang="en-US" sz="1600" dirty="0">
                <a:solidFill>
                  <a:schemeClr val="accent4">
                    <a:lumMod val="40000"/>
                    <a:lumOff val="60000"/>
                  </a:schemeClr>
                </a:solidFill>
              </a:rPr>
              <a:t>8300 – Furniture/Fixture – CSU Title</a:t>
            </a:r>
          </a:p>
          <a:p>
            <a:pPr marL="0" indent="0">
              <a:buNone/>
            </a:pPr>
            <a:r>
              <a:rPr lang="en-US" sz="1600" dirty="0">
                <a:solidFill>
                  <a:schemeClr val="accent4">
                    <a:lumMod val="40000"/>
                    <a:lumOff val="60000"/>
                  </a:schemeClr>
                </a:solidFill>
              </a:rPr>
              <a:t>8310 – Other Capital Equipment – CSU Title</a:t>
            </a:r>
          </a:p>
          <a:p>
            <a:pPr marL="0" indent="0">
              <a:buNone/>
            </a:pPr>
            <a:r>
              <a:rPr lang="en-US" sz="1600" dirty="0">
                <a:solidFill>
                  <a:schemeClr val="accent4">
                    <a:lumMod val="40000"/>
                    <a:lumOff val="60000"/>
                  </a:schemeClr>
                </a:solidFill>
              </a:rPr>
              <a:t>8320 – Other Real Property – CSU Title</a:t>
            </a:r>
          </a:p>
          <a:p>
            <a:r>
              <a:rPr lang="en-US" sz="1600" dirty="0">
                <a:solidFill>
                  <a:schemeClr val="accent4">
                    <a:lumMod val="40000"/>
                    <a:lumOff val="60000"/>
                  </a:schemeClr>
                </a:solidFill>
              </a:rPr>
              <a:t>8920 – (77) Furniture/Fixture – CSU Title</a:t>
            </a:r>
          </a:p>
          <a:p>
            <a:r>
              <a:rPr lang="en-US" sz="1600" dirty="0">
                <a:solidFill>
                  <a:schemeClr val="accent4">
                    <a:lumMod val="40000"/>
                    <a:lumOff val="60000"/>
                  </a:schemeClr>
                </a:solidFill>
              </a:rPr>
              <a:t>8925 – (77) Other Cap Equipment – CSU Title</a:t>
            </a:r>
          </a:p>
          <a:p>
            <a:pPr marL="0" indent="0">
              <a:buNone/>
            </a:pPr>
            <a:endParaRPr lang="en-US" sz="1600" dirty="0">
              <a:solidFill>
                <a:schemeClr val="accent4">
                  <a:lumMod val="40000"/>
                  <a:lumOff val="60000"/>
                </a:schemeClr>
              </a:solidFill>
            </a:endParaRPr>
          </a:p>
          <a:p>
            <a:endParaRPr lang="en-US" sz="1600" dirty="0">
              <a:solidFill>
                <a:srgbClr val="FFC000"/>
              </a:solidFill>
            </a:endParaRPr>
          </a:p>
          <a:p>
            <a:pPr algn="ctr"/>
            <a:r>
              <a:rPr lang="en-US" sz="1600" dirty="0">
                <a:solidFill>
                  <a:srgbClr val="FFC000"/>
                </a:solidFill>
              </a:rPr>
              <a:t>NOTE: All down payments on any leases should use the appropriate </a:t>
            </a:r>
            <a:r>
              <a:rPr lang="en-US" sz="1600" i="1" dirty="0">
                <a:solidFill>
                  <a:srgbClr val="FFC000"/>
                </a:solidFill>
              </a:rPr>
              <a:t>equipment</a:t>
            </a:r>
            <a:r>
              <a:rPr lang="en-US" sz="1600" dirty="0">
                <a:solidFill>
                  <a:srgbClr val="FFC000"/>
                </a:solidFill>
              </a:rPr>
              <a:t> </a:t>
            </a:r>
            <a:r>
              <a:rPr lang="en-US" sz="1600" i="1" dirty="0">
                <a:solidFill>
                  <a:srgbClr val="FFC000"/>
                </a:solidFill>
              </a:rPr>
              <a:t>object code</a:t>
            </a:r>
            <a:r>
              <a:rPr lang="en-US" sz="1600" dirty="0">
                <a:solidFill>
                  <a:srgbClr val="FFC000"/>
                </a:solidFill>
              </a:rPr>
              <a:t>, </a:t>
            </a:r>
            <a:r>
              <a:rPr lang="en-US" sz="1600" b="1" dirty="0">
                <a:solidFill>
                  <a:srgbClr val="FFC000"/>
                </a:solidFill>
              </a:rPr>
              <a:t>not</a:t>
            </a:r>
            <a:r>
              <a:rPr lang="en-US" sz="1600" dirty="0">
                <a:solidFill>
                  <a:srgbClr val="FFC000"/>
                </a:solidFill>
              </a:rPr>
              <a:t> a lease payment object code.</a:t>
            </a:r>
          </a:p>
        </p:txBody>
      </p:sp>
    </p:spTree>
    <p:extLst>
      <p:ext uri="{BB962C8B-B14F-4D97-AF65-F5344CB8AC3E}">
        <p14:creationId xmlns:p14="http://schemas.microsoft.com/office/powerpoint/2010/main" val="22382824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01053" y="357760"/>
            <a:ext cx="8382000" cy="664797"/>
          </a:xfrm>
        </p:spPr>
        <p:txBody>
          <a:bodyPr/>
          <a:lstStyle/>
          <a:p>
            <a:pPr algn="ctr"/>
            <a:r>
              <a:rPr lang="en-US" dirty="0"/>
              <a:t> </a:t>
            </a:r>
            <a:r>
              <a:rPr lang="en-US" sz="4400" dirty="0"/>
              <a:t>GASB  87/96 OBJECT CODES</a:t>
            </a:r>
          </a:p>
        </p:txBody>
      </p:sp>
      <p:sp>
        <p:nvSpPr>
          <p:cNvPr id="4" name="Text Placeholder 3">
            <a:extLst>
              <a:ext uri="{FF2B5EF4-FFF2-40B4-BE49-F238E27FC236}">
                <a16:creationId xmlns:a16="http://schemas.microsoft.com/office/drawing/2014/main" id="{93A8A5EF-CE13-1B69-C633-8C4A976DCCD0}"/>
              </a:ext>
            </a:extLst>
          </p:cNvPr>
          <p:cNvSpPr>
            <a:spLocks noGrp="1"/>
          </p:cNvSpPr>
          <p:nvPr>
            <p:ph type="body" sz="quarter" idx="10"/>
          </p:nvPr>
        </p:nvSpPr>
        <p:spPr>
          <a:xfrm>
            <a:off x="438816" y="1219200"/>
            <a:ext cx="8382000" cy="4370427"/>
          </a:xfrm>
        </p:spPr>
        <p:txBody>
          <a:bodyPr/>
          <a:lstStyle/>
          <a:p>
            <a:r>
              <a:rPr lang="en-US" dirty="0">
                <a:solidFill>
                  <a:srgbClr val="2B893D"/>
                </a:solidFill>
              </a:rPr>
              <a:t>GASB 87</a:t>
            </a:r>
          </a:p>
          <a:p>
            <a:pPr marL="225425" indent="-285750" fontAlgn="ctr">
              <a:spcBef>
                <a:spcPts val="0"/>
              </a:spcBef>
              <a:buSzPts val="1000"/>
              <a:buFont typeface="Symbol" panose="05050102010706020507" pitchFamily="18" charset="2"/>
              <a:buChar char=""/>
              <a:tabLst>
                <a:tab pos="914400" algn="l"/>
              </a:tabLst>
            </a:pPr>
            <a:r>
              <a:rPr lang="en-US" sz="1800" dirty="0"/>
              <a:t>Term longer than 12 months </a:t>
            </a:r>
          </a:p>
          <a:p>
            <a:pPr marL="225425" indent="-285750" fontAlgn="ctr">
              <a:spcBef>
                <a:spcPts val="0"/>
              </a:spcBef>
              <a:buSzPts val="1000"/>
              <a:buFont typeface="Symbol" panose="05050102010706020507" pitchFamily="18" charset="2"/>
              <a:buChar char=""/>
              <a:tabLst>
                <a:tab pos="914400" algn="l"/>
              </a:tabLst>
            </a:pPr>
            <a:r>
              <a:rPr lang="en-US" sz="1800" dirty="0"/>
              <a:t>Total Liability &gt;$25k </a:t>
            </a:r>
          </a:p>
          <a:p>
            <a:pPr marL="225425" indent="-285750" fontAlgn="ctr">
              <a:spcBef>
                <a:spcPts val="0"/>
              </a:spcBef>
              <a:buSzPts val="1000"/>
              <a:buFont typeface="Symbol" panose="05050102010706020507" pitchFamily="18" charset="2"/>
              <a:buChar char=""/>
              <a:tabLst>
                <a:tab pos="914400" algn="l"/>
              </a:tabLst>
            </a:pPr>
            <a:r>
              <a:rPr lang="en-US" sz="1800" dirty="0"/>
              <a:t>Type of Lease </a:t>
            </a:r>
          </a:p>
          <a:p>
            <a:pPr marL="742950" lvl="1" indent="-285750" fontAlgn="ctr">
              <a:spcBef>
                <a:spcPts val="0"/>
              </a:spcBef>
              <a:buSzPts val="1000"/>
              <a:buFont typeface="Symbol" panose="05050102010706020507" pitchFamily="18" charset="2"/>
              <a:buChar char=""/>
              <a:tabLst>
                <a:tab pos="914400" algn="l"/>
              </a:tabLst>
            </a:pPr>
            <a:r>
              <a:rPr lang="en-US" sz="1400" dirty="0"/>
              <a:t>Equipment Lease</a:t>
            </a:r>
          </a:p>
          <a:p>
            <a:pPr marL="1087438" lvl="2" indent="-285750" fontAlgn="ctr">
              <a:spcBef>
                <a:spcPts val="0"/>
              </a:spcBef>
              <a:buSzPts val="1000"/>
              <a:buFont typeface="Symbol" panose="05050102010706020507" pitchFamily="18" charset="2"/>
              <a:buChar char=""/>
              <a:tabLst>
                <a:tab pos="914400" algn="l"/>
              </a:tabLst>
            </a:pPr>
            <a:r>
              <a:rPr lang="en-US" sz="1200" dirty="0"/>
              <a:t>8410-RTU Equipment Lease Payment </a:t>
            </a:r>
          </a:p>
          <a:p>
            <a:pPr marL="742950" lvl="1" indent="-285750" fontAlgn="ctr">
              <a:spcBef>
                <a:spcPts val="0"/>
              </a:spcBef>
              <a:buSzPts val="1000"/>
              <a:buFont typeface="Symbol" panose="05050102010706020507" pitchFamily="18" charset="2"/>
              <a:buChar char=""/>
              <a:tabLst>
                <a:tab pos="914400" algn="l"/>
              </a:tabLst>
            </a:pPr>
            <a:r>
              <a:rPr lang="en-US" sz="1400" dirty="0"/>
              <a:t>Vehicle Lease</a:t>
            </a:r>
          </a:p>
          <a:p>
            <a:pPr marL="1087438" lvl="2" indent="-285750" fontAlgn="ctr">
              <a:spcBef>
                <a:spcPts val="0"/>
              </a:spcBef>
              <a:buSzPts val="1000"/>
              <a:buFont typeface="Symbol" panose="05050102010706020507" pitchFamily="18" charset="2"/>
              <a:buChar char=""/>
              <a:tabLst>
                <a:tab pos="914400" algn="l"/>
              </a:tabLst>
            </a:pPr>
            <a:r>
              <a:rPr lang="en-US" sz="1200" dirty="0"/>
              <a:t>8411-RTU Vehicle Equipment Lease Payment </a:t>
            </a:r>
          </a:p>
          <a:p>
            <a:pPr marL="742950" lvl="1" indent="-285750" fontAlgn="ctr">
              <a:spcBef>
                <a:spcPts val="0"/>
              </a:spcBef>
              <a:buSzPts val="1000"/>
              <a:buFont typeface="Symbol" panose="05050102010706020507" pitchFamily="18" charset="2"/>
              <a:buChar char=""/>
              <a:tabLst>
                <a:tab pos="914400" algn="l"/>
              </a:tabLst>
            </a:pPr>
            <a:r>
              <a:rPr lang="en-US" sz="1400" dirty="0"/>
              <a:t>Building Lease</a:t>
            </a:r>
          </a:p>
          <a:p>
            <a:pPr marL="1087438" lvl="2" indent="-285750" fontAlgn="ctr">
              <a:spcBef>
                <a:spcPts val="0"/>
              </a:spcBef>
              <a:buSzPts val="1000"/>
              <a:buFont typeface="Symbol" panose="05050102010706020507" pitchFamily="18" charset="2"/>
              <a:buChar char=""/>
              <a:tabLst>
                <a:tab pos="914400" algn="l"/>
              </a:tabLst>
            </a:pPr>
            <a:r>
              <a:rPr lang="en-US" sz="1200" dirty="0"/>
              <a:t>8414-RTU Building Lease Payment  </a:t>
            </a:r>
          </a:p>
          <a:p>
            <a:pPr marL="742950" lvl="1" indent="-285750" fontAlgn="ctr">
              <a:spcBef>
                <a:spcPts val="0"/>
              </a:spcBef>
              <a:buSzPts val="1000"/>
              <a:buFont typeface="Symbol" panose="05050102010706020507" pitchFamily="18" charset="2"/>
              <a:buChar char=""/>
              <a:tabLst>
                <a:tab pos="914400" algn="l"/>
              </a:tabLst>
            </a:pPr>
            <a:r>
              <a:rPr lang="en-US" sz="1400" dirty="0"/>
              <a:t>Land Lease</a:t>
            </a:r>
          </a:p>
          <a:p>
            <a:pPr marL="1087438" lvl="2" indent="-285750" fontAlgn="ctr">
              <a:spcBef>
                <a:spcPts val="0"/>
              </a:spcBef>
              <a:buSzPts val="1000"/>
              <a:buFont typeface="Symbol" panose="05050102010706020507" pitchFamily="18" charset="2"/>
              <a:buChar char=""/>
              <a:tabLst>
                <a:tab pos="914400" algn="l"/>
              </a:tabLst>
            </a:pPr>
            <a:r>
              <a:rPr lang="en-US" sz="1200" dirty="0"/>
              <a:t>8415-RTU Land Lease Payment </a:t>
            </a:r>
            <a:endParaRPr lang="en-US" dirty="0">
              <a:solidFill>
                <a:srgbClr val="2B893D"/>
              </a:solidFill>
            </a:endParaRPr>
          </a:p>
          <a:p>
            <a:r>
              <a:rPr lang="en-US" dirty="0">
                <a:solidFill>
                  <a:srgbClr val="2B893D"/>
                </a:solidFill>
              </a:rPr>
              <a:t>GASB 96</a:t>
            </a:r>
          </a:p>
          <a:p>
            <a:pPr marL="225425" indent="-285750" fontAlgn="ctr">
              <a:spcBef>
                <a:spcPts val="0"/>
              </a:spcBef>
              <a:buSzPts val="1000"/>
              <a:buFont typeface="Symbol" panose="05050102010706020507" pitchFamily="18" charset="2"/>
              <a:buChar char=""/>
              <a:tabLst>
                <a:tab pos="914400" algn="l"/>
              </a:tabLst>
            </a:pPr>
            <a:r>
              <a:rPr lang="en-US" sz="1400" dirty="0">
                <a:effectLst/>
                <a:ea typeface="Times New Roman" panose="02020603050405020304" pitchFamily="18" charset="0"/>
              </a:rPr>
              <a:t>Subscription-Based IT Arrangements (SBITA) </a:t>
            </a:r>
            <a:endParaRPr lang="en-US" sz="1400" dirty="0">
              <a:effectLst/>
              <a:ea typeface="Calibri" panose="020F0502020204030204" pitchFamily="34" charset="0"/>
            </a:endParaRPr>
          </a:p>
          <a:p>
            <a:pPr marL="225425" indent="-285750" fontAlgn="ctr">
              <a:spcBef>
                <a:spcPts val="0"/>
              </a:spcBef>
              <a:buSzPts val="1000"/>
              <a:buFont typeface="Symbol" panose="05050102010706020507" pitchFamily="18" charset="2"/>
              <a:buChar char=""/>
              <a:tabLst>
                <a:tab pos="914400" algn="l"/>
              </a:tabLst>
            </a:pPr>
            <a:r>
              <a:rPr lang="en-US" sz="1400" dirty="0">
                <a:effectLst/>
                <a:ea typeface="Times New Roman" panose="02020603050405020304" pitchFamily="18" charset="0"/>
              </a:rPr>
              <a:t>Term longer than 12 months </a:t>
            </a:r>
            <a:endParaRPr lang="en-US" sz="1400" dirty="0">
              <a:effectLst/>
              <a:ea typeface="Calibri" panose="020F0502020204030204" pitchFamily="34" charset="0"/>
            </a:endParaRPr>
          </a:p>
          <a:p>
            <a:pPr marL="225425" indent="-285750" fontAlgn="ctr">
              <a:spcBef>
                <a:spcPts val="0"/>
              </a:spcBef>
              <a:buSzPts val="1000"/>
              <a:buFont typeface="Symbol" panose="05050102010706020507" pitchFamily="18" charset="2"/>
              <a:buChar char=""/>
              <a:tabLst>
                <a:tab pos="914400" algn="l"/>
              </a:tabLst>
            </a:pPr>
            <a:r>
              <a:rPr lang="en-US" sz="1400" dirty="0">
                <a:effectLst/>
                <a:ea typeface="Times New Roman" panose="02020603050405020304" pitchFamily="18" charset="0"/>
              </a:rPr>
              <a:t>Total Liability &gt;$50k </a:t>
            </a:r>
            <a:endParaRPr lang="en-US" sz="1400" dirty="0">
              <a:effectLst/>
              <a:ea typeface="Calibri" panose="020F0502020204030204" pitchFamily="34" charset="0"/>
            </a:endParaRPr>
          </a:p>
          <a:p>
            <a:pPr marL="742950" marR="0" lvl="1" indent="-285750" fontAlgn="ctr">
              <a:spcBef>
                <a:spcPts val="0"/>
              </a:spcBef>
              <a:spcAft>
                <a:spcPts val="0"/>
              </a:spcAft>
              <a:buSzPts val="1000"/>
              <a:buFont typeface="Symbol" panose="05050102010706020507" pitchFamily="18" charset="2"/>
              <a:buChar char=""/>
              <a:tabLst>
                <a:tab pos="914400" algn="l"/>
              </a:tabLst>
            </a:pPr>
            <a:r>
              <a:rPr lang="en-US" sz="1400" dirty="0">
                <a:effectLst/>
                <a:ea typeface="Times New Roman" panose="02020603050405020304" pitchFamily="18" charset="0"/>
              </a:rPr>
              <a:t>We must have substantial control over how the software is used</a:t>
            </a:r>
          </a:p>
          <a:p>
            <a:pPr marL="742950" lvl="1" indent="-285750" fontAlgn="ctr">
              <a:spcBef>
                <a:spcPts val="0"/>
              </a:spcBef>
              <a:buSzPts val="1000"/>
              <a:buFont typeface="Symbol" panose="05050102010706020507" pitchFamily="18" charset="2"/>
              <a:buChar char=""/>
              <a:tabLst>
                <a:tab pos="914400" algn="l"/>
              </a:tabLst>
            </a:pPr>
            <a:r>
              <a:rPr lang="en-US" sz="1400" dirty="0">
                <a:effectLst/>
                <a:ea typeface="Times New Roman" panose="02020603050405020304" pitchFamily="18" charset="0"/>
              </a:rPr>
              <a:t>8416-SBITA Lease Payment </a:t>
            </a:r>
            <a:endParaRPr lang="en-US" sz="1400" dirty="0">
              <a:effectLst/>
              <a:ea typeface="Calibri" panose="020F0502020204030204" pitchFamily="34" charset="0"/>
            </a:endParaRPr>
          </a:p>
          <a:p>
            <a:pPr marL="457200" marR="0" lvl="1" indent="0" fontAlgn="ctr">
              <a:spcBef>
                <a:spcPts val="0"/>
              </a:spcBef>
              <a:spcAft>
                <a:spcPts val="0"/>
              </a:spcAft>
              <a:buSzPts val="1000"/>
              <a:buNone/>
              <a:tabLst>
                <a:tab pos="914400" algn="l"/>
              </a:tabLst>
            </a:pP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08960143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230188"/>
            <a:ext cx="8382000" cy="664797"/>
          </a:xfrm>
        </p:spPr>
        <p:txBody>
          <a:bodyPr/>
          <a:lstStyle/>
          <a:p>
            <a:pPr algn="ctr"/>
            <a:r>
              <a:rPr lang="en-US" dirty="0"/>
              <a:t> </a:t>
            </a:r>
            <a:r>
              <a:rPr lang="en-US" sz="3600" dirty="0"/>
              <a:t>PUTTING IT ALL TOGETHER</a:t>
            </a:r>
          </a:p>
        </p:txBody>
      </p:sp>
      <p:graphicFrame>
        <p:nvGraphicFramePr>
          <p:cNvPr id="2" name="Object 1"/>
          <p:cNvGraphicFramePr>
            <a:graphicFrameLocks noChangeAspect="1"/>
          </p:cNvGraphicFramePr>
          <p:nvPr>
            <p:extLst>
              <p:ext uri="{D42A27DB-BD31-4B8C-83A1-F6EECF244321}">
                <p14:modId xmlns:p14="http://schemas.microsoft.com/office/powerpoint/2010/main" val="2134549515"/>
              </p:ext>
            </p:extLst>
          </p:nvPr>
        </p:nvGraphicFramePr>
        <p:xfrm>
          <a:off x="1363663" y="896938"/>
          <a:ext cx="6365875" cy="5749925"/>
        </p:xfrm>
        <a:graphic>
          <a:graphicData uri="http://schemas.openxmlformats.org/presentationml/2006/ole">
            <mc:AlternateContent xmlns:mc="http://schemas.openxmlformats.org/markup-compatibility/2006">
              <mc:Choice xmlns:v="urn:schemas-microsoft-com:vml" Requires="v">
                <p:oleObj name="Document" r:id="rId3" imgW="6343862" imgH="5732567" progId="Word.Document.12">
                  <p:embed/>
                </p:oleObj>
              </mc:Choice>
              <mc:Fallback>
                <p:oleObj name="Document" r:id="rId3" imgW="6343862" imgH="5732567" progId="Word.Document.12">
                  <p:embed/>
                  <p:pic>
                    <p:nvPicPr>
                      <p:cNvPr id="0" name=""/>
                      <p:cNvPicPr/>
                      <p:nvPr/>
                    </p:nvPicPr>
                    <p:blipFill>
                      <a:blip r:embed="rId4"/>
                      <a:stretch>
                        <a:fillRect/>
                      </a:stretch>
                    </p:blipFill>
                    <p:spPr>
                      <a:xfrm>
                        <a:off x="1363663" y="896938"/>
                        <a:ext cx="6365875" cy="5749925"/>
                      </a:xfrm>
                      <a:prstGeom prst="rect">
                        <a:avLst/>
                      </a:prstGeom>
                    </p:spPr>
                  </p:pic>
                </p:oleObj>
              </mc:Fallback>
            </mc:AlternateContent>
          </a:graphicData>
        </a:graphic>
      </p:graphicFrame>
    </p:spTree>
    <p:extLst>
      <p:ext uri="{BB962C8B-B14F-4D97-AF65-F5344CB8AC3E}">
        <p14:creationId xmlns:p14="http://schemas.microsoft.com/office/powerpoint/2010/main" val="3737568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0999" y="152400"/>
            <a:ext cx="8382000" cy="608012"/>
          </a:xfrm>
        </p:spPr>
        <p:txBody>
          <a:bodyPr/>
          <a:lstStyle/>
          <a:p>
            <a:pPr algn="ctr"/>
            <a:r>
              <a:rPr lang="en-US" dirty="0"/>
              <a:t> </a:t>
            </a:r>
            <a:r>
              <a:rPr lang="en-US" sz="3600" dirty="0"/>
              <a:t>SPLIT FUNDING</a:t>
            </a:r>
          </a:p>
        </p:txBody>
      </p:sp>
      <p:sp>
        <p:nvSpPr>
          <p:cNvPr id="4" name="Text Placeholder 6"/>
          <p:cNvSpPr>
            <a:spLocks noGrp="1"/>
          </p:cNvSpPr>
          <p:nvPr>
            <p:ph type="body" sz="quarter" idx="10"/>
          </p:nvPr>
        </p:nvSpPr>
        <p:spPr>
          <a:xfrm>
            <a:off x="308058" y="1143000"/>
            <a:ext cx="8527881" cy="5324535"/>
          </a:xfrm>
        </p:spPr>
        <p:txBody>
          <a:bodyPr/>
          <a:lstStyle/>
          <a:p>
            <a:pPr marL="0" indent="0">
              <a:buNone/>
            </a:pPr>
            <a:r>
              <a:rPr lang="en-US" sz="2000" dirty="0"/>
              <a:t>When split-funding a </a:t>
            </a:r>
            <a:r>
              <a:rPr lang="en-US" sz="2000" i="1" dirty="0"/>
              <a:t>line item</a:t>
            </a:r>
            <a:r>
              <a:rPr lang="en-US" sz="2000" dirty="0"/>
              <a:t>; if the line item is capital, you may need mixed capital object codes (e.g., 8210, CSU fund with 8240, Sponsor fund).</a:t>
            </a:r>
          </a:p>
          <a:p>
            <a:pPr marL="0" indent="0">
              <a:buNone/>
            </a:pPr>
            <a:endParaRPr lang="en-US" sz="2000" dirty="0"/>
          </a:p>
          <a:p>
            <a:pPr marL="0" indent="0">
              <a:buNone/>
            </a:pPr>
            <a:r>
              <a:rPr lang="en-US" sz="2000" dirty="0"/>
              <a:t>Do not mix capital and non-capital object codes on the </a:t>
            </a:r>
            <a:r>
              <a:rPr lang="en-US" sz="2000" i="1" dirty="0"/>
              <a:t>same line item </a:t>
            </a:r>
            <a:r>
              <a:rPr lang="en-US" sz="2000" dirty="0"/>
              <a:t>(e.g., no 8210, capital with 6201, expense).  It is ok to have capital and non-capital object codes on different line items on the same requisition, however.</a:t>
            </a:r>
          </a:p>
          <a:p>
            <a:pPr marL="0" indent="0">
              <a:buNone/>
            </a:pPr>
            <a:endParaRPr lang="en-US" sz="2000" dirty="0"/>
          </a:p>
          <a:p>
            <a:pPr marL="0" indent="0">
              <a:buNone/>
            </a:pPr>
            <a:r>
              <a:rPr lang="en-US" sz="2000" dirty="0"/>
              <a:t>When split funding non-capital items, be aware to use the same expense object codes on the same line item (e.g., 6201, supplies with 6201, supplies and not 6201, supplies with 6602, maintenance services).</a:t>
            </a:r>
          </a:p>
          <a:p>
            <a:pPr marL="0" indent="0">
              <a:buNone/>
            </a:pPr>
            <a:endParaRPr lang="en-US" sz="2000" dirty="0"/>
          </a:p>
          <a:p>
            <a:pPr marL="0" indent="0">
              <a:buNone/>
            </a:pPr>
            <a:r>
              <a:rPr lang="en-US" sz="2000" dirty="0"/>
              <a:t>Be cautious when mixing titles (CSU w/ Federal/Sponsor).</a:t>
            </a:r>
          </a:p>
          <a:p>
            <a:pPr marL="0" indent="0">
              <a:buNone/>
            </a:pPr>
            <a:endParaRPr lang="en-US" sz="2000" dirty="0"/>
          </a:p>
          <a:p>
            <a:pPr marL="0" indent="0">
              <a:buNone/>
            </a:pPr>
            <a:r>
              <a:rPr lang="en-US" sz="2000" dirty="0"/>
              <a:t>Do not mix ownership/title between Federal and Sponsor on the </a:t>
            </a:r>
            <a:r>
              <a:rPr lang="en-US" sz="2000" i="1" dirty="0"/>
              <a:t>same line item </a:t>
            </a:r>
            <a:r>
              <a:rPr lang="en-US" sz="2000" dirty="0"/>
              <a:t>(e.g., 8235 with 8245)</a:t>
            </a:r>
            <a:r>
              <a:rPr lang="en-US" sz="2000" i="1" dirty="0"/>
              <a:t>. </a:t>
            </a:r>
          </a:p>
          <a:p>
            <a:pPr marL="0" indent="0">
              <a:buNone/>
            </a:pPr>
            <a:endParaRPr lang="en-US" sz="2000" i="1" dirty="0"/>
          </a:p>
          <a:p>
            <a:pPr marL="0" indent="0">
              <a:buNone/>
            </a:pPr>
            <a:r>
              <a:rPr lang="en-US" sz="2000" dirty="0"/>
              <a:t>No split funding on any 21 fund equipment purchases.</a:t>
            </a:r>
          </a:p>
        </p:txBody>
      </p:sp>
    </p:spTree>
    <p:extLst>
      <p:ext uri="{BB962C8B-B14F-4D97-AF65-F5344CB8AC3E}">
        <p14:creationId xmlns:p14="http://schemas.microsoft.com/office/powerpoint/2010/main" val="19613350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left)">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wipe(left)">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wipe(left)">
                                      <p:cBhvr>
                                        <p:cTn id="3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8382000" cy="664797"/>
          </a:xfrm>
        </p:spPr>
        <p:txBody>
          <a:bodyPr/>
          <a:lstStyle/>
          <a:p>
            <a:pPr algn="ctr"/>
            <a:r>
              <a:rPr lang="en-US" dirty="0"/>
              <a:t>QUESTIONS ON OBJECT CODES?</a:t>
            </a:r>
          </a:p>
        </p:txBody>
      </p:sp>
    </p:spTree>
    <p:extLst>
      <p:ext uri="{BB962C8B-B14F-4D97-AF65-F5344CB8AC3E}">
        <p14:creationId xmlns:p14="http://schemas.microsoft.com/office/powerpoint/2010/main" val="223377417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64797"/>
          </a:xfrm>
        </p:spPr>
        <p:txBody>
          <a:bodyPr/>
          <a:lstStyle/>
          <a:p>
            <a:pPr algn="ctr"/>
            <a:r>
              <a:rPr lang="en-US" dirty="0"/>
              <a:t>SYSTEM ASSETS</a:t>
            </a:r>
          </a:p>
        </p:txBody>
      </p:sp>
      <p:sp>
        <p:nvSpPr>
          <p:cNvPr id="3" name="Text Placeholder 6">
            <a:extLst>
              <a:ext uri="{FF2B5EF4-FFF2-40B4-BE49-F238E27FC236}">
                <a16:creationId xmlns:a16="http://schemas.microsoft.com/office/drawing/2014/main" id="{86509E44-05BD-1689-CFD9-575652A965E5}"/>
              </a:ext>
            </a:extLst>
          </p:cNvPr>
          <p:cNvSpPr>
            <a:spLocks noGrp="1"/>
          </p:cNvSpPr>
          <p:nvPr>
            <p:ph type="body" sz="quarter" idx="10"/>
          </p:nvPr>
        </p:nvSpPr>
        <p:spPr>
          <a:xfrm>
            <a:off x="381000" y="1198197"/>
            <a:ext cx="8382000" cy="4782848"/>
          </a:xfrm>
        </p:spPr>
        <p:txBody>
          <a:bodyPr/>
          <a:lstStyle/>
          <a:p>
            <a:pPr marL="0" indent="0">
              <a:buNone/>
            </a:pPr>
            <a:r>
              <a:rPr lang="en-US" sz="1800" dirty="0">
                <a:solidFill>
                  <a:srgbClr val="2B893D"/>
                </a:solidFill>
              </a:rPr>
              <a:t>DEFINITIONS</a:t>
            </a:r>
          </a:p>
          <a:p>
            <a:pPr marL="0" indent="0">
              <a:buNone/>
            </a:pPr>
            <a:r>
              <a:rPr lang="en-US" sz="1400" dirty="0">
                <a:solidFill>
                  <a:srgbClr val="FFFF00"/>
                </a:solidFill>
              </a:rPr>
              <a:t>Stand-Alone Assets: </a:t>
            </a:r>
            <a:r>
              <a:rPr lang="en-US" sz="1400" dirty="0"/>
              <a:t>Predominantly single unit assets that function on their own. When ordering stand-alone assets, usually “Individual Assets” is used the Capital Asset tab if the line item will not be combined with any other costs and no capital systems assets are being purchased on the same requisition. The quantity ordered on each line would be the number of assets created unless otherwise noted.</a:t>
            </a:r>
          </a:p>
          <a:p>
            <a:pPr marL="0" indent="0">
              <a:buNone/>
            </a:pPr>
            <a:endParaRPr lang="en-US" sz="1400" dirty="0"/>
          </a:p>
          <a:p>
            <a:pPr marL="0" indent="0">
              <a:buNone/>
            </a:pPr>
            <a:r>
              <a:rPr lang="en-US" sz="1400" dirty="0">
                <a:solidFill>
                  <a:srgbClr val="FFFF00"/>
                </a:solidFill>
              </a:rPr>
              <a:t>System Assets: </a:t>
            </a:r>
            <a:r>
              <a:rPr lang="en-US" sz="1400" dirty="0"/>
              <a:t>Assets that have multiple items combined that act as a system. When line items need to be combined to create an asset, usually One System or Multiple Systems is used in the Capital Asset tab. It is important to provide what lines make up each asset.</a:t>
            </a:r>
          </a:p>
          <a:p>
            <a:pPr marL="0" indent="0">
              <a:buNone/>
            </a:pPr>
            <a:endParaRPr lang="en-US" sz="1400" dirty="0"/>
          </a:p>
          <a:p>
            <a:pPr marL="0" indent="0">
              <a:buNone/>
            </a:pPr>
            <a:r>
              <a:rPr lang="en-US" sz="1200" dirty="0">
                <a:solidFill>
                  <a:srgbClr val="FFFF00"/>
                </a:solidFill>
              </a:rPr>
              <a:t>NOTES:</a:t>
            </a:r>
          </a:p>
          <a:p>
            <a:pPr marL="0" indent="0">
              <a:buNone/>
            </a:pPr>
            <a:r>
              <a:rPr lang="en-US" sz="1200" dirty="0"/>
              <a:t>When submitting requisitions with multiple line items, each line item needs to be reviewed to determine if it is a stand-alone asset; if it is part of a system asset (accessory, component, etc.); if it is a consumable (expensed); or if it is a service that should be included in the cost or expensed. The total cost of each asset would include all line items that make up the asset (including eligible service costs), less any discounts. Any credits (trade-ins, discounts, etc.) should be incorporated into line items and noted in the description field of each line item they are being applied to.</a:t>
            </a:r>
          </a:p>
          <a:p>
            <a:pPr marL="0" indent="0">
              <a:buNone/>
            </a:pPr>
            <a:endParaRPr lang="en-US" sz="1200" dirty="0"/>
          </a:p>
          <a:p>
            <a:pPr marL="0" indent="0">
              <a:buNone/>
            </a:pPr>
            <a:r>
              <a:rPr lang="en-US" sz="1200" dirty="0"/>
              <a:t>When submitting requisitions involving multiple line items and/or multiple quantities per line item, you will need to provide how many assets will be created and how many of the  items ordered will be distributed per asset. If each system asset created will be identical (costs split equally), One System can be used and the number of assets created should be noted in the appropriate field in the Capital Asset Tab. Otherwise, for custom line combinations, use “Multiple Assets” and provide details regarding what lines and quantities make up each asset and the description of each asset in the appropriate note boxes.</a:t>
            </a:r>
          </a:p>
          <a:p>
            <a:pPr marL="0" indent="0">
              <a:buNone/>
            </a:pPr>
            <a:endParaRPr lang="en-US" sz="1400" dirty="0"/>
          </a:p>
          <a:p>
            <a:pPr marL="0" indent="0" algn="ctr">
              <a:buNone/>
            </a:pPr>
            <a:r>
              <a:rPr lang="en-US" sz="1400" dirty="0">
                <a:solidFill>
                  <a:srgbClr val="2B893D"/>
                </a:solidFill>
              </a:rPr>
              <a:t>Contact Procurement if you need assistance in using a template to upload quotes that contain several line items.</a:t>
            </a:r>
          </a:p>
        </p:txBody>
      </p:sp>
    </p:spTree>
    <p:extLst>
      <p:ext uri="{BB962C8B-B14F-4D97-AF65-F5344CB8AC3E}">
        <p14:creationId xmlns:p14="http://schemas.microsoft.com/office/powerpoint/2010/main" val="42449240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left)">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wipe(left)">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64797"/>
          </a:xfrm>
        </p:spPr>
        <p:txBody>
          <a:bodyPr/>
          <a:lstStyle/>
          <a:p>
            <a:pPr algn="ctr"/>
            <a:r>
              <a:rPr lang="en-US" dirty="0"/>
              <a:t>SYSTEM ASSETS</a:t>
            </a:r>
          </a:p>
        </p:txBody>
      </p:sp>
      <p:sp>
        <p:nvSpPr>
          <p:cNvPr id="3" name="Text Placeholder 6">
            <a:extLst>
              <a:ext uri="{FF2B5EF4-FFF2-40B4-BE49-F238E27FC236}">
                <a16:creationId xmlns:a16="http://schemas.microsoft.com/office/drawing/2014/main" id="{86509E44-05BD-1689-CFD9-575652A965E5}"/>
              </a:ext>
            </a:extLst>
          </p:cNvPr>
          <p:cNvSpPr>
            <a:spLocks noGrp="1"/>
          </p:cNvSpPr>
          <p:nvPr>
            <p:ph type="body" sz="quarter" idx="10"/>
          </p:nvPr>
        </p:nvSpPr>
        <p:spPr>
          <a:xfrm>
            <a:off x="611229" y="1447800"/>
            <a:ext cx="8073941" cy="3582519"/>
          </a:xfrm>
        </p:spPr>
        <p:txBody>
          <a:bodyPr/>
          <a:lstStyle/>
          <a:p>
            <a:pPr marL="0" indent="0">
              <a:buNone/>
            </a:pPr>
            <a:r>
              <a:rPr lang="en-US" sz="2400" dirty="0">
                <a:solidFill>
                  <a:srgbClr val="FFFF00"/>
                </a:solidFill>
              </a:rPr>
              <a:t>Types of System Assets:</a:t>
            </a:r>
          </a:p>
          <a:p>
            <a:pPr marL="0" indent="0">
              <a:buNone/>
            </a:pPr>
            <a:endParaRPr lang="en-US" sz="2400" dirty="0">
              <a:solidFill>
                <a:srgbClr val="2B893D"/>
              </a:solidFill>
            </a:endParaRPr>
          </a:p>
          <a:p>
            <a:r>
              <a:rPr lang="en-US" sz="2400" dirty="0"/>
              <a:t>Group Asset (Non-Cap)</a:t>
            </a:r>
          </a:p>
          <a:p>
            <a:r>
              <a:rPr lang="en-US" sz="2400" dirty="0"/>
              <a:t>Cluster Asset</a:t>
            </a:r>
          </a:p>
          <a:p>
            <a:r>
              <a:rPr lang="en-US" sz="2400" dirty="0"/>
              <a:t>Bundled Asset</a:t>
            </a:r>
          </a:p>
          <a:p>
            <a:r>
              <a:rPr lang="en-US" sz="2400" dirty="0"/>
              <a:t>Combined Asset</a:t>
            </a:r>
          </a:p>
          <a:p>
            <a:r>
              <a:rPr lang="en-US" sz="2400" dirty="0"/>
              <a:t>Host Asset</a:t>
            </a:r>
          </a:p>
          <a:p>
            <a:r>
              <a:rPr lang="en-US" sz="2400" dirty="0"/>
              <a:t>Multiple Unit Asset</a:t>
            </a:r>
          </a:p>
          <a:p>
            <a:r>
              <a:rPr lang="en-US" sz="2400" dirty="0"/>
              <a:t>Electronic System Asset</a:t>
            </a:r>
          </a:p>
        </p:txBody>
      </p:sp>
    </p:spTree>
    <p:extLst>
      <p:ext uri="{BB962C8B-B14F-4D97-AF65-F5344CB8AC3E}">
        <p14:creationId xmlns:p14="http://schemas.microsoft.com/office/powerpoint/2010/main" val="33434372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64797"/>
          </a:xfrm>
        </p:spPr>
        <p:txBody>
          <a:bodyPr/>
          <a:lstStyle/>
          <a:p>
            <a:pPr algn="ctr"/>
            <a:r>
              <a:rPr lang="en-US" dirty="0"/>
              <a:t>SYSTEM ASSETS</a:t>
            </a:r>
          </a:p>
        </p:txBody>
      </p:sp>
      <p:sp>
        <p:nvSpPr>
          <p:cNvPr id="3" name="Text Placeholder 6">
            <a:extLst>
              <a:ext uri="{FF2B5EF4-FFF2-40B4-BE49-F238E27FC236}">
                <a16:creationId xmlns:a16="http://schemas.microsoft.com/office/drawing/2014/main" id="{86509E44-05BD-1689-CFD9-575652A965E5}"/>
              </a:ext>
            </a:extLst>
          </p:cNvPr>
          <p:cNvSpPr>
            <a:spLocks noGrp="1"/>
          </p:cNvSpPr>
          <p:nvPr>
            <p:ph type="body" sz="quarter" idx="10"/>
          </p:nvPr>
        </p:nvSpPr>
        <p:spPr>
          <a:xfrm>
            <a:off x="611228" y="1480774"/>
            <a:ext cx="8073941" cy="4505849"/>
          </a:xfrm>
        </p:spPr>
        <p:txBody>
          <a:bodyPr/>
          <a:lstStyle/>
          <a:p>
            <a:pPr marL="0" indent="0">
              <a:buNone/>
            </a:pPr>
            <a:r>
              <a:rPr lang="en-US" sz="2000" dirty="0">
                <a:solidFill>
                  <a:srgbClr val="FFFF00"/>
                </a:solidFill>
              </a:rPr>
              <a:t>GROUP ASSET (NON-CAP):</a:t>
            </a:r>
            <a:r>
              <a:rPr lang="en-US" sz="2000" dirty="0"/>
              <a:t> Multiple units of like items that do not meet capital criteria on their own; and the units will function together and are interchangeable but are not necessary to make the conglomeration useable. Connection is usually minimal (by a cable or wired connections). </a:t>
            </a:r>
          </a:p>
          <a:p>
            <a:pPr marL="0" indent="0">
              <a:buNone/>
            </a:pPr>
            <a:endParaRPr lang="en-US" sz="2400" dirty="0">
              <a:solidFill>
                <a:srgbClr val="FFFF00"/>
              </a:solidFill>
            </a:endParaRPr>
          </a:p>
          <a:p>
            <a:pPr marL="0" indent="0">
              <a:buNone/>
            </a:pPr>
            <a:r>
              <a:rPr lang="en-US" sz="2000" dirty="0">
                <a:solidFill>
                  <a:srgbClr val="FFFF00"/>
                </a:solidFill>
              </a:rPr>
              <a:t>Look for the terms</a:t>
            </a:r>
            <a:r>
              <a:rPr lang="en-US" sz="2000" dirty="0"/>
              <a:t> Modular, Linked, Segment, etc.</a:t>
            </a:r>
          </a:p>
          <a:p>
            <a:pPr marL="0" indent="0">
              <a:buNone/>
            </a:pPr>
            <a:endParaRPr lang="en-US" sz="2000" dirty="0">
              <a:solidFill>
                <a:srgbClr val="FFFF00"/>
              </a:solidFill>
            </a:endParaRPr>
          </a:p>
          <a:p>
            <a:pPr marL="0" indent="0">
              <a:buNone/>
            </a:pPr>
            <a:endParaRPr lang="en-US" sz="2000" dirty="0">
              <a:solidFill>
                <a:srgbClr val="FFFF00"/>
              </a:solidFill>
            </a:endParaRPr>
          </a:p>
          <a:p>
            <a:pPr marL="0" indent="0">
              <a:buNone/>
            </a:pPr>
            <a:endParaRPr lang="en-US" sz="2000" dirty="0">
              <a:solidFill>
                <a:srgbClr val="FFFF00"/>
              </a:solidFill>
            </a:endParaRPr>
          </a:p>
          <a:p>
            <a:pPr marL="0" indent="0">
              <a:buNone/>
            </a:pPr>
            <a:r>
              <a:rPr lang="en-US" sz="2000" dirty="0">
                <a:solidFill>
                  <a:srgbClr val="FFFF00"/>
                </a:solidFill>
              </a:rPr>
              <a:t>Key:</a:t>
            </a:r>
            <a:r>
              <a:rPr lang="en-US" sz="2000" dirty="0"/>
              <a:t> Individual like items do not meet capital criteria but the quantity ordered puts the total amount at or above capital criteria. If you remove or rearrange one of the items, the asset will still function.</a:t>
            </a:r>
          </a:p>
          <a:p>
            <a:pPr marL="0" indent="0">
              <a:buNone/>
            </a:pPr>
            <a:endParaRPr lang="en-US" sz="2400" dirty="0">
              <a:solidFill>
                <a:srgbClr val="FFFF00"/>
              </a:solidFill>
            </a:endParaRPr>
          </a:p>
          <a:p>
            <a:pPr marL="0" indent="0">
              <a:buNone/>
            </a:pPr>
            <a:r>
              <a:rPr lang="en-US" sz="2000" dirty="0">
                <a:solidFill>
                  <a:srgbClr val="2B893D"/>
                </a:solidFill>
              </a:rPr>
              <a:t>Your line item will look like the example below:</a:t>
            </a:r>
          </a:p>
        </p:txBody>
      </p:sp>
      <p:pic>
        <p:nvPicPr>
          <p:cNvPr id="7" name="Picture 6">
            <a:extLst>
              <a:ext uri="{FF2B5EF4-FFF2-40B4-BE49-F238E27FC236}">
                <a16:creationId xmlns:a16="http://schemas.microsoft.com/office/drawing/2014/main" id="{5446A6D1-E83E-4A4F-B7AD-C06D64B02FAB}"/>
              </a:ext>
            </a:extLst>
          </p:cNvPr>
          <p:cNvPicPr>
            <a:picLocks noChangeAspect="1"/>
          </p:cNvPicPr>
          <p:nvPr/>
        </p:nvPicPr>
        <p:blipFill>
          <a:blip r:embed="rId3"/>
          <a:stretch>
            <a:fillRect/>
          </a:stretch>
        </p:blipFill>
        <p:spPr>
          <a:xfrm>
            <a:off x="536659" y="6158255"/>
            <a:ext cx="8302541" cy="332689"/>
          </a:xfrm>
          <a:prstGeom prst="rect">
            <a:avLst/>
          </a:prstGeom>
        </p:spPr>
      </p:pic>
      <p:pic>
        <p:nvPicPr>
          <p:cNvPr id="4" name="Picture 3">
            <a:extLst>
              <a:ext uri="{FF2B5EF4-FFF2-40B4-BE49-F238E27FC236}">
                <a16:creationId xmlns:a16="http://schemas.microsoft.com/office/drawing/2014/main" id="{84F919DF-A522-A376-8128-4B140C216061}"/>
              </a:ext>
            </a:extLst>
          </p:cNvPr>
          <p:cNvPicPr>
            <a:picLocks noChangeAspect="1"/>
          </p:cNvPicPr>
          <p:nvPr/>
        </p:nvPicPr>
        <p:blipFill>
          <a:blip r:embed="rId4"/>
          <a:stretch>
            <a:fillRect/>
          </a:stretch>
        </p:blipFill>
        <p:spPr>
          <a:xfrm>
            <a:off x="6324600" y="2608553"/>
            <a:ext cx="2356558" cy="1699932"/>
          </a:xfrm>
          <a:prstGeom prst="rect">
            <a:avLst/>
          </a:prstGeom>
        </p:spPr>
      </p:pic>
    </p:spTree>
    <p:extLst>
      <p:ext uri="{BB962C8B-B14F-4D97-AF65-F5344CB8AC3E}">
        <p14:creationId xmlns:p14="http://schemas.microsoft.com/office/powerpoint/2010/main" val="42610274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wipe(left)">
                                      <p:cBhvr>
                                        <p:cTn id="14" dur="500"/>
                                        <p:tgtEl>
                                          <p:spTgt spid="3">
                                            <p:txEl>
                                              <p:pRg st="6" end="6"/>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64797"/>
          </a:xfrm>
        </p:spPr>
        <p:txBody>
          <a:bodyPr/>
          <a:lstStyle/>
          <a:p>
            <a:pPr algn="ctr"/>
            <a:r>
              <a:rPr lang="en-US" dirty="0"/>
              <a:t>SYSTEM ASSETS</a:t>
            </a:r>
          </a:p>
        </p:txBody>
      </p:sp>
      <p:sp>
        <p:nvSpPr>
          <p:cNvPr id="3" name="Text Placeholder 6">
            <a:extLst>
              <a:ext uri="{FF2B5EF4-FFF2-40B4-BE49-F238E27FC236}">
                <a16:creationId xmlns:a16="http://schemas.microsoft.com/office/drawing/2014/main" id="{86509E44-05BD-1689-CFD9-575652A965E5}"/>
              </a:ext>
            </a:extLst>
          </p:cNvPr>
          <p:cNvSpPr>
            <a:spLocks noGrp="1"/>
          </p:cNvSpPr>
          <p:nvPr>
            <p:ph type="body" sz="quarter" idx="10"/>
          </p:nvPr>
        </p:nvSpPr>
        <p:spPr>
          <a:xfrm>
            <a:off x="535029" y="1524000"/>
            <a:ext cx="8073941" cy="4173450"/>
          </a:xfrm>
        </p:spPr>
        <p:txBody>
          <a:bodyPr/>
          <a:lstStyle/>
          <a:p>
            <a:pPr marL="0" indent="0">
              <a:buNone/>
            </a:pPr>
            <a:r>
              <a:rPr lang="en-US" sz="2000" dirty="0">
                <a:solidFill>
                  <a:srgbClr val="FFFF00"/>
                </a:solidFill>
              </a:rPr>
              <a:t>CLUSTER ASSET:</a:t>
            </a:r>
            <a:r>
              <a:rPr lang="en-US" sz="2000" dirty="0"/>
              <a:t> A combination of similar individual assets that can function independently but may be related to or associated with a larger conglomeration for management or control purposes. These items meet capital criteria on an individual basis. Combining them as a Cluster may be permanent or temporary. Individual assets can be added or removed.</a:t>
            </a:r>
          </a:p>
          <a:p>
            <a:pPr marL="0" indent="0">
              <a:buNone/>
            </a:pPr>
            <a:endParaRPr lang="en-US" sz="2000" dirty="0">
              <a:solidFill>
                <a:srgbClr val="FFFF00"/>
              </a:solidFill>
            </a:endParaRPr>
          </a:p>
          <a:p>
            <a:pPr marL="0" indent="0">
              <a:buNone/>
            </a:pPr>
            <a:r>
              <a:rPr lang="en-US" sz="2000" dirty="0">
                <a:solidFill>
                  <a:srgbClr val="FFFF00"/>
                </a:solidFill>
              </a:rPr>
              <a:t>Key:</a:t>
            </a:r>
            <a:r>
              <a:rPr lang="en-US" sz="2000" dirty="0"/>
              <a:t> Identical items meeting capital criteria should be capitalized as stand-alone items, when practical. Merging the assets into a cluster asset may be considered in exceptional cases.</a:t>
            </a:r>
          </a:p>
          <a:p>
            <a:pPr marL="0" indent="0">
              <a:buNone/>
            </a:pPr>
            <a:endParaRPr lang="en-US" sz="2400" dirty="0">
              <a:solidFill>
                <a:srgbClr val="FFFF00"/>
              </a:solidFill>
            </a:endParaRPr>
          </a:p>
          <a:p>
            <a:pPr marL="0" indent="0">
              <a:buNone/>
            </a:pPr>
            <a:endParaRPr lang="en-US" sz="2400" dirty="0">
              <a:solidFill>
                <a:srgbClr val="FFFF00"/>
              </a:solidFill>
            </a:endParaRPr>
          </a:p>
          <a:p>
            <a:pPr marL="0" indent="0">
              <a:buNone/>
            </a:pPr>
            <a:endParaRPr lang="en-US" sz="2400" dirty="0">
              <a:solidFill>
                <a:srgbClr val="FFFF00"/>
              </a:solidFill>
            </a:endParaRPr>
          </a:p>
          <a:p>
            <a:pPr marL="0" indent="0">
              <a:buNone/>
            </a:pPr>
            <a:r>
              <a:rPr lang="en-US" sz="2000" dirty="0">
                <a:solidFill>
                  <a:srgbClr val="2B893D"/>
                </a:solidFill>
              </a:rPr>
              <a:t>Your line item will look like the example below:</a:t>
            </a:r>
          </a:p>
        </p:txBody>
      </p:sp>
      <p:pic>
        <p:nvPicPr>
          <p:cNvPr id="5" name="Picture 4">
            <a:extLst>
              <a:ext uri="{FF2B5EF4-FFF2-40B4-BE49-F238E27FC236}">
                <a16:creationId xmlns:a16="http://schemas.microsoft.com/office/drawing/2014/main" id="{D2DA72F3-170C-DFA9-5B54-EC382B1CF565}"/>
              </a:ext>
            </a:extLst>
          </p:cNvPr>
          <p:cNvPicPr>
            <a:picLocks noChangeAspect="1"/>
          </p:cNvPicPr>
          <p:nvPr/>
        </p:nvPicPr>
        <p:blipFill>
          <a:blip r:embed="rId3"/>
          <a:stretch>
            <a:fillRect/>
          </a:stretch>
        </p:blipFill>
        <p:spPr>
          <a:xfrm>
            <a:off x="421104" y="6060069"/>
            <a:ext cx="8301789" cy="332634"/>
          </a:xfrm>
          <a:prstGeom prst="rect">
            <a:avLst/>
          </a:prstGeom>
        </p:spPr>
      </p:pic>
      <p:pic>
        <p:nvPicPr>
          <p:cNvPr id="4" name="Picture 3">
            <a:extLst>
              <a:ext uri="{FF2B5EF4-FFF2-40B4-BE49-F238E27FC236}">
                <a16:creationId xmlns:a16="http://schemas.microsoft.com/office/drawing/2014/main" id="{0BD384EE-E1AA-F074-AB9E-ABC942D00570}"/>
              </a:ext>
            </a:extLst>
          </p:cNvPr>
          <p:cNvPicPr>
            <a:picLocks noChangeAspect="1"/>
          </p:cNvPicPr>
          <p:nvPr/>
        </p:nvPicPr>
        <p:blipFill>
          <a:blip r:embed="rId4"/>
          <a:stretch>
            <a:fillRect/>
          </a:stretch>
        </p:blipFill>
        <p:spPr>
          <a:xfrm>
            <a:off x="6096000" y="3921773"/>
            <a:ext cx="1876425" cy="1775677"/>
          </a:xfrm>
          <a:prstGeom prst="rect">
            <a:avLst/>
          </a:prstGeom>
        </p:spPr>
      </p:pic>
    </p:spTree>
    <p:extLst>
      <p:ext uri="{BB962C8B-B14F-4D97-AF65-F5344CB8AC3E}">
        <p14:creationId xmlns:p14="http://schemas.microsoft.com/office/powerpoint/2010/main" val="29341906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64797"/>
          </a:xfrm>
        </p:spPr>
        <p:txBody>
          <a:bodyPr/>
          <a:lstStyle/>
          <a:p>
            <a:pPr algn="ctr"/>
            <a:r>
              <a:rPr lang="en-US" dirty="0"/>
              <a:t>SYSTEM ASSETS</a:t>
            </a:r>
          </a:p>
        </p:txBody>
      </p:sp>
      <p:sp>
        <p:nvSpPr>
          <p:cNvPr id="3" name="Text Placeholder 6">
            <a:extLst>
              <a:ext uri="{FF2B5EF4-FFF2-40B4-BE49-F238E27FC236}">
                <a16:creationId xmlns:a16="http://schemas.microsoft.com/office/drawing/2014/main" id="{86509E44-05BD-1689-CFD9-575652A965E5}"/>
              </a:ext>
            </a:extLst>
          </p:cNvPr>
          <p:cNvSpPr>
            <a:spLocks noGrp="1"/>
          </p:cNvSpPr>
          <p:nvPr>
            <p:ph type="body" sz="quarter" idx="10"/>
          </p:nvPr>
        </p:nvSpPr>
        <p:spPr>
          <a:xfrm>
            <a:off x="381001" y="1143000"/>
            <a:ext cx="8534400" cy="4715137"/>
          </a:xfrm>
        </p:spPr>
        <p:txBody>
          <a:bodyPr/>
          <a:lstStyle/>
          <a:p>
            <a:pPr marL="0" indent="0">
              <a:buNone/>
            </a:pPr>
            <a:r>
              <a:rPr lang="en-US" sz="2000" dirty="0">
                <a:solidFill>
                  <a:srgbClr val="FFFF00"/>
                </a:solidFill>
              </a:rPr>
              <a:t>BUNDLED ASSET:</a:t>
            </a:r>
            <a:r>
              <a:rPr lang="en-US" sz="2000" dirty="0"/>
              <a:t> The cost of the asset is bundled and meets capital criteria, but individual items costs are unknown. The items will be kept together as one asset.</a:t>
            </a:r>
            <a:endParaRPr lang="en-US" sz="2000" dirty="0">
              <a:solidFill>
                <a:srgbClr val="FFFF00"/>
              </a:solidFill>
            </a:endParaRPr>
          </a:p>
          <a:p>
            <a:pPr marL="0" indent="0">
              <a:buNone/>
            </a:pPr>
            <a:endParaRPr lang="en-US" sz="2400" dirty="0">
              <a:solidFill>
                <a:srgbClr val="FFFF00"/>
              </a:solidFill>
            </a:endParaRPr>
          </a:p>
          <a:p>
            <a:pPr marL="0" indent="0">
              <a:buNone/>
            </a:pPr>
            <a:r>
              <a:rPr lang="en-US" sz="2000" dirty="0">
                <a:solidFill>
                  <a:srgbClr val="FFFF00"/>
                </a:solidFill>
              </a:rPr>
              <a:t>Look for the terms</a:t>
            </a:r>
            <a:r>
              <a:rPr lang="en-US" sz="2000" dirty="0"/>
              <a:t> Kit or Set.</a:t>
            </a:r>
          </a:p>
          <a:p>
            <a:pPr marL="0" indent="0">
              <a:buNone/>
            </a:pPr>
            <a:endParaRPr lang="en-US" sz="2000" dirty="0">
              <a:solidFill>
                <a:srgbClr val="FFFF00"/>
              </a:solidFill>
            </a:endParaRPr>
          </a:p>
          <a:p>
            <a:pPr marL="0" indent="0">
              <a:buNone/>
            </a:pPr>
            <a:r>
              <a:rPr lang="en-US" sz="2000" dirty="0">
                <a:solidFill>
                  <a:srgbClr val="FFFF00"/>
                </a:solidFill>
              </a:rPr>
              <a:t>Key:</a:t>
            </a:r>
            <a:r>
              <a:rPr lang="en-US" sz="2000" dirty="0"/>
              <a:t> Quotes will not have individual item costs listed.</a:t>
            </a:r>
          </a:p>
          <a:p>
            <a:pPr marL="0" indent="0">
              <a:buNone/>
            </a:pPr>
            <a:endParaRPr lang="en-US" sz="2000" dirty="0"/>
          </a:p>
          <a:p>
            <a:pPr marL="0" indent="0">
              <a:buNone/>
            </a:pPr>
            <a:r>
              <a:rPr lang="en-US" sz="2000" dirty="0">
                <a:solidFill>
                  <a:srgbClr val="FFFF00"/>
                </a:solidFill>
              </a:rPr>
              <a:t>Exception: </a:t>
            </a:r>
            <a:r>
              <a:rPr lang="en-US" sz="2000" dirty="0"/>
              <a:t>If you are purchasing the exact same independent items in bulk for cost purposes only and you know the number of items you are purchasing (e.g., 1 BD, $12,000, the bundle consists of 1000 widgets), you can determine the individual cost by dividing the total cost by the number of items being purchased ($12,000/1,000 = $12 each). You would use the individual cost to determine whether to capitalize each item individually or expense the entire bundle.</a:t>
            </a:r>
            <a:endParaRPr lang="en-US" sz="2400" dirty="0">
              <a:solidFill>
                <a:srgbClr val="FFFF00"/>
              </a:solidFill>
            </a:endParaRPr>
          </a:p>
          <a:p>
            <a:pPr marL="0" indent="0">
              <a:buNone/>
            </a:pPr>
            <a:endParaRPr lang="en-US" sz="2000" dirty="0">
              <a:solidFill>
                <a:srgbClr val="2B893D"/>
              </a:solidFill>
            </a:endParaRPr>
          </a:p>
          <a:p>
            <a:pPr marL="0" indent="0">
              <a:buNone/>
            </a:pPr>
            <a:r>
              <a:rPr lang="en-US" sz="2000" dirty="0">
                <a:solidFill>
                  <a:srgbClr val="2B893D"/>
                </a:solidFill>
              </a:rPr>
              <a:t>Your line item will look like the example below:</a:t>
            </a:r>
          </a:p>
        </p:txBody>
      </p:sp>
      <p:pic>
        <p:nvPicPr>
          <p:cNvPr id="5" name="Picture 4">
            <a:extLst>
              <a:ext uri="{FF2B5EF4-FFF2-40B4-BE49-F238E27FC236}">
                <a16:creationId xmlns:a16="http://schemas.microsoft.com/office/drawing/2014/main" id="{9E2C57AC-44FA-4BE5-5F91-BE581B093057}"/>
              </a:ext>
            </a:extLst>
          </p:cNvPr>
          <p:cNvPicPr>
            <a:picLocks noChangeAspect="1"/>
          </p:cNvPicPr>
          <p:nvPr/>
        </p:nvPicPr>
        <p:blipFill>
          <a:blip r:embed="rId3"/>
          <a:stretch>
            <a:fillRect/>
          </a:stretch>
        </p:blipFill>
        <p:spPr>
          <a:xfrm>
            <a:off x="457200" y="6042968"/>
            <a:ext cx="8382000" cy="369167"/>
          </a:xfrm>
          <a:prstGeom prst="rect">
            <a:avLst/>
          </a:prstGeom>
        </p:spPr>
      </p:pic>
      <p:pic>
        <p:nvPicPr>
          <p:cNvPr id="4" name="Picture 3">
            <a:extLst>
              <a:ext uri="{FF2B5EF4-FFF2-40B4-BE49-F238E27FC236}">
                <a16:creationId xmlns:a16="http://schemas.microsoft.com/office/drawing/2014/main" id="{8F1217C3-2B4D-7AA0-D78B-184FD8B4C9DA}"/>
              </a:ext>
            </a:extLst>
          </p:cNvPr>
          <p:cNvPicPr>
            <a:picLocks noChangeAspect="1"/>
          </p:cNvPicPr>
          <p:nvPr/>
        </p:nvPicPr>
        <p:blipFill>
          <a:blip r:embed="rId4"/>
          <a:stretch>
            <a:fillRect/>
          </a:stretch>
        </p:blipFill>
        <p:spPr>
          <a:xfrm>
            <a:off x="6019800" y="1752600"/>
            <a:ext cx="2057400" cy="1554740"/>
          </a:xfrm>
          <a:prstGeom prst="rect">
            <a:avLst/>
          </a:prstGeom>
        </p:spPr>
      </p:pic>
    </p:spTree>
    <p:extLst>
      <p:ext uri="{BB962C8B-B14F-4D97-AF65-F5344CB8AC3E}">
        <p14:creationId xmlns:p14="http://schemas.microsoft.com/office/powerpoint/2010/main" val="258126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ipe(left)">
                                      <p:cBhvr>
                                        <p:cTn id="14" dur="500"/>
                                        <p:tgtEl>
                                          <p:spTgt spid="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left)">
                                      <p:cBhvr>
                                        <p:cTn id="19" dur="500"/>
                                        <p:tgtEl>
                                          <p:spTgt spid="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0231" y="533400"/>
            <a:ext cx="7238999" cy="609600"/>
          </a:xfrm>
        </p:spPr>
        <p:txBody>
          <a:bodyPr/>
          <a:lstStyle/>
          <a:p>
            <a:pPr algn="ctr"/>
            <a:r>
              <a:rPr lang="en-US" sz="4000" dirty="0"/>
              <a:t>CAPITAL EQUIPMENT DEFINITION</a:t>
            </a:r>
          </a:p>
        </p:txBody>
      </p:sp>
      <p:sp>
        <p:nvSpPr>
          <p:cNvPr id="5" name="TextBox 4"/>
          <p:cNvSpPr txBox="1"/>
          <p:nvPr/>
        </p:nvSpPr>
        <p:spPr>
          <a:xfrm>
            <a:off x="190500" y="1066800"/>
            <a:ext cx="8763000" cy="5632311"/>
          </a:xfrm>
          <a:prstGeom prst="rect">
            <a:avLst/>
          </a:prstGeom>
          <a:noFill/>
        </p:spPr>
        <p:txBody>
          <a:bodyPr wrap="square" rtlCol="0">
            <a:spAutoFit/>
          </a:bodyPr>
          <a:lstStyle/>
          <a:p>
            <a:pPr lvl="0"/>
            <a:r>
              <a:rPr lang="en-US" b="1" dirty="0">
                <a:solidFill>
                  <a:srgbClr val="2B893D"/>
                </a:solidFill>
              </a:rPr>
              <a:t>Capital Equipment: </a:t>
            </a:r>
            <a:r>
              <a:rPr lang="en-US" dirty="0">
                <a:solidFill>
                  <a:srgbClr val="2B893D"/>
                </a:solidFill>
              </a:rPr>
              <a:t> </a:t>
            </a:r>
            <a:r>
              <a:rPr lang="en-US" dirty="0"/>
              <a:t>Capital equipment, also known as movable equipment, includes items which are not considered an integral part of a university building, are non-expendable, and do not lose their identity through incorporation into a more complex unit.</a:t>
            </a:r>
          </a:p>
          <a:p>
            <a:pPr lvl="0"/>
            <a:endParaRPr lang="en-US" dirty="0"/>
          </a:p>
          <a:p>
            <a:pPr lvl="0"/>
            <a:r>
              <a:rPr lang="en-US" dirty="0"/>
              <a:t>An item must meet two specific criteria in order to qualify as capital equipment. It must have (1) an acquisition value of $10,000 or greater when federal/sponsor funding is not involved or $5,000 when federal/sponsor funding is involved (unless part of a contract or grant where it specifically states equipment will be tracked at any value), and (2) a useful life expectancy of one year or greater. </a:t>
            </a:r>
          </a:p>
          <a:p>
            <a:pPr lvl="0"/>
            <a:endParaRPr lang="en-US" dirty="0"/>
          </a:p>
          <a:p>
            <a:pPr lvl="0"/>
            <a:r>
              <a:rPr lang="en-US" b="1" dirty="0">
                <a:solidFill>
                  <a:srgbClr val="2B893D"/>
                </a:solidFill>
              </a:rPr>
              <a:t>Determining the acquisition value:</a:t>
            </a:r>
          </a:p>
          <a:p>
            <a:pPr lvl="0"/>
            <a:r>
              <a:rPr lang="en-US" dirty="0"/>
              <a:t>Assets are recorded net of cash and other earned discounts.</a:t>
            </a:r>
          </a:p>
          <a:p>
            <a:pPr lvl="0"/>
            <a:endParaRPr lang="en-US" dirty="0"/>
          </a:p>
          <a:p>
            <a:pPr lvl="0"/>
            <a:r>
              <a:rPr lang="en-US" dirty="0"/>
              <a:t>A trade-in allowance can result in the reduction of the acquisition value. The book value of the asset being traded-in must be considered since it will be incorporated back into the acquisition value of the new asset when determining if the new asset meets the capitalization threshold. (Property Management will handle any accounting transactions related to incorporating the book value back into the asset acquisition value).</a:t>
            </a:r>
          </a:p>
          <a:p>
            <a:pPr lvl="0"/>
            <a:endParaRPr lang="en-US" dirty="0"/>
          </a:p>
          <a:p>
            <a:pPr lvl="0"/>
            <a:r>
              <a:rPr lang="en-US" dirty="0"/>
              <a:t>PCARDS are not to be used when purchasing capital equipment.</a:t>
            </a:r>
          </a:p>
        </p:txBody>
      </p:sp>
    </p:spTree>
    <p:extLst>
      <p:ext uri="{BB962C8B-B14F-4D97-AF65-F5344CB8AC3E}">
        <p14:creationId xmlns:p14="http://schemas.microsoft.com/office/powerpoint/2010/main" val="2261977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64797"/>
          </a:xfrm>
        </p:spPr>
        <p:txBody>
          <a:bodyPr/>
          <a:lstStyle/>
          <a:p>
            <a:pPr algn="ctr"/>
            <a:r>
              <a:rPr lang="en-US" dirty="0"/>
              <a:t>SYSTEM ASSETS</a:t>
            </a:r>
          </a:p>
        </p:txBody>
      </p:sp>
      <p:sp>
        <p:nvSpPr>
          <p:cNvPr id="3" name="Text Placeholder 6">
            <a:extLst>
              <a:ext uri="{FF2B5EF4-FFF2-40B4-BE49-F238E27FC236}">
                <a16:creationId xmlns:a16="http://schemas.microsoft.com/office/drawing/2014/main" id="{86509E44-05BD-1689-CFD9-575652A965E5}"/>
              </a:ext>
            </a:extLst>
          </p:cNvPr>
          <p:cNvSpPr>
            <a:spLocks noGrp="1"/>
          </p:cNvSpPr>
          <p:nvPr>
            <p:ph type="body" sz="quarter" idx="10"/>
          </p:nvPr>
        </p:nvSpPr>
        <p:spPr>
          <a:xfrm>
            <a:off x="612859" y="1176445"/>
            <a:ext cx="8073941" cy="5613845"/>
          </a:xfrm>
        </p:spPr>
        <p:txBody>
          <a:bodyPr/>
          <a:lstStyle/>
          <a:p>
            <a:pPr marL="0" indent="0">
              <a:buNone/>
            </a:pPr>
            <a:r>
              <a:rPr lang="en-US" sz="2000" dirty="0">
                <a:solidFill>
                  <a:srgbClr val="FFFF00"/>
                </a:solidFill>
              </a:rPr>
              <a:t>COMBINED ASSET:</a:t>
            </a:r>
            <a:r>
              <a:rPr lang="en-US" sz="2000" dirty="0"/>
              <a:t> A combination of items that function together as a single asset. The items generally would not be capitalized on their own, but as a conglomeration the total cost meets the capitalization threshold. Combined assets are connected in a manner of dependency.</a:t>
            </a:r>
          </a:p>
          <a:p>
            <a:pPr marL="0" indent="0">
              <a:buNone/>
            </a:pPr>
            <a:endParaRPr lang="en-US" sz="2400" dirty="0">
              <a:solidFill>
                <a:srgbClr val="FFFF00"/>
              </a:solidFill>
            </a:endParaRPr>
          </a:p>
          <a:p>
            <a:pPr marL="0" indent="0">
              <a:buNone/>
            </a:pPr>
            <a:r>
              <a:rPr lang="en-US" sz="2000" dirty="0">
                <a:solidFill>
                  <a:srgbClr val="FFFF00"/>
                </a:solidFill>
              </a:rPr>
              <a:t>Look for the terms</a:t>
            </a:r>
            <a:r>
              <a:rPr lang="en-US" sz="2000" dirty="0"/>
              <a:t> Assembled or Fabricated.</a:t>
            </a:r>
          </a:p>
          <a:p>
            <a:pPr marL="0" indent="0">
              <a:buNone/>
            </a:pPr>
            <a:endParaRPr lang="en-US" sz="2000" dirty="0">
              <a:solidFill>
                <a:srgbClr val="FFFF00"/>
              </a:solidFill>
            </a:endParaRPr>
          </a:p>
          <a:p>
            <a:pPr marL="0" indent="0">
              <a:buNone/>
            </a:pPr>
            <a:r>
              <a:rPr lang="en-US" sz="2000" dirty="0">
                <a:solidFill>
                  <a:srgbClr val="FFFF00"/>
                </a:solidFill>
              </a:rPr>
              <a:t>Key:</a:t>
            </a:r>
            <a:r>
              <a:rPr lang="en-US" sz="2000" dirty="0"/>
              <a:t> All items are needed to make the asset function as-a-whole. If any item is removed, the asset will not function as a whole asset. Items are integrated. If the items were purchased separately, they would generally not be capitalized individually; however, once assembled or fabricated, they create an asset.</a:t>
            </a:r>
          </a:p>
          <a:p>
            <a:pPr marL="0" indent="0">
              <a:buNone/>
            </a:pPr>
            <a:endParaRPr lang="en-US" sz="2000" dirty="0"/>
          </a:p>
          <a:p>
            <a:pPr marL="0" indent="0">
              <a:buNone/>
            </a:pPr>
            <a:r>
              <a:rPr lang="en-US" sz="2000" dirty="0">
                <a:solidFill>
                  <a:srgbClr val="FFFF00"/>
                </a:solidFill>
              </a:rPr>
              <a:t>NOTE: </a:t>
            </a:r>
            <a:r>
              <a:rPr lang="en-US" sz="2000" dirty="0"/>
              <a:t>If you are building an asset over a long period of time (perhaps even crossing fiscal years) and purchases are made on multiple PO’s and/or from multiple vendors, a Work-in-Process (WIP) should be set up to capture the costs until the asset is completed.</a:t>
            </a:r>
          </a:p>
          <a:p>
            <a:pPr marL="0" indent="0">
              <a:buNone/>
            </a:pPr>
            <a:endParaRPr lang="en-US" sz="2400" dirty="0"/>
          </a:p>
          <a:p>
            <a:pPr marL="0" indent="0">
              <a:buNone/>
            </a:pPr>
            <a:r>
              <a:rPr lang="en-US" sz="2000" dirty="0">
                <a:solidFill>
                  <a:srgbClr val="2B893D"/>
                </a:solidFill>
              </a:rPr>
              <a:t>You will have multiple line items that need to be combined.</a:t>
            </a:r>
          </a:p>
        </p:txBody>
      </p:sp>
      <p:pic>
        <p:nvPicPr>
          <p:cNvPr id="4" name="Picture 3">
            <a:extLst>
              <a:ext uri="{FF2B5EF4-FFF2-40B4-BE49-F238E27FC236}">
                <a16:creationId xmlns:a16="http://schemas.microsoft.com/office/drawing/2014/main" id="{E8E31232-52EA-8845-9C30-2D4C14ECA2D2}"/>
              </a:ext>
            </a:extLst>
          </p:cNvPr>
          <p:cNvPicPr>
            <a:picLocks noChangeAspect="1"/>
          </p:cNvPicPr>
          <p:nvPr/>
        </p:nvPicPr>
        <p:blipFill>
          <a:blip r:embed="rId3"/>
          <a:stretch>
            <a:fillRect/>
          </a:stretch>
        </p:blipFill>
        <p:spPr>
          <a:xfrm>
            <a:off x="5662863" y="2286000"/>
            <a:ext cx="3048000" cy="1072641"/>
          </a:xfrm>
          <a:prstGeom prst="rect">
            <a:avLst/>
          </a:prstGeom>
        </p:spPr>
      </p:pic>
    </p:spTree>
    <p:extLst>
      <p:ext uri="{BB962C8B-B14F-4D97-AF65-F5344CB8AC3E}">
        <p14:creationId xmlns:p14="http://schemas.microsoft.com/office/powerpoint/2010/main" val="40939780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ipe(left)">
                                      <p:cBhvr>
                                        <p:cTn id="14" dur="500"/>
                                        <p:tgtEl>
                                          <p:spTgt spid="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left)">
                                      <p:cBhvr>
                                        <p:cTn id="19" dur="500"/>
                                        <p:tgtEl>
                                          <p:spTgt spid="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wipe(left)">
                                      <p:cBhvr>
                                        <p:cTn id="2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64797"/>
          </a:xfrm>
        </p:spPr>
        <p:txBody>
          <a:bodyPr/>
          <a:lstStyle/>
          <a:p>
            <a:pPr algn="ctr"/>
            <a:r>
              <a:rPr lang="en-US" dirty="0"/>
              <a:t>SYSTEM ASSETS</a:t>
            </a:r>
          </a:p>
        </p:txBody>
      </p:sp>
      <p:sp>
        <p:nvSpPr>
          <p:cNvPr id="3" name="Text Placeholder 6">
            <a:extLst>
              <a:ext uri="{FF2B5EF4-FFF2-40B4-BE49-F238E27FC236}">
                <a16:creationId xmlns:a16="http://schemas.microsoft.com/office/drawing/2014/main" id="{86509E44-05BD-1689-CFD9-575652A965E5}"/>
              </a:ext>
            </a:extLst>
          </p:cNvPr>
          <p:cNvSpPr>
            <a:spLocks noGrp="1"/>
          </p:cNvSpPr>
          <p:nvPr>
            <p:ph type="body" sz="quarter" idx="10"/>
          </p:nvPr>
        </p:nvSpPr>
        <p:spPr>
          <a:xfrm>
            <a:off x="612859" y="1198197"/>
            <a:ext cx="8073941" cy="5459956"/>
          </a:xfrm>
        </p:spPr>
        <p:txBody>
          <a:bodyPr/>
          <a:lstStyle/>
          <a:p>
            <a:pPr marL="0" indent="0">
              <a:buNone/>
            </a:pPr>
            <a:r>
              <a:rPr lang="en-US" sz="2000" dirty="0">
                <a:solidFill>
                  <a:srgbClr val="FFFF00"/>
                </a:solidFill>
              </a:rPr>
              <a:t>HOST ASSET:</a:t>
            </a:r>
            <a:r>
              <a:rPr lang="en-US" sz="2000" dirty="0"/>
              <a:t> The host asset is a primary asset that can have attachments, accessories, or auxiliary apparatus. Connection is usually minimal (by cable or wire connection). The attachments, accessories, or auxiliary apparatus are interchangeable and do not function with each other but are easily interchangeable with another primary asset.</a:t>
            </a:r>
          </a:p>
          <a:p>
            <a:pPr marL="0" indent="0">
              <a:buNone/>
            </a:pPr>
            <a:endParaRPr lang="en-US" sz="2400" dirty="0">
              <a:solidFill>
                <a:srgbClr val="FFFF00"/>
              </a:solidFill>
            </a:endParaRPr>
          </a:p>
          <a:p>
            <a:pPr marL="0" indent="0">
              <a:buNone/>
            </a:pPr>
            <a:r>
              <a:rPr lang="en-US" sz="2000" dirty="0">
                <a:solidFill>
                  <a:srgbClr val="FFFF00"/>
                </a:solidFill>
              </a:rPr>
              <a:t>Look for the terms</a:t>
            </a:r>
            <a:r>
              <a:rPr lang="en-US" sz="2000" dirty="0"/>
              <a:t> Attachment, Accessory, or Auxiliary Apparatus.</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solidFill>
                <a:srgbClr val="FFFF00"/>
              </a:solidFill>
            </a:endParaRPr>
          </a:p>
          <a:p>
            <a:pPr marL="0" indent="0">
              <a:buNone/>
            </a:pPr>
            <a:r>
              <a:rPr lang="en-US" sz="2000" dirty="0">
                <a:solidFill>
                  <a:srgbClr val="FFFF00"/>
                </a:solidFill>
              </a:rPr>
              <a:t>Key:</a:t>
            </a:r>
            <a:r>
              <a:rPr lang="en-US" sz="2000" dirty="0"/>
              <a:t> The primary asset meets capital criteria and can function on its own, but is purchased with attachments, accessories, or auxiliary apparatus on the same requisition and capitalized as one asset. </a:t>
            </a:r>
          </a:p>
          <a:p>
            <a:pPr marL="0" indent="0">
              <a:buNone/>
            </a:pPr>
            <a:endParaRPr lang="en-US" sz="2400" dirty="0"/>
          </a:p>
          <a:p>
            <a:pPr marL="0" indent="0">
              <a:buNone/>
            </a:pPr>
            <a:r>
              <a:rPr lang="en-US" sz="2000" dirty="0">
                <a:solidFill>
                  <a:srgbClr val="2B893D"/>
                </a:solidFill>
              </a:rPr>
              <a:t>You will have multiple line items that need to be combined.</a:t>
            </a:r>
          </a:p>
        </p:txBody>
      </p:sp>
      <p:pic>
        <p:nvPicPr>
          <p:cNvPr id="4" name="Picture 3">
            <a:extLst>
              <a:ext uri="{FF2B5EF4-FFF2-40B4-BE49-F238E27FC236}">
                <a16:creationId xmlns:a16="http://schemas.microsoft.com/office/drawing/2014/main" id="{7CDB2B01-9CBA-5670-2220-00BCF90D26FB}"/>
              </a:ext>
            </a:extLst>
          </p:cNvPr>
          <p:cNvPicPr>
            <a:picLocks noChangeAspect="1"/>
          </p:cNvPicPr>
          <p:nvPr/>
        </p:nvPicPr>
        <p:blipFill>
          <a:blip r:embed="rId3"/>
          <a:stretch>
            <a:fillRect/>
          </a:stretch>
        </p:blipFill>
        <p:spPr>
          <a:xfrm>
            <a:off x="5257800" y="3461084"/>
            <a:ext cx="2813213" cy="1494519"/>
          </a:xfrm>
          <a:prstGeom prst="rect">
            <a:avLst/>
          </a:prstGeom>
        </p:spPr>
      </p:pic>
    </p:spTree>
    <p:extLst>
      <p:ext uri="{BB962C8B-B14F-4D97-AF65-F5344CB8AC3E}">
        <p14:creationId xmlns:p14="http://schemas.microsoft.com/office/powerpoint/2010/main" val="18615044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wipe(left)">
                                      <p:cBhvr>
                                        <p:cTn id="14" dur="500"/>
                                        <p:tgtEl>
                                          <p:spTgt spid="3">
                                            <p:txEl>
                                              <p:pRg st="8" end="8"/>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wipe(left)">
                                      <p:cBhvr>
                                        <p:cTn id="1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64797"/>
          </a:xfrm>
        </p:spPr>
        <p:txBody>
          <a:bodyPr/>
          <a:lstStyle/>
          <a:p>
            <a:pPr algn="ctr"/>
            <a:r>
              <a:rPr lang="en-US" dirty="0"/>
              <a:t>SYSTEM ASSETS</a:t>
            </a:r>
          </a:p>
        </p:txBody>
      </p:sp>
      <p:sp>
        <p:nvSpPr>
          <p:cNvPr id="3" name="Text Placeholder 6">
            <a:extLst>
              <a:ext uri="{FF2B5EF4-FFF2-40B4-BE49-F238E27FC236}">
                <a16:creationId xmlns:a16="http://schemas.microsoft.com/office/drawing/2014/main" id="{86509E44-05BD-1689-CFD9-575652A965E5}"/>
              </a:ext>
            </a:extLst>
          </p:cNvPr>
          <p:cNvSpPr>
            <a:spLocks noGrp="1"/>
          </p:cNvSpPr>
          <p:nvPr>
            <p:ph type="body" sz="quarter" idx="10"/>
          </p:nvPr>
        </p:nvSpPr>
        <p:spPr>
          <a:xfrm>
            <a:off x="381000" y="1198197"/>
            <a:ext cx="8534399" cy="5059847"/>
          </a:xfrm>
        </p:spPr>
        <p:txBody>
          <a:bodyPr/>
          <a:lstStyle/>
          <a:p>
            <a:pPr marL="0" indent="0">
              <a:buNone/>
            </a:pPr>
            <a:r>
              <a:rPr lang="en-US" sz="2000" dirty="0">
                <a:solidFill>
                  <a:srgbClr val="FFFF00"/>
                </a:solidFill>
              </a:rPr>
              <a:t>MULTIPLE UNIT ASSET:</a:t>
            </a:r>
            <a:r>
              <a:rPr lang="en-US" sz="2000" dirty="0"/>
              <a:t> Any combination of items that function together as a one asset. The conglomeration meets capital criteria. The life and usefulness of the items are mainly dependent on the property unit as-a-whole and are not likely to be transferred and will usually be disposed of as a complete asset. Assets of this type will be entered in the asset records as a single asset. If any single item is removed and needs to be replaced, the new items should be purchased as a repair/replacement part (expensed), unless it qualifies as a betterment or upgrade.</a:t>
            </a:r>
          </a:p>
          <a:p>
            <a:pPr marL="0" indent="0">
              <a:buNone/>
            </a:pPr>
            <a:endParaRPr lang="en-US" sz="2400" dirty="0">
              <a:solidFill>
                <a:srgbClr val="FFFF00"/>
              </a:solidFill>
            </a:endParaRPr>
          </a:p>
          <a:p>
            <a:pPr marL="0" indent="0">
              <a:buNone/>
            </a:pPr>
            <a:r>
              <a:rPr lang="en-US" sz="2000" dirty="0">
                <a:solidFill>
                  <a:srgbClr val="FFFF00"/>
                </a:solidFill>
              </a:rPr>
              <a:t>Look for the term</a:t>
            </a:r>
            <a:r>
              <a:rPr lang="en-US" sz="2000" dirty="0"/>
              <a:t> System.</a:t>
            </a:r>
          </a:p>
          <a:p>
            <a:pPr marL="0" indent="0">
              <a:buNone/>
            </a:pPr>
            <a:endParaRPr lang="en-US" sz="2000" dirty="0">
              <a:solidFill>
                <a:srgbClr val="FFFF00"/>
              </a:solidFill>
            </a:endParaRPr>
          </a:p>
          <a:p>
            <a:pPr marL="0" indent="0">
              <a:buNone/>
            </a:pPr>
            <a:endParaRPr lang="en-US" sz="2000" dirty="0">
              <a:solidFill>
                <a:srgbClr val="FFFF00"/>
              </a:solidFill>
            </a:endParaRPr>
          </a:p>
          <a:p>
            <a:pPr marL="0" indent="0">
              <a:buNone/>
            </a:pPr>
            <a:endParaRPr lang="en-US" sz="2000" dirty="0">
              <a:solidFill>
                <a:srgbClr val="FFFF00"/>
              </a:solidFill>
            </a:endParaRPr>
          </a:p>
          <a:p>
            <a:pPr marL="0" indent="0">
              <a:buNone/>
            </a:pPr>
            <a:r>
              <a:rPr lang="en-US" sz="2000" dirty="0">
                <a:solidFill>
                  <a:srgbClr val="FFFF00"/>
                </a:solidFill>
              </a:rPr>
              <a:t>Key:</a:t>
            </a:r>
            <a:r>
              <a:rPr lang="en-US" sz="2000" dirty="0"/>
              <a:t> Multiple items are connected to make the asset function as-a-whole.</a:t>
            </a:r>
          </a:p>
          <a:p>
            <a:pPr marL="0" indent="0">
              <a:buNone/>
            </a:pPr>
            <a:endParaRPr lang="en-US" sz="2400" dirty="0"/>
          </a:p>
          <a:p>
            <a:pPr marL="0" indent="0">
              <a:buNone/>
            </a:pPr>
            <a:r>
              <a:rPr lang="en-US" sz="2000" dirty="0">
                <a:solidFill>
                  <a:srgbClr val="2B893D"/>
                </a:solidFill>
              </a:rPr>
              <a:t>You will have multiple line items that need to be combined.</a:t>
            </a:r>
          </a:p>
        </p:txBody>
      </p:sp>
      <p:pic>
        <p:nvPicPr>
          <p:cNvPr id="4" name="Picture 3">
            <a:extLst>
              <a:ext uri="{FF2B5EF4-FFF2-40B4-BE49-F238E27FC236}">
                <a16:creationId xmlns:a16="http://schemas.microsoft.com/office/drawing/2014/main" id="{25D211EA-C397-5473-08E3-AC0CEE97418C}"/>
              </a:ext>
            </a:extLst>
          </p:cNvPr>
          <p:cNvPicPr>
            <a:picLocks noChangeAspect="1"/>
          </p:cNvPicPr>
          <p:nvPr/>
        </p:nvPicPr>
        <p:blipFill>
          <a:blip r:embed="rId3"/>
          <a:stretch>
            <a:fillRect/>
          </a:stretch>
        </p:blipFill>
        <p:spPr>
          <a:xfrm>
            <a:off x="4876799" y="3200400"/>
            <a:ext cx="2562511" cy="1981200"/>
          </a:xfrm>
          <a:prstGeom prst="rect">
            <a:avLst/>
          </a:prstGeom>
        </p:spPr>
      </p:pic>
    </p:spTree>
    <p:extLst>
      <p:ext uri="{BB962C8B-B14F-4D97-AF65-F5344CB8AC3E}">
        <p14:creationId xmlns:p14="http://schemas.microsoft.com/office/powerpoint/2010/main" val="6030129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wipe(left)">
                                      <p:cBhvr>
                                        <p:cTn id="14" dur="500"/>
                                        <p:tgtEl>
                                          <p:spTgt spid="3">
                                            <p:txEl>
                                              <p:pRg st="6" end="6"/>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wipe(left)">
                                      <p:cBhvr>
                                        <p:cTn id="1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64797"/>
          </a:xfrm>
        </p:spPr>
        <p:txBody>
          <a:bodyPr/>
          <a:lstStyle/>
          <a:p>
            <a:pPr algn="ctr"/>
            <a:r>
              <a:rPr lang="en-US" dirty="0"/>
              <a:t>SYSTEM ASSETS</a:t>
            </a:r>
          </a:p>
        </p:txBody>
      </p:sp>
      <p:sp>
        <p:nvSpPr>
          <p:cNvPr id="3" name="Text Placeholder 6">
            <a:extLst>
              <a:ext uri="{FF2B5EF4-FFF2-40B4-BE49-F238E27FC236}">
                <a16:creationId xmlns:a16="http://schemas.microsoft.com/office/drawing/2014/main" id="{86509E44-05BD-1689-CFD9-575652A965E5}"/>
              </a:ext>
            </a:extLst>
          </p:cNvPr>
          <p:cNvSpPr>
            <a:spLocks noGrp="1"/>
          </p:cNvSpPr>
          <p:nvPr>
            <p:ph type="body" sz="quarter" idx="10"/>
          </p:nvPr>
        </p:nvSpPr>
        <p:spPr>
          <a:xfrm>
            <a:off x="381001" y="1198197"/>
            <a:ext cx="8534400" cy="5355003"/>
          </a:xfrm>
        </p:spPr>
        <p:txBody>
          <a:bodyPr/>
          <a:lstStyle/>
          <a:p>
            <a:pPr marL="0" indent="0">
              <a:buNone/>
            </a:pPr>
            <a:r>
              <a:rPr lang="en-US" sz="2000" dirty="0">
                <a:solidFill>
                  <a:srgbClr val="FFFF00"/>
                </a:solidFill>
              </a:rPr>
              <a:t>ELECTRONIC SYSTEM ASSET:</a:t>
            </a:r>
            <a:r>
              <a:rPr lang="en-US" sz="2000" dirty="0"/>
              <a:t> This category is separated due to the nature of combining items together such as; desk top computers, audio rooms, video rooms, telephone systems, or any other technical items that work together. </a:t>
            </a:r>
          </a:p>
          <a:p>
            <a:pPr marL="0" indent="0">
              <a:buNone/>
            </a:pPr>
            <a:endParaRPr lang="en-US" sz="2400" dirty="0">
              <a:solidFill>
                <a:srgbClr val="FFFF00"/>
              </a:solidFill>
            </a:endParaRPr>
          </a:p>
          <a:p>
            <a:pPr marL="0" indent="0">
              <a:buNone/>
            </a:pPr>
            <a:r>
              <a:rPr lang="en-US" sz="2000" dirty="0">
                <a:solidFill>
                  <a:srgbClr val="FFFF00"/>
                </a:solidFill>
              </a:rPr>
              <a:t>Look for the term</a:t>
            </a:r>
            <a:r>
              <a:rPr lang="en-US" sz="2000" dirty="0"/>
              <a:t> System.</a:t>
            </a:r>
          </a:p>
          <a:p>
            <a:pPr marL="0" indent="0">
              <a:buNone/>
            </a:pPr>
            <a:endParaRPr lang="en-US" sz="2000" dirty="0">
              <a:solidFill>
                <a:srgbClr val="FFFF00"/>
              </a:solidFill>
            </a:endParaRPr>
          </a:p>
          <a:p>
            <a:pPr marL="0" indent="0">
              <a:buNone/>
            </a:pPr>
            <a:endParaRPr lang="en-US" sz="2000" dirty="0">
              <a:solidFill>
                <a:srgbClr val="FFFF00"/>
              </a:solidFill>
            </a:endParaRPr>
          </a:p>
          <a:p>
            <a:pPr marL="0" indent="0">
              <a:buNone/>
            </a:pPr>
            <a:r>
              <a:rPr lang="en-US" sz="2000" dirty="0">
                <a:solidFill>
                  <a:srgbClr val="FFFF00"/>
                </a:solidFill>
              </a:rPr>
              <a:t>Key:</a:t>
            </a:r>
            <a:r>
              <a:rPr lang="en-US" sz="2000" dirty="0"/>
              <a:t> Multiple items are connected to make the asset function as-a-whole.</a:t>
            </a:r>
          </a:p>
          <a:p>
            <a:pPr marL="0" indent="0">
              <a:buNone/>
            </a:pPr>
            <a:endParaRPr lang="en-US" sz="2000" dirty="0"/>
          </a:p>
          <a:p>
            <a:pPr marL="0" indent="0">
              <a:buNone/>
            </a:pPr>
            <a:r>
              <a:rPr lang="en-US" sz="2000" dirty="0">
                <a:solidFill>
                  <a:srgbClr val="FFFF00"/>
                </a:solidFill>
              </a:rPr>
              <a:t>NOTE: </a:t>
            </a:r>
            <a:r>
              <a:rPr lang="en-US" sz="2000" dirty="0"/>
              <a:t>Physical attachment, lack of interchangeability are attributes that are considered when determining whether to capitalize or expense. Most 77 fund purchases do not itemize the cost of each component, so capitalizing the system as one asset at the full value paid, is likely to happen. When components have listed prices, many attributes are considered to determine if they should be capitalized or expensed on an individual basis or capitalized as a system.</a:t>
            </a:r>
          </a:p>
          <a:p>
            <a:pPr marL="0" indent="0">
              <a:buNone/>
            </a:pPr>
            <a:endParaRPr lang="en-US" sz="2400" dirty="0"/>
          </a:p>
          <a:p>
            <a:pPr marL="0" indent="0">
              <a:buNone/>
            </a:pPr>
            <a:r>
              <a:rPr lang="en-US" sz="2000" dirty="0">
                <a:solidFill>
                  <a:srgbClr val="2B893D"/>
                </a:solidFill>
              </a:rPr>
              <a:t>You will have multiple line items that need to be combined.</a:t>
            </a:r>
          </a:p>
        </p:txBody>
      </p:sp>
      <p:pic>
        <p:nvPicPr>
          <p:cNvPr id="4" name="Picture 3">
            <a:extLst>
              <a:ext uri="{FF2B5EF4-FFF2-40B4-BE49-F238E27FC236}">
                <a16:creationId xmlns:a16="http://schemas.microsoft.com/office/drawing/2014/main" id="{90E8DD2D-E0B8-F029-3368-434E8130F8FF}"/>
              </a:ext>
            </a:extLst>
          </p:cNvPr>
          <p:cNvPicPr>
            <a:picLocks noChangeAspect="1"/>
          </p:cNvPicPr>
          <p:nvPr/>
        </p:nvPicPr>
        <p:blipFill>
          <a:blip r:embed="rId3"/>
          <a:stretch>
            <a:fillRect/>
          </a:stretch>
        </p:blipFill>
        <p:spPr>
          <a:xfrm>
            <a:off x="4800600" y="2022400"/>
            <a:ext cx="1828800" cy="1410611"/>
          </a:xfrm>
          <a:prstGeom prst="rect">
            <a:avLst/>
          </a:prstGeom>
        </p:spPr>
      </p:pic>
    </p:spTree>
    <p:extLst>
      <p:ext uri="{BB962C8B-B14F-4D97-AF65-F5344CB8AC3E}">
        <p14:creationId xmlns:p14="http://schemas.microsoft.com/office/powerpoint/2010/main" val="7576232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wipe(left)">
                                      <p:cBhvr>
                                        <p:cTn id="14" dur="500"/>
                                        <p:tgtEl>
                                          <p:spTgt spid="3">
                                            <p:txEl>
                                              <p:pRg st="5" end="5"/>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wipe(left)">
                                      <p:cBhvr>
                                        <p:cTn id="19" dur="500"/>
                                        <p:tgtEl>
                                          <p:spTgt spid="3">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wipe(left)">
                                      <p:cBhvr>
                                        <p:cTn id="2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8382000" cy="664797"/>
          </a:xfrm>
        </p:spPr>
        <p:txBody>
          <a:bodyPr/>
          <a:lstStyle/>
          <a:p>
            <a:pPr algn="ctr"/>
            <a:r>
              <a:rPr lang="en-US" dirty="0"/>
              <a:t>QUESTIONS ON SYSTEM ASSETS?</a:t>
            </a:r>
          </a:p>
        </p:txBody>
      </p:sp>
    </p:spTree>
    <p:extLst>
      <p:ext uri="{BB962C8B-B14F-4D97-AF65-F5344CB8AC3E}">
        <p14:creationId xmlns:p14="http://schemas.microsoft.com/office/powerpoint/2010/main" val="1719009193"/>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2904" y="2590800"/>
            <a:ext cx="6478191" cy="609600"/>
          </a:xfrm>
        </p:spPr>
        <p:txBody>
          <a:bodyPr/>
          <a:lstStyle/>
          <a:p>
            <a:pPr algn="ctr"/>
            <a:r>
              <a:rPr lang="en-US" dirty="0"/>
              <a:t>PART TWO</a:t>
            </a:r>
          </a:p>
        </p:txBody>
      </p:sp>
    </p:spTree>
    <p:extLst>
      <p:ext uri="{BB962C8B-B14F-4D97-AF65-F5344CB8AC3E}">
        <p14:creationId xmlns:p14="http://schemas.microsoft.com/office/powerpoint/2010/main" val="859500198"/>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712AB6-FA22-66F9-EC71-CF6A2AFD44E9}"/>
              </a:ext>
            </a:extLst>
          </p:cNvPr>
          <p:cNvPicPr>
            <a:picLocks noChangeAspect="1"/>
          </p:cNvPicPr>
          <p:nvPr/>
        </p:nvPicPr>
        <p:blipFill>
          <a:blip r:embed="rId3"/>
          <a:stretch>
            <a:fillRect/>
          </a:stretch>
        </p:blipFill>
        <p:spPr>
          <a:xfrm>
            <a:off x="655810" y="2172788"/>
            <a:ext cx="7832380" cy="4337242"/>
          </a:xfrm>
          <a:prstGeom prst="rect">
            <a:avLst/>
          </a:prstGeom>
        </p:spPr>
      </p:pic>
      <p:pic>
        <p:nvPicPr>
          <p:cNvPr id="10" name="Picture 9">
            <a:extLst>
              <a:ext uri="{FF2B5EF4-FFF2-40B4-BE49-F238E27FC236}">
                <a16:creationId xmlns:a16="http://schemas.microsoft.com/office/drawing/2014/main" id="{092709FD-7FC8-42AA-B437-F00A40589A04}"/>
              </a:ext>
            </a:extLst>
          </p:cNvPr>
          <p:cNvPicPr>
            <a:picLocks noChangeAspect="1"/>
          </p:cNvPicPr>
          <p:nvPr/>
        </p:nvPicPr>
        <p:blipFill>
          <a:blip r:embed="rId4"/>
          <a:stretch>
            <a:fillRect/>
          </a:stretch>
        </p:blipFill>
        <p:spPr>
          <a:xfrm>
            <a:off x="655810" y="2190463"/>
            <a:ext cx="7832380" cy="4301892"/>
          </a:xfrm>
          <a:prstGeom prst="rect">
            <a:avLst/>
          </a:prstGeom>
        </p:spPr>
      </p:pic>
      <p:cxnSp>
        <p:nvCxnSpPr>
          <p:cNvPr id="13" name="Straight Arrow Connector 12">
            <a:extLst>
              <a:ext uri="{FF2B5EF4-FFF2-40B4-BE49-F238E27FC236}">
                <a16:creationId xmlns:a16="http://schemas.microsoft.com/office/drawing/2014/main" id="{A6C184BA-75D5-411B-8651-66C67A8F17CC}"/>
              </a:ext>
            </a:extLst>
          </p:cNvPr>
          <p:cNvCxnSpPr>
            <a:cxnSpLocks/>
          </p:cNvCxnSpPr>
          <p:nvPr/>
        </p:nvCxnSpPr>
        <p:spPr>
          <a:xfrm flipH="1">
            <a:off x="3094149" y="2895600"/>
            <a:ext cx="533400" cy="31293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a:xfrm>
            <a:off x="1981200" y="381000"/>
            <a:ext cx="5410200" cy="553998"/>
          </a:xfrm>
        </p:spPr>
        <p:txBody>
          <a:bodyPr/>
          <a:lstStyle/>
          <a:p>
            <a:pPr algn="ctr"/>
            <a:r>
              <a:rPr lang="en-US" sz="4000" dirty="0"/>
              <a:t>CAPITAL ASSET REQUISITON</a:t>
            </a:r>
          </a:p>
        </p:txBody>
      </p:sp>
      <p:sp>
        <p:nvSpPr>
          <p:cNvPr id="3" name="Rectangle 2"/>
          <p:cNvSpPr/>
          <p:nvPr/>
        </p:nvSpPr>
        <p:spPr>
          <a:xfrm>
            <a:off x="342900" y="1071418"/>
            <a:ext cx="8686800" cy="464871"/>
          </a:xfrm>
          <a:prstGeom prst="rect">
            <a:avLst/>
          </a:prstGeom>
        </p:spPr>
        <p:txBody>
          <a:bodyPr wrap="square">
            <a:spAutoFit/>
          </a:bodyPr>
          <a:lstStyle/>
          <a:p>
            <a:pPr>
              <a:lnSpc>
                <a:spcPct val="150000"/>
              </a:lnSpc>
            </a:pPr>
            <a:r>
              <a:rPr lang="en-US" dirty="0"/>
              <a:t>From Home, click on “PROCUREMENT &amp; ACCOUNTS PAYABLE”, then click on “Requisition”.</a:t>
            </a:r>
          </a:p>
        </p:txBody>
      </p:sp>
      <p:cxnSp>
        <p:nvCxnSpPr>
          <p:cNvPr id="7" name="Straight Arrow Connector 6">
            <a:extLst>
              <a:ext uri="{FF2B5EF4-FFF2-40B4-BE49-F238E27FC236}">
                <a16:creationId xmlns:a16="http://schemas.microsoft.com/office/drawing/2014/main" id="{31508027-AD1A-42A5-8790-8F99D402CFC5}"/>
              </a:ext>
            </a:extLst>
          </p:cNvPr>
          <p:cNvCxnSpPr>
            <a:cxnSpLocks/>
          </p:cNvCxnSpPr>
          <p:nvPr/>
        </p:nvCxnSpPr>
        <p:spPr>
          <a:xfrm flipH="1">
            <a:off x="2971800" y="2172788"/>
            <a:ext cx="533400" cy="31293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37362EF3-08C0-4FBC-93E1-0E922E6CE63D}"/>
              </a:ext>
            </a:extLst>
          </p:cNvPr>
          <p:cNvCxnSpPr>
            <a:cxnSpLocks/>
          </p:cNvCxnSpPr>
          <p:nvPr/>
        </p:nvCxnSpPr>
        <p:spPr>
          <a:xfrm flipH="1">
            <a:off x="1676400" y="5105400"/>
            <a:ext cx="533400" cy="31293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4432934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F89E69-7401-067C-17AF-B0225011FD3C}"/>
              </a:ext>
            </a:extLst>
          </p:cNvPr>
          <p:cNvPicPr>
            <a:picLocks noChangeAspect="1"/>
          </p:cNvPicPr>
          <p:nvPr/>
        </p:nvPicPr>
        <p:blipFill>
          <a:blip r:embed="rId3"/>
          <a:stretch>
            <a:fillRect/>
          </a:stretch>
        </p:blipFill>
        <p:spPr>
          <a:xfrm>
            <a:off x="647700" y="1828800"/>
            <a:ext cx="7848600" cy="4316304"/>
          </a:xfrm>
          <a:prstGeom prst="rect">
            <a:avLst/>
          </a:prstGeom>
        </p:spPr>
      </p:pic>
      <p:cxnSp>
        <p:nvCxnSpPr>
          <p:cNvPr id="5" name="Straight Arrow Connector 4"/>
          <p:cNvCxnSpPr/>
          <p:nvPr/>
        </p:nvCxnSpPr>
        <p:spPr>
          <a:xfrm flipH="1">
            <a:off x="8305800" y="1752600"/>
            <a:ext cx="575441" cy="37179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DED80F9A-E9A4-D24C-317D-AE42C3068A0F}"/>
              </a:ext>
            </a:extLst>
          </p:cNvPr>
          <p:cNvSpPr txBox="1">
            <a:spLocks/>
          </p:cNvSpPr>
          <p:nvPr/>
        </p:nvSpPr>
        <p:spPr>
          <a:xfrm>
            <a:off x="1981200" y="381000"/>
            <a:ext cx="5410200" cy="5539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sz="4000" dirty="0"/>
              <a:t>COLLAPSE ALL BUTTON</a:t>
            </a:r>
          </a:p>
        </p:txBody>
      </p:sp>
    </p:spTree>
    <p:extLst>
      <p:ext uri="{BB962C8B-B14F-4D97-AF65-F5344CB8AC3E}">
        <p14:creationId xmlns:p14="http://schemas.microsoft.com/office/powerpoint/2010/main" val="4372123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85302E7-FF5C-0CE5-5120-4130D704A8F5}"/>
              </a:ext>
            </a:extLst>
          </p:cNvPr>
          <p:cNvPicPr>
            <a:picLocks noChangeAspect="1"/>
          </p:cNvPicPr>
          <p:nvPr/>
        </p:nvPicPr>
        <p:blipFill>
          <a:blip r:embed="rId3"/>
          <a:stretch>
            <a:fillRect/>
          </a:stretch>
        </p:blipFill>
        <p:spPr>
          <a:xfrm>
            <a:off x="692553" y="1315617"/>
            <a:ext cx="7765143" cy="3706091"/>
          </a:xfrm>
          <a:prstGeom prst="rect">
            <a:avLst/>
          </a:prstGeom>
        </p:spPr>
      </p:pic>
      <p:cxnSp>
        <p:nvCxnSpPr>
          <p:cNvPr id="12" name="Straight Arrow Connector 11"/>
          <p:cNvCxnSpPr>
            <a:cxnSpLocks/>
          </p:cNvCxnSpPr>
          <p:nvPr/>
        </p:nvCxnSpPr>
        <p:spPr>
          <a:xfrm>
            <a:off x="469855" y="3276600"/>
            <a:ext cx="501264" cy="760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9203BFF-1C33-F60C-AE8F-41A16F77A127}"/>
              </a:ext>
            </a:extLst>
          </p:cNvPr>
          <p:cNvPicPr>
            <a:picLocks noChangeAspect="1"/>
          </p:cNvPicPr>
          <p:nvPr/>
        </p:nvPicPr>
        <p:blipFill>
          <a:blip r:embed="rId4"/>
          <a:stretch>
            <a:fillRect/>
          </a:stretch>
        </p:blipFill>
        <p:spPr>
          <a:xfrm>
            <a:off x="692553" y="1315617"/>
            <a:ext cx="7758893" cy="4226766"/>
          </a:xfrm>
          <a:prstGeom prst="rect">
            <a:avLst/>
          </a:prstGeom>
        </p:spPr>
      </p:pic>
      <p:sp>
        <p:nvSpPr>
          <p:cNvPr id="11" name="TextBox 10"/>
          <p:cNvSpPr txBox="1"/>
          <p:nvPr/>
        </p:nvSpPr>
        <p:spPr>
          <a:xfrm>
            <a:off x="342898" y="5542383"/>
            <a:ext cx="8458201" cy="1169551"/>
          </a:xfrm>
          <a:prstGeom prst="rect">
            <a:avLst/>
          </a:prstGeom>
          <a:noFill/>
        </p:spPr>
        <p:txBody>
          <a:bodyPr wrap="square" rtlCol="0">
            <a:spAutoFit/>
          </a:bodyPr>
          <a:lstStyle/>
          <a:p>
            <a:r>
              <a:rPr lang="en-US" sz="1400" dirty="0"/>
              <a:t>The Items tab should be lined out to match the quote (if there is a price listed, a line item should be entered for that item).</a:t>
            </a:r>
          </a:p>
          <a:p>
            <a:r>
              <a:rPr lang="en-US" sz="1400" dirty="0"/>
              <a:t>A quantity is required for capital asset object codes, unless it is a service. Use “no quantity” for services. Track which line items will make up your asset(s) to help with completing the Capital Asset Tab.</a:t>
            </a:r>
          </a:p>
          <a:p>
            <a:pPr algn="ctr"/>
            <a:r>
              <a:rPr lang="en-US" sz="1400" dirty="0">
                <a:solidFill>
                  <a:srgbClr val="FFFF00"/>
                </a:solidFill>
              </a:rPr>
              <a:t>Shop Catalog items should be uploaded from the Shop Catalog site.</a:t>
            </a:r>
          </a:p>
        </p:txBody>
      </p:sp>
      <p:sp>
        <p:nvSpPr>
          <p:cNvPr id="9" name="Oval 8"/>
          <p:cNvSpPr/>
          <p:nvPr/>
        </p:nvSpPr>
        <p:spPr>
          <a:xfrm>
            <a:off x="818719" y="2616314"/>
            <a:ext cx="304800" cy="196293"/>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Title 3">
            <a:extLst>
              <a:ext uri="{FF2B5EF4-FFF2-40B4-BE49-F238E27FC236}">
                <a16:creationId xmlns:a16="http://schemas.microsoft.com/office/drawing/2014/main" id="{ADC21952-F735-A37C-3A52-F7ACE093111A}"/>
              </a:ext>
            </a:extLst>
          </p:cNvPr>
          <p:cNvSpPr>
            <a:spLocks noGrp="1"/>
          </p:cNvSpPr>
          <p:nvPr>
            <p:ph type="title"/>
          </p:nvPr>
        </p:nvSpPr>
        <p:spPr>
          <a:xfrm>
            <a:off x="3238500" y="381000"/>
            <a:ext cx="2667000" cy="664797"/>
          </a:xfrm>
        </p:spPr>
        <p:txBody>
          <a:bodyPr/>
          <a:lstStyle/>
          <a:p>
            <a:r>
              <a:rPr lang="en-US" dirty="0"/>
              <a:t>ITEMS TAB</a:t>
            </a:r>
          </a:p>
        </p:txBody>
      </p:sp>
      <p:sp>
        <p:nvSpPr>
          <p:cNvPr id="7" name="Right Arrow 6"/>
          <p:cNvSpPr/>
          <p:nvPr/>
        </p:nvSpPr>
        <p:spPr>
          <a:xfrm>
            <a:off x="7483963" y="2590800"/>
            <a:ext cx="688918" cy="247323"/>
          </a:xfrm>
          <a:prstGeom prst="rightArrow">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0000"/>
              </a:solidFill>
            </a:endParaRPr>
          </a:p>
        </p:txBody>
      </p:sp>
    </p:spTree>
    <p:extLst>
      <p:ext uri="{BB962C8B-B14F-4D97-AF65-F5344CB8AC3E}">
        <p14:creationId xmlns:p14="http://schemas.microsoft.com/office/powerpoint/2010/main" val="27088635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45AD8E7-8059-11EE-D141-6332195415F9}"/>
              </a:ext>
            </a:extLst>
          </p:cNvPr>
          <p:cNvPicPr>
            <a:picLocks noChangeAspect="1"/>
          </p:cNvPicPr>
          <p:nvPr/>
        </p:nvPicPr>
        <p:blipFill>
          <a:blip r:embed="rId3"/>
          <a:stretch>
            <a:fillRect/>
          </a:stretch>
        </p:blipFill>
        <p:spPr>
          <a:xfrm>
            <a:off x="652639" y="1460784"/>
            <a:ext cx="7781146" cy="4252339"/>
          </a:xfrm>
          <a:prstGeom prst="rect">
            <a:avLst/>
          </a:prstGeom>
        </p:spPr>
      </p:pic>
      <p:pic>
        <p:nvPicPr>
          <p:cNvPr id="4" name="Picture 3">
            <a:extLst>
              <a:ext uri="{FF2B5EF4-FFF2-40B4-BE49-F238E27FC236}">
                <a16:creationId xmlns:a16="http://schemas.microsoft.com/office/drawing/2014/main" id="{2FC6AB4D-5158-5D2F-6F73-DD8360870F1F}"/>
              </a:ext>
            </a:extLst>
          </p:cNvPr>
          <p:cNvPicPr>
            <a:picLocks noChangeAspect="1"/>
          </p:cNvPicPr>
          <p:nvPr/>
        </p:nvPicPr>
        <p:blipFill>
          <a:blip r:embed="rId4"/>
          <a:stretch>
            <a:fillRect/>
          </a:stretch>
        </p:blipFill>
        <p:spPr>
          <a:xfrm>
            <a:off x="674892" y="1486357"/>
            <a:ext cx="7758893" cy="4226766"/>
          </a:xfrm>
          <a:prstGeom prst="rect">
            <a:avLst/>
          </a:prstGeom>
        </p:spPr>
      </p:pic>
      <p:cxnSp>
        <p:nvCxnSpPr>
          <p:cNvPr id="14" name="Straight Arrow Connector 13">
            <a:extLst>
              <a:ext uri="{FF2B5EF4-FFF2-40B4-BE49-F238E27FC236}">
                <a16:creationId xmlns:a16="http://schemas.microsoft.com/office/drawing/2014/main" id="{D9E65154-630E-4961-B02B-914AD8A89BB9}"/>
              </a:ext>
            </a:extLst>
          </p:cNvPr>
          <p:cNvCxnSpPr>
            <a:cxnSpLocks/>
          </p:cNvCxnSpPr>
          <p:nvPr/>
        </p:nvCxnSpPr>
        <p:spPr>
          <a:xfrm flipH="1">
            <a:off x="2544579" y="3763093"/>
            <a:ext cx="414727" cy="1072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520A0F7-4B40-4E19-BF2D-70C6B996EA79}"/>
              </a:ext>
            </a:extLst>
          </p:cNvPr>
          <p:cNvCxnSpPr>
            <a:cxnSpLocks/>
          </p:cNvCxnSpPr>
          <p:nvPr/>
        </p:nvCxnSpPr>
        <p:spPr>
          <a:xfrm flipH="1">
            <a:off x="2959306" y="3587177"/>
            <a:ext cx="519794" cy="1433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H="1">
            <a:off x="2795580" y="3432735"/>
            <a:ext cx="644676" cy="1670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A4A5B90-9BA4-4BF2-9411-A4905B15F6E3}"/>
              </a:ext>
            </a:extLst>
          </p:cNvPr>
          <p:cNvSpPr/>
          <p:nvPr/>
        </p:nvSpPr>
        <p:spPr>
          <a:xfrm>
            <a:off x="820139" y="5852931"/>
            <a:ext cx="7719221" cy="646331"/>
          </a:xfrm>
          <a:prstGeom prst="rect">
            <a:avLst/>
          </a:prstGeom>
        </p:spPr>
        <p:txBody>
          <a:bodyPr wrap="square">
            <a:spAutoFit/>
          </a:bodyPr>
          <a:lstStyle/>
          <a:p>
            <a:pPr algn="ctr"/>
            <a:r>
              <a:rPr lang="en-US" dirty="0">
                <a:solidFill>
                  <a:srgbClr val="FFFF00"/>
                </a:solidFill>
                <a:latin typeface="Arial" pitchFamily="34" charset="0"/>
                <a:cs typeface="Arial" pitchFamily="34" charset="0"/>
              </a:rPr>
              <a:t>If capital object codes were used in any of the line items, the Capital Asset Tab will need to be completed.</a:t>
            </a:r>
          </a:p>
        </p:txBody>
      </p:sp>
      <p:sp>
        <p:nvSpPr>
          <p:cNvPr id="7" name="Right Arrow 6"/>
          <p:cNvSpPr/>
          <p:nvPr/>
        </p:nvSpPr>
        <p:spPr>
          <a:xfrm>
            <a:off x="7386795" y="2987737"/>
            <a:ext cx="688918" cy="247323"/>
          </a:xfrm>
          <a:prstGeom prst="rightArrow">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0000"/>
              </a:solidFill>
            </a:endParaRPr>
          </a:p>
        </p:txBody>
      </p:sp>
      <p:sp>
        <p:nvSpPr>
          <p:cNvPr id="9" name="Oval 8"/>
          <p:cNvSpPr/>
          <p:nvPr/>
        </p:nvSpPr>
        <p:spPr>
          <a:xfrm>
            <a:off x="763487" y="3010237"/>
            <a:ext cx="609600" cy="23291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Title 4">
            <a:extLst>
              <a:ext uri="{FF2B5EF4-FFF2-40B4-BE49-F238E27FC236}">
                <a16:creationId xmlns:a16="http://schemas.microsoft.com/office/drawing/2014/main" id="{E6E763CD-D61E-E2A4-1CED-5199D65E9DD3}"/>
              </a:ext>
            </a:extLst>
          </p:cNvPr>
          <p:cNvSpPr>
            <a:spLocks noGrp="1"/>
          </p:cNvSpPr>
          <p:nvPr>
            <p:ph type="title"/>
          </p:nvPr>
        </p:nvSpPr>
        <p:spPr>
          <a:xfrm>
            <a:off x="2219112" y="407485"/>
            <a:ext cx="4648200" cy="664797"/>
          </a:xfrm>
        </p:spPr>
        <p:txBody>
          <a:bodyPr/>
          <a:lstStyle/>
          <a:p>
            <a:r>
              <a:rPr lang="en-US" dirty="0"/>
              <a:t>CAPITAL ASSET TAB</a:t>
            </a:r>
          </a:p>
        </p:txBody>
      </p:sp>
    </p:spTree>
    <p:extLst>
      <p:ext uri="{BB962C8B-B14F-4D97-AF65-F5344CB8AC3E}">
        <p14:creationId xmlns:p14="http://schemas.microsoft.com/office/powerpoint/2010/main" val="15355144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15" presetID="1" presetClass="exit" presetSubtype="0" fill="hold"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0231" y="533400"/>
            <a:ext cx="7238999" cy="609600"/>
          </a:xfrm>
        </p:spPr>
        <p:txBody>
          <a:bodyPr/>
          <a:lstStyle/>
          <a:p>
            <a:pPr algn="ctr"/>
            <a:r>
              <a:rPr lang="en-US" sz="4000" dirty="0"/>
              <a:t>BETTERMENTS/UPGRADES</a:t>
            </a:r>
          </a:p>
        </p:txBody>
      </p:sp>
      <p:sp>
        <p:nvSpPr>
          <p:cNvPr id="5" name="TextBox 4"/>
          <p:cNvSpPr txBox="1"/>
          <p:nvPr/>
        </p:nvSpPr>
        <p:spPr>
          <a:xfrm>
            <a:off x="190500" y="1143000"/>
            <a:ext cx="8763000" cy="5509200"/>
          </a:xfrm>
          <a:prstGeom prst="rect">
            <a:avLst/>
          </a:prstGeom>
          <a:noFill/>
        </p:spPr>
        <p:txBody>
          <a:bodyPr wrap="square" rtlCol="0">
            <a:spAutoFit/>
          </a:bodyPr>
          <a:lstStyle/>
          <a:p>
            <a:pPr lvl="0"/>
            <a:r>
              <a:rPr lang="en-US" sz="2200" b="1" dirty="0">
                <a:solidFill>
                  <a:srgbClr val="2B893D"/>
                </a:solidFill>
              </a:rPr>
              <a:t>Betterment: </a:t>
            </a:r>
            <a:r>
              <a:rPr lang="en-US" sz="2200" dirty="0"/>
              <a:t>An enhancement, modification, upgrade, or other similar expenditure in connection with an existing asset, which significantly extends its useful life, increases its utility or efficiency, or otherwise adds to the benefits it can yield.</a:t>
            </a:r>
            <a:endParaRPr lang="en-US" sz="2200" dirty="0">
              <a:solidFill>
                <a:srgbClr val="2B893D"/>
              </a:solidFill>
            </a:endParaRPr>
          </a:p>
          <a:p>
            <a:pPr lvl="0"/>
            <a:r>
              <a:rPr lang="en-US" sz="2200" b="1" dirty="0">
                <a:solidFill>
                  <a:srgbClr val="2B893D"/>
                </a:solidFill>
              </a:rPr>
              <a:t>Upgrade: </a:t>
            </a:r>
            <a:r>
              <a:rPr lang="en-US" sz="2200" dirty="0"/>
              <a:t>Raise to a higher standard, in particular, improve an asset by either adding or replacing components.</a:t>
            </a:r>
            <a:endParaRPr lang="en-US" sz="2200" dirty="0">
              <a:solidFill>
                <a:srgbClr val="2B893D"/>
              </a:solidFill>
            </a:endParaRPr>
          </a:p>
          <a:p>
            <a:pPr lvl="0"/>
            <a:endParaRPr lang="en-US" sz="2400" b="1" dirty="0">
              <a:solidFill>
                <a:srgbClr val="2B893D"/>
              </a:solidFill>
            </a:endParaRPr>
          </a:p>
          <a:p>
            <a:pPr lvl="0"/>
            <a:r>
              <a:rPr lang="en-US" sz="2000" dirty="0"/>
              <a:t>Betterments/Upgrades will be capitalized according the Business Rules for Modifying Existing Assets.</a:t>
            </a:r>
          </a:p>
          <a:p>
            <a:pPr marL="285750" lvl="0" indent="-285750">
              <a:buFont typeface="Arial" panose="020B0604020202020204" pitchFamily="34" charset="0"/>
              <a:buChar char="•"/>
            </a:pPr>
            <a:r>
              <a:rPr lang="en-US" sz="2000" dirty="0"/>
              <a:t>If the betterment/upgrade is purchased within the same fiscal year as the existing asset and costs $1,000 or more, it is capitalized using “modify existing” when completing the requisition.</a:t>
            </a:r>
          </a:p>
          <a:p>
            <a:pPr marL="285750" lvl="0" indent="-285750">
              <a:buFont typeface="Arial" panose="020B0604020202020204" pitchFamily="34" charset="0"/>
              <a:buChar char="•"/>
            </a:pPr>
            <a:r>
              <a:rPr lang="en-US" sz="2000" dirty="0"/>
              <a:t>If the betterment/upgrade is purchased in a different fiscal year than the existing asset, it must meet the capitalization threshold to be capitalized.</a:t>
            </a:r>
          </a:p>
          <a:p>
            <a:pPr lvl="0"/>
            <a:endParaRPr lang="en-US" sz="2000" dirty="0"/>
          </a:p>
          <a:p>
            <a:pPr lvl="0" algn="ctr"/>
            <a:r>
              <a:rPr lang="en-US" dirty="0">
                <a:solidFill>
                  <a:srgbClr val="FFFF00"/>
                </a:solidFill>
              </a:rPr>
              <a:t>Provide Property Management with the asset number and/or decal number of the existing asset on any documentation involving betterments and upgrades.</a:t>
            </a:r>
          </a:p>
        </p:txBody>
      </p:sp>
    </p:spTree>
    <p:extLst>
      <p:ext uri="{BB962C8B-B14F-4D97-AF65-F5344CB8AC3E}">
        <p14:creationId xmlns:p14="http://schemas.microsoft.com/office/powerpoint/2010/main" val="29535817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A697D6-E6BC-40CE-81B4-216A4D8B9BF8}"/>
              </a:ext>
            </a:extLst>
          </p:cNvPr>
          <p:cNvPicPr>
            <a:picLocks noChangeAspect="1"/>
          </p:cNvPicPr>
          <p:nvPr/>
        </p:nvPicPr>
        <p:blipFill>
          <a:blip r:embed="rId3"/>
          <a:stretch>
            <a:fillRect/>
          </a:stretch>
        </p:blipFill>
        <p:spPr>
          <a:xfrm>
            <a:off x="1752600" y="1050031"/>
            <a:ext cx="4997116" cy="2455479"/>
          </a:xfrm>
          <a:prstGeom prst="rect">
            <a:avLst/>
          </a:prstGeom>
        </p:spPr>
      </p:pic>
      <p:cxnSp>
        <p:nvCxnSpPr>
          <p:cNvPr id="4" name="Straight Arrow Connector 3"/>
          <p:cNvCxnSpPr>
            <a:cxnSpLocks/>
          </p:cNvCxnSpPr>
          <p:nvPr/>
        </p:nvCxnSpPr>
        <p:spPr>
          <a:xfrm flipV="1">
            <a:off x="2079866" y="2362200"/>
            <a:ext cx="1264920" cy="2289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4611533" y="2591110"/>
            <a:ext cx="1874520" cy="914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a:cxnSpLocks/>
          </p:cNvCxnSpPr>
          <p:nvPr/>
        </p:nvCxnSpPr>
        <p:spPr>
          <a:xfrm flipH="1">
            <a:off x="5880107" y="2528973"/>
            <a:ext cx="737778" cy="3082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H="1">
            <a:off x="5880107" y="2735824"/>
            <a:ext cx="651893" cy="2994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H="1">
            <a:off x="5662391" y="2958748"/>
            <a:ext cx="700171" cy="3315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Content Placeholder 6">
            <a:extLst>
              <a:ext uri="{FF2B5EF4-FFF2-40B4-BE49-F238E27FC236}">
                <a16:creationId xmlns:a16="http://schemas.microsoft.com/office/drawing/2014/main" id="{3E809352-D96B-9FC6-8F97-AF86780FBE5D}"/>
              </a:ext>
            </a:extLst>
          </p:cNvPr>
          <p:cNvSpPr txBox="1">
            <a:spLocks/>
          </p:cNvSpPr>
          <p:nvPr/>
        </p:nvSpPr>
        <p:spPr>
          <a:xfrm>
            <a:off x="228600" y="3857645"/>
            <a:ext cx="8686800" cy="2514600"/>
          </a:xfrm>
          <a:prstGeom prst="rect">
            <a:avLst/>
          </a:prstGeom>
        </p:spPr>
        <p:txBody>
          <a:bodyPr vert="horz" lIns="0" tIns="0" rIns="0" bIns="0" rtlCol="0">
            <a:no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7525" lvl="1" indent="0">
              <a:buFontTx/>
              <a:buNone/>
            </a:pPr>
            <a:r>
              <a:rPr lang="en-US" sz="1400" dirty="0">
                <a:latin typeface="Arial" pitchFamily="34" charset="0"/>
                <a:cs typeface="Arial" pitchFamily="34" charset="0"/>
              </a:rPr>
              <a:t>The Capital Asset System Type is used to provide information regarding how to process each capital asset object code line item.</a:t>
            </a:r>
          </a:p>
          <a:p>
            <a:pPr marL="517525" lvl="1" indent="0">
              <a:buFontTx/>
              <a:buNone/>
            </a:pPr>
            <a:endParaRPr lang="en-US" sz="1400" dirty="0"/>
          </a:p>
          <a:p>
            <a:pPr marL="517525" lvl="1" indent="0">
              <a:buFontTx/>
              <a:buNone/>
            </a:pPr>
            <a:r>
              <a:rPr lang="en-US" sz="1400" b="1" i="1" dirty="0">
                <a:solidFill>
                  <a:srgbClr val="FFFF00"/>
                </a:solidFill>
                <a:latin typeface="Arial" pitchFamily="34" charset="0"/>
                <a:cs typeface="Arial" pitchFamily="34" charset="0"/>
              </a:rPr>
              <a:t>You have the following choices:</a:t>
            </a:r>
          </a:p>
          <a:p>
            <a:pPr marL="517525" lvl="1" indent="0">
              <a:buFontTx/>
              <a:buNone/>
            </a:pPr>
            <a:endParaRPr lang="en-US" sz="1400" b="1" i="1" dirty="0">
              <a:solidFill>
                <a:srgbClr val="FFFF00"/>
              </a:solidFill>
              <a:latin typeface="Arial" pitchFamily="34" charset="0"/>
              <a:cs typeface="Arial" pitchFamily="34" charset="0"/>
            </a:endParaRPr>
          </a:p>
          <a:p>
            <a:pPr lvl="1"/>
            <a:r>
              <a:rPr lang="en-US" sz="1400" b="1" i="1" dirty="0">
                <a:latin typeface="Arial" pitchFamily="34" charset="0"/>
                <a:cs typeface="Arial" pitchFamily="34" charset="0"/>
              </a:rPr>
              <a:t>Individual Assets</a:t>
            </a:r>
          </a:p>
          <a:p>
            <a:pPr lvl="1"/>
            <a:endParaRPr lang="en-US" sz="1400" dirty="0">
              <a:latin typeface="Arial" pitchFamily="34" charset="0"/>
              <a:cs typeface="Arial" pitchFamily="34" charset="0"/>
            </a:endParaRPr>
          </a:p>
          <a:p>
            <a:pPr lvl="1"/>
            <a:r>
              <a:rPr lang="en-US" sz="1400" b="1" i="1" dirty="0">
                <a:latin typeface="Arial" pitchFamily="34" charset="0"/>
                <a:cs typeface="Arial" pitchFamily="34" charset="0"/>
              </a:rPr>
              <a:t>Multiple Systems</a:t>
            </a:r>
          </a:p>
          <a:p>
            <a:pPr marL="517525" lvl="1" indent="0">
              <a:buNone/>
            </a:pPr>
            <a:endParaRPr lang="en-US" sz="1400" dirty="0">
              <a:latin typeface="Arial" pitchFamily="34" charset="0"/>
              <a:cs typeface="Arial" pitchFamily="34" charset="0"/>
            </a:endParaRPr>
          </a:p>
          <a:p>
            <a:pPr lvl="1"/>
            <a:r>
              <a:rPr lang="en-US" sz="1400" b="1" i="1" dirty="0">
                <a:latin typeface="Arial" pitchFamily="34" charset="0"/>
                <a:cs typeface="Arial" pitchFamily="34" charset="0"/>
              </a:rPr>
              <a:t>One System</a:t>
            </a:r>
            <a:endParaRPr lang="en-US" sz="1400" dirty="0">
              <a:latin typeface="Arial" pitchFamily="34" charset="0"/>
              <a:cs typeface="Arial" pitchFamily="34" charset="0"/>
            </a:endParaRPr>
          </a:p>
        </p:txBody>
      </p:sp>
      <p:sp>
        <p:nvSpPr>
          <p:cNvPr id="6" name="Title 5">
            <a:extLst>
              <a:ext uri="{FF2B5EF4-FFF2-40B4-BE49-F238E27FC236}">
                <a16:creationId xmlns:a16="http://schemas.microsoft.com/office/drawing/2014/main" id="{08796FA7-968A-6402-006E-2654EDC4914E}"/>
              </a:ext>
            </a:extLst>
          </p:cNvPr>
          <p:cNvSpPr>
            <a:spLocks noGrp="1"/>
          </p:cNvSpPr>
          <p:nvPr>
            <p:ph type="title"/>
          </p:nvPr>
        </p:nvSpPr>
        <p:spPr>
          <a:xfrm>
            <a:off x="1182533" y="273772"/>
            <a:ext cx="6858000" cy="664797"/>
          </a:xfrm>
        </p:spPr>
        <p:txBody>
          <a:bodyPr/>
          <a:lstStyle/>
          <a:p>
            <a:r>
              <a:rPr lang="en-US" dirty="0"/>
              <a:t>CAPITAL ASSET SYSTEM TYPE</a:t>
            </a:r>
          </a:p>
        </p:txBody>
      </p:sp>
    </p:spTree>
    <p:extLst>
      <p:ext uri="{BB962C8B-B14F-4D97-AF65-F5344CB8AC3E}">
        <p14:creationId xmlns:p14="http://schemas.microsoft.com/office/powerpoint/2010/main" val="17196962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wipe(left)">
                                      <p:cBhvr>
                                        <p:cTn id="14" dur="500"/>
                                        <p:tgtEl>
                                          <p:spTgt spid="12">
                                            <p:txEl>
                                              <p:pRg st="2" end="2"/>
                                            </p:txEl>
                                          </p:spTgt>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Effect transition="in" filter="wipe(left)">
                                      <p:cBhvr>
                                        <p:cTn id="21" dur="500"/>
                                        <p:tgtEl>
                                          <p:spTgt spid="12">
                                            <p:txEl>
                                              <p:pRg st="4" end="4"/>
                                            </p:txEl>
                                          </p:spTgt>
                                        </p:tgtEl>
                                      </p:cBhvr>
                                    </p:animEffect>
                                  </p:childTnLst>
                                </p:cTn>
                              </p:par>
                              <p:par>
                                <p:cTn id="22" presetID="1"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2">
                                            <p:txEl>
                                              <p:pRg st="6" end="6"/>
                                            </p:txEl>
                                          </p:spTgt>
                                        </p:tgtEl>
                                        <p:attrNameLst>
                                          <p:attrName>style.visibility</p:attrName>
                                        </p:attrNameLst>
                                      </p:cBhvr>
                                      <p:to>
                                        <p:strVal val="visible"/>
                                      </p:to>
                                    </p:set>
                                    <p:animEffect transition="in" filter="wipe(left)">
                                      <p:cBhvr>
                                        <p:cTn id="28" dur="500"/>
                                        <p:tgtEl>
                                          <p:spTgt spid="12">
                                            <p:txEl>
                                              <p:pRg st="6" end="6"/>
                                            </p:txEl>
                                          </p:spTgt>
                                        </p:tgtEl>
                                      </p:cBhvr>
                                    </p:animEffec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2">
                                            <p:txEl>
                                              <p:pRg st="8" end="8"/>
                                            </p:txEl>
                                          </p:spTgt>
                                        </p:tgtEl>
                                        <p:attrNameLst>
                                          <p:attrName>style.visibility</p:attrName>
                                        </p:attrNameLst>
                                      </p:cBhvr>
                                      <p:to>
                                        <p:strVal val="visible"/>
                                      </p:to>
                                    </p:set>
                                    <p:animEffect transition="in" filter="wipe(left)">
                                      <p:cBhvr>
                                        <p:cTn id="35" dur="500"/>
                                        <p:tgtEl>
                                          <p:spTgt spid="12">
                                            <p:txEl>
                                              <p:pRg st="8" end="8"/>
                                            </p:txEl>
                                          </p:spTgt>
                                        </p:tgtEl>
                                      </p:cBhvr>
                                    </p:animEffect>
                                  </p:childTnLst>
                                </p:cTn>
                              </p:par>
                              <p:par>
                                <p:cTn id="36" presetID="1"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3E809352-D96B-9FC6-8F97-AF86780FBE5D}"/>
              </a:ext>
            </a:extLst>
          </p:cNvPr>
          <p:cNvSpPr txBox="1">
            <a:spLocks/>
          </p:cNvSpPr>
          <p:nvPr/>
        </p:nvSpPr>
        <p:spPr>
          <a:xfrm>
            <a:off x="228600" y="1905000"/>
            <a:ext cx="8686800" cy="3048000"/>
          </a:xfrm>
          <a:prstGeom prst="rect">
            <a:avLst/>
          </a:prstGeom>
        </p:spPr>
        <p:txBody>
          <a:bodyPr vert="horz" lIns="0" tIns="0" rIns="0" bIns="0" rtlCol="0">
            <a:normAutofit fontScale="25000" lnSpcReduction="20000"/>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7525" lvl="1" indent="0">
              <a:buNone/>
            </a:pPr>
            <a:r>
              <a:rPr lang="en-US" sz="5600" b="1" i="1" dirty="0">
                <a:latin typeface="Arial" pitchFamily="34" charset="0"/>
                <a:cs typeface="Arial" pitchFamily="34" charset="0"/>
              </a:rPr>
              <a:t>Individual Assets </a:t>
            </a:r>
            <a:r>
              <a:rPr lang="en-US" sz="5600" dirty="0">
                <a:latin typeface="Arial" pitchFamily="34" charset="0"/>
                <a:cs typeface="Arial" pitchFamily="34" charset="0"/>
              </a:rPr>
              <a:t>is used when </a:t>
            </a:r>
            <a:r>
              <a:rPr lang="en-US" sz="5600" b="1" dirty="0">
                <a:latin typeface="Arial" pitchFamily="34" charset="0"/>
                <a:cs typeface="Arial" pitchFamily="34" charset="0"/>
              </a:rPr>
              <a:t>none</a:t>
            </a:r>
            <a:r>
              <a:rPr lang="en-US" sz="5600" dirty="0">
                <a:latin typeface="Arial" pitchFamily="34" charset="0"/>
                <a:cs typeface="Arial" pitchFamily="34" charset="0"/>
              </a:rPr>
              <a:t> of the capital asset object code lines on the requisition will be combined with any other capital asset object code line.  Any lines using a capital object code will create an individual stand-alone asset (or identical assets based on the quantity ordered on that line) and the cost of each individual asset must meet the capitalization threshold on its own merit. So, if shipping is capitalized on a separate line item, do not use Individual Assets because shipping should be included in the cost of the asset. (Each line item stands-alone). </a:t>
            </a:r>
          </a:p>
          <a:p>
            <a:pPr marL="517525" lvl="1" indent="0">
              <a:buFontTx/>
              <a:buNone/>
            </a:pPr>
            <a:endParaRPr lang="en-US" sz="5600" dirty="0">
              <a:latin typeface="Arial" pitchFamily="34" charset="0"/>
              <a:cs typeface="Arial" pitchFamily="34" charset="0"/>
            </a:endParaRPr>
          </a:p>
          <a:p>
            <a:pPr marL="517525" lvl="1" indent="0">
              <a:buNone/>
            </a:pPr>
            <a:r>
              <a:rPr lang="en-US" sz="5600" b="1" i="1" dirty="0">
                <a:latin typeface="Arial" pitchFamily="34" charset="0"/>
                <a:cs typeface="Arial" pitchFamily="34" charset="0"/>
              </a:rPr>
              <a:t>Multiple Systems </a:t>
            </a:r>
            <a:r>
              <a:rPr lang="en-US" sz="5600" dirty="0">
                <a:latin typeface="Arial" pitchFamily="34" charset="0"/>
                <a:cs typeface="Arial" pitchFamily="34" charset="0"/>
              </a:rPr>
              <a:t>is used when the criteria for Individual Assets or One System is not met. It is also used for combining multiple requisition costs to create an asset or assets; or when modifying an existing asset. Capital object code line items will be combined in different ways to create any combination of assets. If needed, reference system assets to help sort the line items into system assets. (Lines using capital object codes are combined with other lines that also use a capital object code to create multiple assets).</a:t>
            </a:r>
          </a:p>
          <a:p>
            <a:pPr marL="517525" lvl="1" indent="0">
              <a:buFontTx/>
              <a:buNone/>
            </a:pPr>
            <a:endParaRPr lang="en-US" sz="5600" dirty="0">
              <a:latin typeface="Arial" pitchFamily="34" charset="0"/>
              <a:cs typeface="Arial" pitchFamily="34" charset="0"/>
            </a:endParaRPr>
          </a:p>
          <a:p>
            <a:pPr marL="517525" lvl="1" indent="0">
              <a:buNone/>
            </a:pPr>
            <a:r>
              <a:rPr lang="en-US" sz="5600" b="1" i="1" dirty="0">
                <a:latin typeface="Arial" pitchFamily="34" charset="0"/>
                <a:cs typeface="Arial" pitchFamily="34" charset="0"/>
              </a:rPr>
              <a:t>One System </a:t>
            </a:r>
            <a:r>
              <a:rPr lang="en-US" sz="5600" dirty="0">
                <a:latin typeface="Arial" pitchFamily="34" charset="0"/>
                <a:cs typeface="Arial" pitchFamily="34" charset="0"/>
              </a:rPr>
              <a:t>is used when you are combining </a:t>
            </a:r>
            <a:r>
              <a:rPr lang="en-US" sz="5600" b="1" dirty="0">
                <a:latin typeface="Arial" pitchFamily="34" charset="0"/>
                <a:cs typeface="Arial" pitchFamily="34" charset="0"/>
              </a:rPr>
              <a:t>all</a:t>
            </a:r>
            <a:r>
              <a:rPr lang="en-US" sz="5600" dirty="0">
                <a:latin typeface="Arial" pitchFamily="34" charset="0"/>
                <a:cs typeface="Arial" pitchFamily="34" charset="0"/>
              </a:rPr>
              <a:t> capital object code lines together to make a system asset or identical system assets (depending on the quantity ordered). All assets created will have identical costs. If needed, reference system assets to help sort the line items into system assets. (All lines are combined to create a system asset or identical system assets).</a:t>
            </a:r>
          </a:p>
          <a:p>
            <a:pPr marL="517525" lvl="1" indent="0">
              <a:buFontTx/>
              <a:buNone/>
            </a:pPr>
            <a:endParaRPr lang="en-US" dirty="0">
              <a:latin typeface="Arial" pitchFamily="34" charset="0"/>
              <a:cs typeface="Arial" pitchFamily="34" charset="0"/>
            </a:endParaRPr>
          </a:p>
        </p:txBody>
      </p:sp>
      <p:sp>
        <p:nvSpPr>
          <p:cNvPr id="6" name="Title 5">
            <a:extLst>
              <a:ext uri="{FF2B5EF4-FFF2-40B4-BE49-F238E27FC236}">
                <a16:creationId xmlns:a16="http://schemas.microsoft.com/office/drawing/2014/main" id="{08796FA7-968A-6402-006E-2654EDC4914E}"/>
              </a:ext>
            </a:extLst>
          </p:cNvPr>
          <p:cNvSpPr>
            <a:spLocks noGrp="1"/>
          </p:cNvSpPr>
          <p:nvPr>
            <p:ph type="title"/>
          </p:nvPr>
        </p:nvSpPr>
        <p:spPr>
          <a:xfrm>
            <a:off x="1182533" y="273772"/>
            <a:ext cx="6858000" cy="664797"/>
          </a:xfrm>
        </p:spPr>
        <p:txBody>
          <a:bodyPr/>
          <a:lstStyle/>
          <a:p>
            <a:r>
              <a:rPr lang="en-US" dirty="0"/>
              <a:t>CAPITAL ASSET SYSTEM TYPE</a:t>
            </a:r>
          </a:p>
        </p:txBody>
      </p:sp>
    </p:spTree>
    <p:extLst>
      <p:ext uri="{BB962C8B-B14F-4D97-AF65-F5344CB8AC3E}">
        <p14:creationId xmlns:p14="http://schemas.microsoft.com/office/powerpoint/2010/main" val="586087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subTnLst>
                                    <p:set>
                                      <p:cBhvr override="childStyle">
                                        <p:cTn dur="1" fill="hold" display="0" masterRel="nextClick" afterEffect="1"/>
                                        <p:tgtEl>
                                          <p:spTgt spid="12">
                                            <p:txEl>
                                              <p:pRg st="0" end="0"/>
                                            </p:txEl>
                                          </p:spTgt>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left)">
                                      <p:cBhvr>
                                        <p:cTn id="12" dur="500"/>
                                        <p:tgtEl>
                                          <p:spTgt spid="12">
                                            <p:txEl>
                                              <p:pRg st="2" end="2"/>
                                            </p:txEl>
                                          </p:spTgt>
                                        </p:tgtEl>
                                      </p:cBhvr>
                                    </p:animEffect>
                                  </p:childTnLst>
                                  <p:subTnLst>
                                    <p:set>
                                      <p:cBhvr override="childStyle">
                                        <p:cTn dur="1" fill="hold" display="0" masterRel="nextClick" afterEffect="1"/>
                                        <p:tgtEl>
                                          <p:spTgt spid="12">
                                            <p:txEl>
                                              <p:pRg st="2" end="2"/>
                                            </p:txEl>
                                          </p:spTgt>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wipe(left)">
                                      <p:cBhvr>
                                        <p:cTn id="1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804E613-AD06-4E0B-9999-8D552EC64670}"/>
              </a:ext>
            </a:extLst>
          </p:cNvPr>
          <p:cNvPicPr>
            <a:picLocks noChangeAspect="1"/>
          </p:cNvPicPr>
          <p:nvPr/>
        </p:nvPicPr>
        <p:blipFill>
          <a:blip r:embed="rId3"/>
          <a:stretch>
            <a:fillRect/>
          </a:stretch>
        </p:blipFill>
        <p:spPr>
          <a:xfrm>
            <a:off x="1996691" y="4771180"/>
            <a:ext cx="3843464" cy="1318357"/>
          </a:xfrm>
          <a:prstGeom prst="rect">
            <a:avLst/>
          </a:prstGeom>
        </p:spPr>
      </p:pic>
      <p:pic>
        <p:nvPicPr>
          <p:cNvPr id="5" name="Picture 4">
            <a:extLst>
              <a:ext uri="{FF2B5EF4-FFF2-40B4-BE49-F238E27FC236}">
                <a16:creationId xmlns:a16="http://schemas.microsoft.com/office/drawing/2014/main" id="{6512F141-7344-4145-8EC9-CC5454A5FB9D}"/>
              </a:ext>
            </a:extLst>
          </p:cNvPr>
          <p:cNvPicPr>
            <a:picLocks noChangeAspect="1"/>
          </p:cNvPicPr>
          <p:nvPr/>
        </p:nvPicPr>
        <p:blipFill>
          <a:blip r:embed="rId4"/>
          <a:stretch>
            <a:fillRect/>
          </a:stretch>
        </p:blipFill>
        <p:spPr>
          <a:xfrm>
            <a:off x="1848141" y="2573787"/>
            <a:ext cx="4140564" cy="2088411"/>
          </a:xfrm>
          <a:prstGeom prst="rect">
            <a:avLst/>
          </a:prstGeom>
        </p:spPr>
      </p:pic>
      <p:sp>
        <p:nvSpPr>
          <p:cNvPr id="7" name="Content Placeholder 6"/>
          <p:cNvSpPr>
            <a:spLocks noGrp="1"/>
          </p:cNvSpPr>
          <p:nvPr>
            <p:ph idx="1"/>
          </p:nvPr>
        </p:nvSpPr>
        <p:spPr>
          <a:xfrm>
            <a:off x="384810" y="1135153"/>
            <a:ext cx="8301989" cy="1485899"/>
          </a:xfrm>
        </p:spPr>
        <p:txBody>
          <a:bodyPr>
            <a:normAutofit fontScale="92500" lnSpcReduction="20000"/>
          </a:bodyPr>
          <a:lstStyle/>
          <a:p>
            <a:pPr marL="0" indent="0">
              <a:buNone/>
            </a:pPr>
            <a:r>
              <a:rPr lang="en-US" sz="1400" dirty="0">
                <a:latin typeface="Arial" pitchFamily="34" charset="0"/>
                <a:cs typeface="Arial" pitchFamily="34" charset="0"/>
              </a:rPr>
              <a:t>The Capital Asset System State is used to select if this purchase will add costs to an existing asset or if this purchase will create a new asset or system asset.</a:t>
            </a:r>
          </a:p>
          <a:p>
            <a:pPr marL="0" indent="0">
              <a:buNone/>
            </a:pPr>
            <a:endParaRPr lang="en-US" sz="1400" dirty="0">
              <a:latin typeface="Arial" pitchFamily="34" charset="0"/>
              <a:cs typeface="Arial" pitchFamily="34" charset="0"/>
            </a:endParaRPr>
          </a:p>
          <a:p>
            <a:pPr marL="0" indent="0">
              <a:buNone/>
            </a:pPr>
            <a:r>
              <a:rPr lang="en-US" sz="1400" dirty="0">
                <a:latin typeface="Arial" pitchFamily="34" charset="0"/>
                <a:cs typeface="Arial" pitchFamily="34" charset="0"/>
              </a:rPr>
              <a:t>Modify Existing System (adding to or upgrading an existing active asset)</a:t>
            </a:r>
          </a:p>
          <a:p>
            <a:pPr marL="0" indent="0">
              <a:buNone/>
            </a:pPr>
            <a:endParaRPr lang="en-US" sz="1400" dirty="0">
              <a:latin typeface="Arial" pitchFamily="34" charset="0"/>
              <a:cs typeface="Arial" pitchFamily="34" charset="0"/>
            </a:endParaRPr>
          </a:p>
          <a:p>
            <a:pPr marL="0" indent="0">
              <a:buNone/>
            </a:pPr>
            <a:r>
              <a:rPr lang="en-US" sz="1400" dirty="0">
                <a:latin typeface="Arial" pitchFamily="34" charset="0"/>
                <a:cs typeface="Arial" pitchFamily="34" charset="0"/>
              </a:rPr>
              <a:t>New System (create a new capital asset)</a:t>
            </a:r>
          </a:p>
          <a:p>
            <a:pPr marL="0" indent="0">
              <a:buNone/>
            </a:pPr>
            <a:endParaRPr lang="en-US" sz="1400" dirty="0">
              <a:latin typeface="Arial" pitchFamily="34" charset="0"/>
              <a:cs typeface="Arial" pitchFamily="34" charset="0"/>
            </a:endParaRPr>
          </a:p>
          <a:p>
            <a:pPr marL="0" indent="0">
              <a:buNone/>
            </a:pPr>
            <a:r>
              <a:rPr lang="en-US" sz="1400" dirty="0">
                <a:latin typeface="Arial" pitchFamily="34" charset="0"/>
                <a:cs typeface="Arial" pitchFamily="34" charset="0"/>
              </a:rPr>
              <a:t>Once you have made your System Selections, click on “Select”.</a:t>
            </a:r>
          </a:p>
        </p:txBody>
      </p:sp>
      <p:cxnSp>
        <p:nvCxnSpPr>
          <p:cNvPr id="4" name="Straight Arrow Connector 3"/>
          <p:cNvCxnSpPr>
            <a:cxnSpLocks/>
          </p:cNvCxnSpPr>
          <p:nvPr/>
        </p:nvCxnSpPr>
        <p:spPr>
          <a:xfrm flipV="1">
            <a:off x="2030066" y="3925433"/>
            <a:ext cx="1143000" cy="3885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4191000" y="4090258"/>
            <a:ext cx="1946255" cy="59231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63709" y="5731640"/>
            <a:ext cx="544189" cy="26791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p:cNvCxnSpPr/>
          <p:nvPr/>
        </p:nvCxnSpPr>
        <p:spPr>
          <a:xfrm flipH="1">
            <a:off x="5681377" y="4214993"/>
            <a:ext cx="614655" cy="989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H="1">
            <a:off x="5164127" y="4383737"/>
            <a:ext cx="680574" cy="1241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Content Placeholder 6"/>
          <p:cNvSpPr txBox="1">
            <a:spLocks/>
          </p:cNvSpPr>
          <p:nvPr/>
        </p:nvSpPr>
        <p:spPr>
          <a:xfrm>
            <a:off x="114300" y="6156676"/>
            <a:ext cx="8915400" cy="592310"/>
          </a:xfrm>
          <a:prstGeom prst="rect">
            <a:avLst/>
          </a:prstGeom>
        </p:spPr>
        <p:txBody>
          <a:bodyPr vert="horz" lIns="0" tIns="0" rIns="0" bIns="0" rtlCol="0">
            <a:noAutofit/>
          </a:bodyPr>
          <a:lstStyle>
            <a:lvl1pPr marL="396875" indent="-396875" algn="l" defTabSz="914363" rtl="0" eaLnBrk="1" latinLnBrk="0" hangingPunct="1">
              <a:lnSpc>
                <a:spcPct val="90000"/>
              </a:lnSpc>
              <a:spcBef>
                <a:spcPct val="20000"/>
              </a:spcBef>
              <a:buFontTx/>
              <a:buBlip>
                <a:blip r:embed="rId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7525" lvl="1" indent="0" algn="ctr">
              <a:buNone/>
            </a:pPr>
            <a:r>
              <a:rPr lang="en-US" sz="1400" dirty="0">
                <a:solidFill>
                  <a:srgbClr val="FFFF00"/>
                </a:solidFill>
                <a:latin typeface="Arial" pitchFamily="34" charset="0"/>
                <a:cs typeface="Arial" pitchFamily="34" charset="0"/>
              </a:rPr>
              <a:t>Note: The threshold limit is $1,000 when using modify existing within the same fiscal year. If the item is being purchased a different fiscal year than the original asset, the new purchase must meet the threshold for capitalization.  </a:t>
            </a:r>
          </a:p>
        </p:txBody>
      </p:sp>
      <p:sp>
        <p:nvSpPr>
          <p:cNvPr id="6" name="Title 5">
            <a:extLst>
              <a:ext uri="{FF2B5EF4-FFF2-40B4-BE49-F238E27FC236}">
                <a16:creationId xmlns:a16="http://schemas.microsoft.com/office/drawing/2014/main" id="{8082725C-AC70-F0BE-EC72-820CECB2BC49}"/>
              </a:ext>
            </a:extLst>
          </p:cNvPr>
          <p:cNvSpPr>
            <a:spLocks noGrp="1"/>
          </p:cNvSpPr>
          <p:nvPr>
            <p:ph type="title"/>
          </p:nvPr>
        </p:nvSpPr>
        <p:spPr>
          <a:xfrm>
            <a:off x="1030603" y="316067"/>
            <a:ext cx="7010400" cy="664797"/>
          </a:xfrm>
        </p:spPr>
        <p:txBody>
          <a:bodyPr/>
          <a:lstStyle/>
          <a:p>
            <a:r>
              <a:rPr lang="en-US" dirty="0"/>
              <a:t>CAPITAL ASSET SYSTEM STATE</a:t>
            </a:r>
          </a:p>
        </p:txBody>
      </p:sp>
    </p:spTree>
    <p:extLst>
      <p:ext uri="{BB962C8B-B14F-4D97-AF65-F5344CB8AC3E}">
        <p14:creationId xmlns:p14="http://schemas.microsoft.com/office/powerpoint/2010/main" val="25807344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10" presetID="1"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wipe(left)">
                                      <p:cBhvr>
                                        <p:cTn id="16" dur="500"/>
                                        <p:tgtEl>
                                          <p:spTgt spid="7">
                                            <p:txEl>
                                              <p:pRg st="2" end="2"/>
                                            </p:txEl>
                                          </p:spTgt>
                                        </p:tgtEl>
                                      </p:cBhvr>
                                    </p:animEffec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wipe(left)">
                                      <p:cBhvr>
                                        <p:cTn id="23" dur="500"/>
                                        <p:tgtEl>
                                          <p:spTgt spid="13">
                                            <p:txEl>
                                              <p:pRg st="0" end="0"/>
                                            </p:txEl>
                                          </p:spTgt>
                                        </p:tgtEl>
                                      </p:cBhvr>
                                    </p:animEffect>
                                  </p:childTnLst>
                                  <p:subTnLst>
                                    <p:set>
                                      <p:cBhvr override="childStyle">
                                        <p:cTn dur="1" fill="hold" display="0" masterRel="nextClick" afterEffect="1"/>
                                        <p:tgtEl>
                                          <p:spTgt spid="13">
                                            <p:txEl>
                                              <p:pRg st="0" end="0"/>
                                            </p:txEl>
                                          </p:spTgt>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wipe(left)">
                                      <p:cBhvr>
                                        <p:cTn id="28" dur="500"/>
                                        <p:tgtEl>
                                          <p:spTgt spid="7">
                                            <p:txEl>
                                              <p:pRg st="4" end="4"/>
                                            </p:txEl>
                                          </p:spTgt>
                                        </p:tgtEl>
                                      </p:cBhvr>
                                    </p:animEffec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31" presetID="1" presetClass="exit" presetSubtype="0" fill="hold"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5"/>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7">
                                            <p:txEl>
                                              <p:pRg st="4" end="4"/>
                                            </p:txEl>
                                          </p:spTgt>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animBg="1"/>
      <p:bldP spid="2" grpId="1" animBg="1"/>
      <p:bldP spid="9" grpId="0" animBg="1"/>
      <p:bldP spid="1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702451-0AC5-45F6-A168-CDB088A86484}"/>
              </a:ext>
            </a:extLst>
          </p:cNvPr>
          <p:cNvPicPr>
            <a:picLocks noChangeAspect="1"/>
          </p:cNvPicPr>
          <p:nvPr/>
        </p:nvPicPr>
        <p:blipFill>
          <a:blip r:embed="rId3"/>
          <a:stretch>
            <a:fillRect/>
          </a:stretch>
        </p:blipFill>
        <p:spPr>
          <a:xfrm>
            <a:off x="605713" y="1330764"/>
            <a:ext cx="7774991" cy="2886755"/>
          </a:xfrm>
          <a:prstGeom prst="rect">
            <a:avLst/>
          </a:prstGeom>
        </p:spPr>
      </p:pic>
      <p:pic>
        <p:nvPicPr>
          <p:cNvPr id="8" name="Picture 7">
            <a:extLst>
              <a:ext uri="{FF2B5EF4-FFF2-40B4-BE49-F238E27FC236}">
                <a16:creationId xmlns:a16="http://schemas.microsoft.com/office/drawing/2014/main" id="{0351E83E-7AF0-4941-B5EB-F47C3466CEC4}"/>
              </a:ext>
            </a:extLst>
          </p:cNvPr>
          <p:cNvPicPr>
            <a:picLocks noChangeAspect="1"/>
          </p:cNvPicPr>
          <p:nvPr/>
        </p:nvPicPr>
        <p:blipFill>
          <a:blip r:embed="rId4"/>
          <a:stretch>
            <a:fillRect/>
          </a:stretch>
        </p:blipFill>
        <p:spPr>
          <a:xfrm>
            <a:off x="2270620" y="4673181"/>
            <a:ext cx="4445178" cy="2078943"/>
          </a:xfrm>
          <a:prstGeom prst="rect">
            <a:avLst/>
          </a:prstGeom>
        </p:spPr>
      </p:pic>
      <p:cxnSp>
        <p:nvCxnSpPr>
          <p:cNvPr id="12" name="Straight Arrow Connector 11"/>
          <p:cNvCxnSpPr>
            <a:cxnSpLocks/>
          </p:cNvCxnSpPr>
          <p:nvPr/>
        </p:nvCxnSpPr>
        <p:spPr>
          <a:xfrm>
            <a:off x="3886200" y="3161956"/>
            <a:ext cx="2342179" cy="20958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Explosion 1 34"/>
          <p:cNvSpPr/>
          <p:nvPr/>
        </p:nvSpPr>
        <p:spPr>
          <a:xfrm>
            <a:off x="6145890" y="5435195"/>
            <a:ext cx="164978" cy="201010"/>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Explosion 1 39"/>
          <p:cNvSpPr/>
          <p:nvPr/>
        </p:nvSpPr>
        <p:spPr>
          <a:xfrm>
            <a:off x="5478484" y="5572628"/>
            <a:ext cx="164978" cy="201010"/>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Explosion 1 40"/>
          <p:cNvSpPr/>
          <p:nvPr/>
        </p:nvSpPr>
        <p:spPr>
          <a:xfrm>
            <a:off x="5194195" y="6157168"/>
            <a:ext cx="164978" cy="201010"/>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Explosion 1 41"/>
          <p:cNvSpPr/>
          <p:nvPr/>
        </p:nvSpPr>
        <p:spPr>
          <a:xfrm>
            <a:off x="6145890" y="6394136"/>
            <a:ext cx="164978" cy="201010"/>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Explosion 1 42"/>
          <p:cNvSpPr/>
          <p:nvPr/>
        </p:nvSpPr>
        <p:spPr>
          <a:xfrm>
            <a:off x="5842367" y="6551114"/>
            <a:ext cx="164978" cy="201010"/>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Explosion 1 43"/>
          <p:cNvSpPr/>
          <p:nvPr/>
        </p:nvSpPr>
        <p:spPr>
          <a:xfrm>
            <a:off x="5616204" y="6001472"/>
            <a:ext cx="164978" cy="201010"/>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Explosion 1 19"/>
          <p:cNvSpPr/>
          <p:nvPr/>
        </p:nvSpPr>
        <p:spPr>
          <a:xfrm>
            <a:off x="5519269" y="5860621"/>
            <a:ext cx="164978" cy="201010"/>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1901936" y="3015684"/>
            <a:ext cx="1036320" cy="29254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51717" y="2756713"/>
            <a:ext cx="1219200" cy="29254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Explosion 1 15"/>
          <p:cNvSpPr/>
          <p:nvPr/>
        </p:nvSpPr>
        <p:spPr>
          <a:xfrm>
            <a:off x="5842367" y="5712652"/>
            <a:ext cx="164978" cy="201010"/>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Explosion 1 34">
            <a:extLst>
              <a:ext uri="{FF2B5EF4-FFF2-40B4-BE49-F238E27FC236}">
                <a16:creationId xmlns:a16="http://schemas.microsoft.com/office/drawing/2014/main" id="{EC563203-27C6-4CB7-9D33-EA2DD28D0D03}"/>
              </a:ext>
            </a:extLst>
          </p:cNvPr>
          <p:cNvSpPr/>
          <p:nvPr/>
        </p:nvSpPr>
        <p:spPr>
          <a:xfrm>
            <a:off x="5575982" y="6276293"/>
            <a:ext cx="164978" cy="201010"/>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8C6FCEBB-44CC-4B8E-8507-23EB5DF2D41D}"/>
              </a:ext>
            </a:extLst>
          </p:cNvPr>
          <p:cNvSpPr/>
          <p:nvPr/>
        </p:nvSpPr>
        <p:spPr>
          <a:xfrm>
            <a:off x="1261317" y="1777630"/>
            <a:ext cx="1620494" cy="43217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CC96BFB8-C328-4243-B229-9532AAAAC6E9}"/>
              </a:ext>
            </a:extLst>
          </p:cNvPr>
          <p:cNvSpPr/>
          <p:nvPr/>
        </p:nvSpPr>
        <p:spPr>
          <a:xfrm>
            <a:off x="5449171" y="2685781"/>
            <a:ext cx="1017400" cy="29254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5">
            <a:extLst>
              <a:ext uri="{FF2B5EF4-FFF2-40B4-BE49-F238E27FC236}">
                <a16:creationId xmlns:a16="http://schemas.microsoft.com/office/drawing/2014/main" id="{210A41E5-844F-04E4-E28D-FB4D56B1A083}"/>
              </a:ext>
            </a:extLst>
          </p:cNvPr>
          <p:cNvSpPr>
            <a:spLocks noGrp="1"/>
          </p:cNvSpPr>
          <p:nvPr>
            <p:ph type="title"/>
          </p:nvPr>
        </p:nvSpPr>
        <p:spPr>
          <a:xfrm>
            <a:off x="2166386" y="356534"/>
            <a:ext cx="4653644" cy="664797"/>
          </a:xfrm>
        </p:spPr>
        <p:txBody>
          <a:bodyPr/>
          <a:lstStyle/>
          <a:p>
            <a:r>
              <a:rPr lang="en-US" dirty="0"/>
              <a:t>INDIVIDUAL ASSETS</a:t>
            </a:r>
          </a:p>
        </p:txBody>
      </p:sp>
    </p:spTree>
    <p:extLst>
      <p:ext uri="{BB962C8B-B14F-4D97-AF65-F5344CB8AC3E}">
        <p14:creationId xmlns:p14="http://schemas.microsoft.com/office/powerpoint/2010/main" val="35675092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childTnLst>
                                  <p:subTnLst>
                                    <p:set>
                                      <p:cBhvr override="childStyle">
                                        <p:cTn dur="1" fill="hold" display="0" masterRel="nextClick" afterEffect="1"/>
                                        <p:tgtEl>
                                          <p:spTgt spid="43"/>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childTnLst>
                                  <p:subTnLst>
                                    <p:set>
                                      <p:cBhvr override="childStyle">
                                        <p:cTn dur="1" fill="hold" display="0" masterRel="nextClick" afterEffect="1"/>
                                        <p:tgtEl>
                                          <p:spTgt spid="41"/>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4"/>
                                        </p:tgtEl>
                                        <p:attrNameLst>
                                          <p:attrName>style.visibility</p:attrName>
                                        </p:attrNameLst>
                                      </p:cBhvr>
                                      <p:to>
                                        <p:strVal val="visible"/>
                                      </p:to>
                                    </p:set>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0" grpId="0" animBg="1"/>
      <p:bldP spid="41" grpId="0" animBg="1"/>
      <p:bldP spid="42" grpId="0" animBg="1"/>
      <p:bldP spid="43" grpId="0" animBg="1"/>
      <p:bldP spid="44" grpId="0" animBg="1"/>
      <p:bldP spid="20" grpId="0" animBg="1"/>
      <p:bldP spid="14" grpId="0" animBg="1"/>
      <p:bldP spid="15" grpId="0" animBg="1"/>
      <p:bldP spid="16" grpId="0" animBg="1"/>
      <p:bldP spid="22" grpId="0" animBg="1"/>
      <p:bldP spid="17" grpId="0" animBg="1"/>
      <p:bldP spid="1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E25929-7707-1654-07F6-B275ECA3D50F}"/>
              </a:ext>
            </a:extLst>
          </p:cNvPr>
          <p:cNvPicPr>
            <a:picLocks noChangeAspect="1"/>
          </p:cNvPicPr>
          <p:nvPr/>
        </p:nvPicPr>
        <p:blipFill>
          <a:blip r:embed="rId3"/>
          <a:stretch>
            <a:fillRect/>
          </a:stretch>
        </p:blipFill>
        <p:spPr>
          <a:xfrm>
            <a:off x="747045" y="3029391"/>
            <a:ext cx="6591548" cy="3426601"/>
          </a:xfrm>
          <a:prstGeom prst="rect">
            <a:avLst/>
          </a:prstGeom>
        </p:spPr>
      </p:pic>
      <p:sp>
        <p:nvSpPr>
          <p:cNvPr id="3" name="TextBox 2"/>
          <p:cNvSpPr txBox="1"/>
          <p:nvPr/>
        </p:nvSpPr>
        <p:spPr>
          <a:xfrm>
            <a:off x="257793" y="869124"/>
            <a:ext cx="8404642" cy="2031325"/>
          </a:xfrm>
          <a:prstGeom prst="rect">
            <a:avLst/>
          </a:prstGeom>
          <a:noFill/>
        </p:spPr>
        <p:txBody>
          <a:bodyPr wrap="square" rtlCol="0">
            <a:spAutoFit/>
          </a:bodyPr>
          <a:lstStyle/>
          <a:p>
            <a:r>
              <a:rPr lang="en-US" dirty="0"/>
              <a:t>Capital Asset Note Text:  The note text is used to describe how capital line items are connected and other necessary information.</a:t>
            </a:r>
          </a:p>
          <a:p>
            <a:r>
              <a:rPr lang="en-US" dirty="0"/>
              <a:t>Manufacturer:  Enter if known, otherwise click on “same as vendor” </a:t>
            </a:r>
          </a:p>
          <a:p>
            <a:r>
              <a:rPr lang="en-US" dirty="0"/>
              <a:t>Model:  Enter if known, otherwise put “unknown or custom”</a:t>
            </a:r>
          </a:p>
          <a:p>
            <a:r>
              <a:rPr lang="en-US" dirty="0"/>
              <a:t>Asset Type:  Look it up using the magnifying glass. It should match the asset description.</a:t>
            </a:r>
          </a:p>
          <a:p>
            <a:r>
              <a:rPr lang="en-US" dirty="0"/>
              <a:t>Location information is not required and can be left blank. If entered, the quantity ordered will need to match the Item Quantity you are entering the location for.</a:t>
            </a:r>
          </a:p>
        </p:txBody>
      </p:sp>
      <p:cxnSp>
        <p:nvCxnSpPr>
          <p:cNvPr id="7" name="Straight Arrow Connector 6"/>
          <p:cNvCxnSpPr/>
          <p:nvPr/>
        </p:nvCxnSpPr>
        <p:spPr>
          <a:xfrm>
            <a:off x="1594325" y="4139502"/>
            <a:ext cx="495300" cy="3429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941751" y="4766904"/>
            <a:ext cx="495300" cy="3429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922991" y="4530336"/>
            <a:ext cx="495300" cy="3429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089625" y="4923516"/>
            <a:ext cx="319376" cy="18753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525629" y="4401924"/>
            <a:ext cx="1436771" cy="42213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5679769" y="4923516"/>
            <a:ext cx="495300" cy="149313"/>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5679769" y="5072828"/>
            <a:ext cx="834319" cy="178903"/>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2888426" y="5072828"/>
            <a:ext cx="319376" cy="178903"/>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p:cNvCxnSpPr/>
          <p:nvPr/>
        </p:nvCxnSpPr>
        <p:spPr>
          <a:xfrm>
            <a:off x="1078373" y="3783627"/>
            <a:ext cx="495300" cy="3429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a:off x="2186257" y="5161144"/>
            <a:ext cx="539119" cy="3814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578423" y="4800237"/>
            <a:ext cx="1527597" cy="219363"/>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p:cNvCxnSpPr/>
          <p:nvPr/>
        </p:nvCxnSpPr>
        <p:spPr>
          <a:xfrm>
            <a:off x="912780" y="5161144"/>
            <a:ext cx="367656" cy="20267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530C1E7-CF94-4A19-8EA1-CBCB23E2B17D}"/>
              </a:ext>
            </a:extLst>
          </p:cNvPr>
          <p:cNvCxnSpPr>
            <a:cxnSpLocks/>
          </p:cNvCxnSpPr>
          <p:nvPr/>
        </p:nvCxnSpPr>
        <p:spPr>
          <a:xfrm flipH="1">
            <a:off x="3116294" y="5102619"/>
            <a:ext cx="196073" cy="5852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3759552C-668F-E10A-A18D-A90631E0B4C8}"/>
              </a:ext>
            </a:extLst>
          </p:cNvPr>
          <p:cNvSpPr>
            <a:spLocks noGrp="1"/>
          </p:cNvSpPr>
          <p:nvPr>
            <p:ph type="title"/>
          </p:nvPr>
        </p:nvSpPr>
        <p:spPr>
          <a:xfrm>
            <a:off x="2249313" y="282452"/>
            <a:ext cx="4648200" cy="664797"/>
          </a:xfrm>
        </p:spPr>
        <p:txBody>
          <a:bodyPr/>
          <a:lstStyle/>
          <a:p>
            <a:r>
              <a:rPr lang="en-US" dirty="0"/>
              <a:t>INDIVIDUAL ASSETS</a:t>
            </a:r>
          </a:p>
        </p:txBody>
      </p:sp>
    </p:spTree>
    <p:extLst>
      <p:ext uri="{BB962C8B-B14F-4D97-AF65-F5344CB8AC3E}">
        <p14:creationId xmlns:p14="http://schemas.microsoft.com/office/powerpoint/2010/main" val="16557591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9"/>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0"/>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4"/>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9"/>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5"/>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3">
                                            <p:txEl>
                                              <p:pRg st="2" end="2"/>
                                            </p:txEl>
                                          </p:spTgt>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11"/>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21"/>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3">
                                            <p:txEl>
                                              <p:pRg st="3" end="3"/>
                                            </p:txEl>
                                          </p:spTgt>
                                        </p:tgtEl>
                                        <p:attrNameLst>
                                          <p:attrName>style.visibility</p:attrName>
                                        </p:attrNameLst>
                                      </p:cBhvr>
                                      <p:to>
                                        <p:strVal val="hidden"/>
                                      </p:to>
                                    </p:set>
                                  </p:childTnLst>
                                </p:cTn>
                              </p:par>
                              <p:par>
                                <p:cTn id="79" presetID="1" presetClass="entr" presetSubtype="0" fill="hold" nodeType="withEffect">
                                  <p:stCondLst>
                                    <p:cond delay="0"/>
                                  </p:stCondLst>
                                  <p:childTnLst>
                                    <p:set>
                                      <p:cBhvr>
                                        <p:cTn id="80" dur="1" fill="hold">
                                          <p:stCondLst>
                                            <p:cond delay="0"/>
                                          </p:stCondLst>
                                        </p:cTn>
                                        <p:tgtEl>
                                          <p:spTgt spid="3">
                                            <p:txEl>
                                              <p:pRg st="4" end="4"/>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P spid="17" grpId="0" animBg="1"/>
      <p:bldP spid="19" grpId="0" animBg="1"/>
      <p:bldP spid="19"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778794-7BA9-0B35-7202-9766C4EA843D}"/>
              </a:ext>
            </a:extLst>
          </p:cNvPr>
          <p:cNvPicPr>
            <a:picLocks noChangeAspect="1"/>
          </p:cNvPicPr>
          <p:nvPr/>
        </p:nvPicPr>
        <p:blipFill>
          <a:blip r:embed="rId3"/>
          <a:stretch>
            <a:fillRect/>
          </a:stretch>
        </p:blipFill>
        <p:spPr>
          <a:xfrm>
            <a:off x="1841106" y="5251932"/>
            <a:ext cx="5233404" cy="1331778"/>
          </a:xfrm>
          <a:prstGeom prst="rect">
            <a:avLst/>
          </a:prstGeom>
        </p:spPr>
      </p:pic>
      <p:pic>
        <p:nvPicPr>
          <p:cNvPr id="5" name="Picture 4">
            <a:extLst>
              <a:ext uri="{FF2B5EF4-FFF2-40B4-BE49-F238E27FC236}">
                <a16:creationId xmlns:a16="http://schemas.microsoft.com/office/drawing/2014/main" id="{7E1FD78A-2AC1-C672-E3C5-7DB9D64936BC}"/>
              </a:ext>
            </a:extLst>
          </p:cNvPr>
          <p:cNvPicPr>
            <a:picLocks noChangeAspect="1"/>
          </p:cNvPicPr>
          <p:nvPr/>
        </p:nvPicPr>
        <p:blipFill>
          <a:blip r:embed="rId4"/>
          <a:stretch>
            <a:fillRect/>
          </a:stretch>
        </p:blipFill>
        <p:spPr>
          <a:xfrm>
            <a:off x="1846333" y="2959357"/>
            <a:ext cx="5228177" cy="2294812"/>
          </a:xfrm>
          <a:prstGeom prst="rect">
            <a:avLst/>
          </a:prstGeom>
        </p:spPr>
      </p:pic>
      <p:sp>
        <p:nvSpPr>
          <p:cNvPr id="3" name="TextBox 2"/>
          <p:cNvSpPr txBox="1"/>
          <p:nvPr/>
        </p:nvSpPr>
        <p:spPr>
          <a:xfrm>
            <a:off x="76200" y="789444"/>
            <a:ext cx="9067800" cy="2062103"/>
          </a:xfrm>
          <a:prstGeom prst="rect">
            <a:avLst/>
          </a:prstGeom>
          <a:noFill/>
        </p:spPr>
        <p:txBody>
          <a:bodyPr wrap="square" rtlCol="0">
            <a:spAutoFit/>
          </a:bodyPr>
          <a:lstStyle/>
          <a:p>
            <a:r>
              <a:rPr lang="en-US" sz="1600" dirty="0"/>
              <a:t>Capital Asset Note Text:  Combine all capital lines</a:t>
            </a:r>
          </a:p>
          <a:p>
            <a:r>
              <a:rPr lang="en-US" sz="1600" dirty="0"/>
              <a:t>Capital Asset System Description:  Asset description should match Asset Type Code description</a:t>
            </a:r>
          </a:p>
          <a:p>
            <a:r>
              <a:rPr lang="en-US" sz="1600" dirty="0"/>
              <a:t>Manufacturer:  Enter if known, otherwise click on “same as vendor”</a:t>
            </a:r>
          </a:p>
          <a:p>
            <a:r>
              <a:rPr lang="en-US" sz="1600" dirty="0"/>
              <a:t>Model:  Enter if known, otherwise put “unknown or custom”</a:t>
            </a:r>
          </a:p>
          <a:p>
            <a:r>
              <a:rPr lang="en-US" sz="1600" dirty="0"/>
              <a:t>Asset Type: Look up the asset description and return to populate the Asset Type Code</a:t>
            </a:r>
          </a:p>
          <a:p>
            <a:r>
              <a:rPr lang="en-US" sz="1600" dirty="0"/>
              <a:t>How Many Assets?: Number of assets to be created (may or may not match quantities ordered; however, your assets should be identical so quantities should be distributed equally).</a:t>
            </a:r>
          </a:p>
          <a:p>
            <a:r>
              <a:rPr lang="en-US" sz="1600" dirty="0"/>
              <a:t>Capital Asset Transaction Type: L1: New/L2: New/L3: Other Service</a:t>
            </a:r>
          </a:p>
        </p:txBody>
      </p:sp>
      <p:cxnSp>
        <p:nvCxnSpPr>
          <p:cNvPr id="7" name="Straight Arrow Connector 6"/>
          <p:cNvCxnSpPr/>
          <p:nvPr/>
        </p:nvCxnSpPr>
        <p:spPr>
          <a:xfrm>
            <a:off x="2147164" y="3528478"/>
            <a:ext cx="495300" cy="3429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900731" y="3808320"/>
            <a:ext cx="495300" cy="3429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549351" y="3511536"/>
            <a:ext cx="495300" cy="3429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564423" y="4144531"/>
            <a:ext cx="319376" cy="18753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057112" y="3808320"/>
            <a:ext cx="1133888" cy="33496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5720932" y="4191674"/>
            <a:ext cx="451268" cy="96677"/>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5703908" y="4108492"/>
            <a:ext cx="1077892" cy="125301"/>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3351637" y="4261800"/>
            <a:ext cx="146365" cy="148603"/>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p:cNvCxnSpPr>
            <a:cxnSpLocks/>
          </p:cNvCxnSpPr>
          <p:nvPr/>
        </p:nvCxnSpPr>
        <p:spPr>
          <a:xfrm>
            <a:off x="2351706" y="4225888"/>
            <a:ext cx="385738" cy="22397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a:off x="3407759" y="5707875"/>
            <a:ext cx="539119" cy="3814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703907" y="3801631"/>
            <a:ext cx="964799" cy="3429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p:cNvCxnSpPr>
            <a:cxnSpLocks/>
          </p:cNvCxnSpPr>
          <p:nvPr/>
        </p:nvCxnSpPr>
        <p:spPr>
          <a:xfrm>
            <a:off x="3407759" y="5399079"/>
            <a:ext cx="539119" cy="34478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530C1E7-CF94-4A19-8EA1-CBCB23E2B17D}"/>
              </a:ext>
            </a:extLst>
          </p:cNvPr>
          <p:cNvCxnSpPr>
            <a:cxnSpLocks/>
          </p:cNvCxnSpPr>
          <p:nvPr/>
        </p:nvCxnSpPr>
        <p:spPr>
          <a:xfrm flipH="1">
            <a:off x="3498002" y="4281674"/>
            <a:ext cx="196073" cy="5852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5987A04-8D95-49A6-9666-BC67D135599C}"/>
              </a:ext>
            </a:extLst>
          </p:cNvPr>
          <p:cNvCxnSpPr/>
          <p:nvPr/>
        </p:nvCxnSpPr>
        <p:spPr>
          <a:xfrm>
            <a:off x="4866340" y="3986872"/>
            <a:ext cx="495300" cy="3429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17161262-1652-4C2C-8C9E-BE0BFCE3B769}"/>
              </a:ext>
            </a:extLst>
          </p:cNvPr>
          <p:cNvSpPr/>
          <p:nvPr/>
        </p:nvSpPr>
        <p:spPr>
          <a:xfrm>
            <a:off x="5703907" y="4288351"/>
            <a:ext cx="696893" cy="125301"/>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94D8B75B-DA00-437D-BBE1-81DE0574CEE0}"/>
              </a:ext>
            </a:extLst>
          </p:cNvPr>
          <p:cNvSpPr/>
          <p:nvPr/>
        </p:nvSpPr>
        <p:spPr>
          <a:xfrm>
            <a:off x="3155715" y="4374675"/>
            <a:ext cx="385738" cy="148603"/>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Arrow Connector 26">
            <a:extLst>
              <a:ext uri="{FF2B5EF4-FFF2-40B4-BE49-F238E27FC236}">
                <a16:creationId xmlns:a16="http://schemas.microsoft.com/office/drawing/2014/main" id="{73026C89-1430-4A89-BCF8-3BBB18405DFD}"/>
              </a:ext>
            </a:extLst>
          </p:cNvPr>
          <p:cNvCxnSpPr>
            <a:cxnSpLocks/>
          </p:cNvCxnSpPr>
          <p:nvPr/>
        </p:nvCxnSpPr>
        <p:spPr>
          <a:xfrm>
            <a:off x="3407759" y="6089355"/>
            <a:ext cx="539119" cy="3814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EAE8508C-F44B-47F5-95C9-1EF3B476D24B}"/>
              </a:ext>
            </a:extLst>
          </p:cNvPr>
          <p:cNvSpPr/>
          <p:nvPr/>
        </p:nvSpPr>
        <p:spPr>
          <a:xfrm>
            <a:off x="2282425" y="3248225"/>
            <a:ext cx="976023" cy="263311"/>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B6956790-8382-47C3-89D3-4AB6BAED3673}"/>
              </a:ext>
            </a:extLst>
          </p:cNvPr>
          <p:cNvSpPr/>
          <p:nvPr/>
        </p:nvSpPr>
        <p:spPr>
          <a:xfrm>
            <a:off x="1623099" y="5485562"/>
            <a:ext cx="659326" cy="116598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74D84F3-E9DC-4BA2-A635-D85A3197786D}"/>
              </a:ext>
            </a:extLst>
          </p:cNvPr>
          <p:cNvSpPr/>
          <p:nvPr/>
        </p:nvSpPr>
        <p:spPr>
          <a:xfrm>
            <a:off x="1952762" y="6176329"/>
            <a:ext cx="435510" cy="17855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3C4F6D74-1DDB-2BB4-C14E-350536A94CA1}"/>
              </a:ext>
            </a:extLst>
          </p:cNvPr>
          <p:cNvSpPr>
            <a:spLocks noGrp="1"/>
          </p:cNvSpPr>
          <p:nvPr>
            <p:ph type="title"/>
          </p:nvPr>
        </p:nvSpPr>
        <p:spPr>
          <a:xfrm>
            <a:off x="2944428" y="225652"/>
            <a:ext cx="3026759" cy="664797"/>
          </a:xfrm>
        </p:spPr>
        <p:txBody>
          <a:bodyPr/>
          <a:lstStyle/>
          <a:p>
            <a:r>
              <a:rPr lang="en-US" dirty="0"/>
              <a:t>ONE SYSTEM</a:t>
            </a:r>
          </a:p>
        </p:txBody>
      </p:sp>
    </p:spTree>
    <p:extLst>
      <p:ext uri="{BB962C8B-B14F-4D97-AF65-F5344CB8AC3E}">
        <p14:creationId xmlns:p14="http://schemas.microsoft.com/office/powerpoint/2010/main" val="16016400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3"/>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9"/>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0"/>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1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9"/>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4"/>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3">
                                            <p:txEl>
                                              <p:pRg st="3" end="3"/>
                                            </p:txEl>
                                          </p:spTgt>
                                        </p:tgtEl>
                                        <p:attrNameLst>
                                          <p:attrName>style.visibility</p:attrName>
                                        </p:attrNameLst>
                                      </p:cBhvr>
                                      <p:to>
                                        <p:strVal val="visible"/>
                                      </p:to>
                                    </p:set>
                                  </p:childTnLst>
                                </p:cTn>
                              </p:par>
                              <p:par>
                                <p:cTn id="67" presetID="1" presetClass="exit" presetSubtype="0" fill="hold" nodeType="withEffect">
                                  <p:stCondLst>
                                    <p:cond delay="0"/>
                                  </p:stCondLst>
                                  <p:childTnLst>
                                    <p:set>
                                      <p:cBhvr>
                                        <p:cTn id="68" dur="1" fill="hold">
                                          <p:stCondLst>
                                            <p:cond delay="0"/>
                                          </p:stCondLst>
                                        </p:cTn>
                                        <p:tgtEl>
                                          <p:spTgt spid="3">
                                            <p:txEl>
                                              <p:pRg st="2" end="2"/>
                                            </p:txEl>
                                          </p:spTgt>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24"/>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25"/>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3">
                                            <p:txEl>
                                              <p:pRg st="3" end="3"/>
                                            </p:txEl>
                                          </p:spTgt>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1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95" fill="hold">
                      <p:stCondLst>
                        <p:cond delay="indefinite"/>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0"/>
                                          </p:stCondLst>
                                        </p:cTn>
                                        <p:tgtEl>
                                          <p:spTgt spid="11"/>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21"/>
                                        </p:tgtEl>
                                        <p:attrNameLst>
                                          <p:attrName>style.visibility</p:attrName>
                                        </p:attrNameLst>
                                      </p:cBhvr>
                                      <p:to>
                                        <p:strVal val="hidden"/>
                                      </p:to>
                                    </p:set>
                                  </p:childTnLst>
                                </p:cTn>
                              </p:par>
                              <p:par>
                                <p:cTn id="101" presetID="1" presetClass="exit" presetSubtype="0" fill="hold" grpId="0" nodeType="withEffect">
                                  <p:stCondLst>
                                    <p:cond delay="0"/>
                                  </p:stCondLst>
                                  <p:childTnLst>
                                    <p:set>
                                      <p:cBhvr>
                                        <p:cTn id="102" dur="1" fill="hold">
                                          <p:stCondLst>
                                            <p:cond delay="0"/>
                                          </p:stCondLst>
                                        </p:cTn>
                                        <p:tgtEl>
                                          <p:spTgt spid="3">
                                            <p:txEl>
                                              <p:pRg st="0" end="0"/>
                                            </p:txEl>
                                          </p:spTgt>
                                        </p:tgtEl>
                                        <p:attrNameLst>
                                          <p:attrName>style.visibility</p:attrName>
                                        </p:attrNameLst>
                                      </p:cBhvr>
                                      <p:to>
                                        <p:strVal val="hidden"/>
                                      </p:to>
                                    </p:set>
                                  </p:childTnLst>
                                </p:cTn>
                              </p:par>
                              <p:par>
                                <p:cTn id="103" presetID="1" presetClass="entr" presetSubtype="0" fill="hold" nodeType="withEffect">
                                  <p:stCondLst>
                                    <p:cond delay="0"/>
                                  </p:stCondLst>
                                  <p:childTnLst>
                                    <p:set>
                                      <p:cBhvr>
                                        <p:cTn id="104" dur="1" fill="hold">
                                          <p:stCondLst>
                                            <p:cond delay="0"/>
                                          </p:stCondLst>
                                        </p:cTn>
                                        <p:tgtEl>
                                          <p:spTgt spid="3">
                                            <p:txEl>
                                              <p:pRg st="5" end="5"/>
                                            </p:txEl>
                                          </p:spTgt>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childTnLst>
                                </p:cTn>
                              </p:par>
                              <p:par>
                                <p:cTn id="115" presetID="1" presetClass="exit" presetSubtype="0" fill="hold" grpId="0" nodeType="withEffect">
                                  <p:stCondLst>
                                    <p:cond delay="0"/>
                                  </p:stCondLst>
                                  <p:childTnLst>
                                    <p:set>
                                      <p:cBhvr>
                                        <p:cTn id="116" dur="1" fill="hold">
                                          <p:stCondLst>
                                            <p:cond delay="0"/>
                                          </p:stCondLst>
                                        </p:cTn>
                                        <p:tgtEl>
                                          <p:spTgt spid="3">
                                            <p:txEl>
                                              <p:pRg st="1" end="1"/>
                                            </p:txEl>
                                          </p:spTgt>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16"/>
                                        </p:tgtEl>
                                        <p:attrNameLst>
                                          <p:attrName>style.visibility</p:attrName>
                                        </p:attrNameLst>
                                      </p:cBhvr>
                                      <p:to>
                                        <p:strVal val="hidden"/>
                                      </p:to>
                                    </p:set>
                                  </p:childTnLst>
                                </p:cTn>
                              </p:par>
                              <p:par>
                                <p:cTn id="119" presetID="1" presetClass="entr" presetSubtype="0" fill="hold" nodeType="withEffect">
                                  <p:stCondLst>
                                    <p:cond delay="0"/>
                                  </p:stCondLst>
                                  <p:childTnLst>
                                    <p:set>
                                      <p:cBhvr>
                                        <p:cTn id="12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121" presetID="1" presetClass="entr" presetSubtype="0" fill="hold" nodeType="withEffect">
                                  <p:stCondLst>
                                    <p:cond delay="0"/>
                                  </p:stCondLst>
                                  <p:childTnLst>
                                    <p:set>
                                      <p:cBhvr>
                                        <p:cTn id="122"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par>
                                <p:cTn id="123" presetID="1" presetClass="exit" presetSubtype="0" fill="hold" grpId="0" nodeType="withEffect">
                                  <p:stCondLst>
                                    <p:cond delay="0"/>
                                  </p:stCondLst>
                                  <p:childTnLst>
                                    <p:set>
                                      <p:cBhvr>
                                        <p:cTn id="124" dur="1" fill="hold">
                                          <p:stCondLst>
                                            <p:cond delay="0"/>
                                          </p:stCondLst>
                                        </p:cTn>
                                        <p:tgtEl>
                                          <p:spTgt spid="3">
                                            <p:txEl>
                                              <p:pRg st="2" end="2"/>
                                            </p:txEl>
                                          </p:spTgt>
                                        </p:tgtEl>
                                        <p:attrNameLst>
                                          <p:attrName>style.visibility</p:attrName>
                                        </p:attrNameLst>
                                      </p:cBhvr>
                                      <p:to>
                                        <p:strVal val="hidden"/>
                                      </p:to>
                                    </p:set>
                                  </p:childTnLst>
                                </p:cTn>
                              </p:par>
                              <p:par>
                                <p:cTn id="125" presetID="1" presetClass="exit" presetSubtype="0" fill="hold" grpId="0" nodeType="withEffect">
                                  <p:stCondLst>
                                    <p:cond delay="0"/>
                                  </p:stCondLst>
                                  <p:childTnLst>
                                    <p:set>
                                      <p:cBhvr>
                                        <p:cTn id="126" dur="1" fill="hold">
                                          <p:stCondLst>
                                            <p:cond delay="0"/>
                                          </p:stCondLst>
                                        </p:cTn>
                                        <p:tgtEl>
                                          <p:spTgt spid="3">
                                            <p:txEl>
                                              <p:pRg st="3" end="3"/>
                                            </p:txEl>
                                          </p:spTgt>
                                        </p:tgtEl>
                                        <p:attrNameLst>
                                          <p:attrName>style.visibility</p:attrName>
                                        </p:attrNameLst>
                                      </p:cBhvr>
                                      <p:to>
                                        <p:strVal val="hidden"/>
                                      </p:to>
                                    </p:set>
                                  </p:childTnLst>
                                </p:cTn>
                              </p:par>
                              <p:par>
                                <p:cTn id="127" presetID="1" presetClass="exit" presetSubtype="0" fill="hold" grpId="0" nodeType="withEffect">
                                  <p:stCondLst>
                                    <p:cond delay="0"/>
                                  </p:stCondLst>
                                  <p:childTnLst>
                                    <p:set>
                                      <p:cBhvr>
                                        <p:cTn id="128" dur="1" fill="hold">
                                          <p:stCondLst>
                                            <p:cond delay="0"/>
                                          </p:stCondLst>
                                        </p:cTn>
                                        <p:tgtEl>
                                          <p:spTgt spid="3">
                                            <p:txEl>
                                              <p:pRg st="4" end="4"/>
                                            </p:txEl>
                                          </p:spTgt>
                                        </p:tgtEl>
                                        <p:attrNameLst>
                                          <p:attrName>style.visibility</p:attrName>
                                        </p:attrNameLst>
                                      </p:cBhvr>
                                      <p:to>
                                        <p:strVal val="hidden"/>
                                      </p:to>
                                    </p:set>
                                  </p:childTnLst>
                                </p:cTn>
                              </p:par>
                              <p:par>
                                <p:cTn id="129" presetID="1" presetClass="exit" presetSubtype="0" fill="hold" grpId="0" nodeType="withEffect">
                                  <p:stCondLst>
                                    <p:cond delay="0"/>
                                  </p:stCondLst>
                                  <p:childTnLst>
                                    <p:set>
                                      <p:cBhvr>
                                        <p:cTn id="130" dur="1" fill="hold">
                                          <p:stCondLst>
                                            <p:cond delay="0"/>
                                          </p:stCondLst>
                                        </p:cTn>
                                        <p:tgtEl>
                                          <p:spTgt spid="3">
                                            <p:txEl>
                                              <p:pRg st="5" end="5"/>
                                            </p:txEl>
                                          </p:spTgt>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27"/>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13" grpId="0" animBg="1"/>
      <p:bldP spid="13" grpId="1" animBg="1"/>
      <p:bldP spid="14" grpId="0" animBg="1"/>
      <p:bldP spid="14" grpId="1" animBg="1"/>
      <p:bldP spid="15" grpId="0" animBg="1"/>
      <p:bldP spid="15" grpId="1" animBg="1"/>
      <p:bldP spid="17" grpId="0" animBg="1"/>
      <p:bldP spid="19" grpId="0" animBg="1"/>
      <p:bldP spid="19" grpId="1" animBg="1"/>
      <p:bldP spid="25" grpId="0" animBg="1"/>
      <p:bldP spid="25" grpId="1" animBg="1"/>
      <p:bldP spid="26" grpId="0" animBg="1"/>
      <p:bldP spid="28" grpId="0" animBg="1"/>
      <p:bldP spid="29" grpId="0" animBg="1"/>
      <p:bldP spid="3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8F3932-122A-EEBC-5707-0528278C2418}"/>
              </a:ext>
            </a:extLst>
          </p:cNvPr>
          <p:cNvPicPr>
            <a:picLocks noChangeAspect="1"/>
          </p:cNvPicPr>
          <p:nvPr/>
        </p:nvPicPr>
        <p:blipFill>
          <a:blip r:embed="rId3"/>
          <a:stretch>
            <a:fillRect/>
          </a:stretch>
        </p:blipFill>
        <p:spPr>
          <a:xfrm>
            <a:off x="257700" y="2374651"/>
            <a:ext cx="8315555" cy="4101622"/>
          </a:xfrm>
          <a:prstGeom prst="rect">
            <a:avLst/>
          </a:prstGeom>
        </p:spPr>
      </p:pic>
      <p:sp>
        <p:nvSpPr>
          <p:cNvPr id="4" name="Rectangle 3"/>
          <p:cNvSpPr/>
          <p:nvPr/>
        </p:nvSpPr>
        <p:spPr>
          <a:xfrm>
            <a:off x="152400" y="867176"/>
            <a:ext cx="8915399" cy="1477328"/>
          </a:xfrm>
          <a:prstGeom prst="rect">
            <a:avLst/>
          </a:prstGeom>
        </p:spPr>
        <p:txBody>
          <a:bodyPr wrap="square">
            <a:spAutoFit/>
          </a:bodyPr>
          <a:lstStyle/>
          <a:p>
            <a:r>
              <a:rPr lang="en-US" dirty="0"/>
              <a:t>Multiple Systems doesn’t ask for the same detailed information as Individual Assets and One System.</a:t>
            </a:r>
          </a:p>
          <a:p>
            <a:r>
              <a:rPr lang="en-US" dirty="0"/>
              <a:t>The Capital Asset Note Text is extremely important. It describes how to combine lines.</a:t>
            </a:r>
          </a:p>
          <a:p>
            <a:r>
              <a:rPr lang="en-US" dirty="0"/>
              <a:t>The Capital Asset System Description should state each asset’s description that will be created.</a:t>
            </a:r>
          </a:p>
        </p:txBody>
      </p:sp>
      <p:cxnSp>
        <p:nvCxnSpPr>
          <p:cNvPr id="11" name="Straight Arrow Connector 10"/>
          <p:cNvCxnSpPr>
            <a:cxnSpLocks/>
          </p:cNvCxnSpPr>
          <p:nvPr/>
        </p:nvCxnSpPr>
        <p:spPr>
          <a:xfrm>
            <a:off x="561137" y="3620270"/>
            <a:ext cx="384300" cy="2150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583995" y="3620270"/>
            <a:ext cx="382314" cy="2150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H="1">
            <a:off x="6019800" y="5819092"/>
            <a:ext cx="457200" cy="1450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293885" y="4929248"/>
            <a:ext cx="346843" cy="32868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293885" y="5458470"/>
            <a:ext cx="346843" cy="33107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1626684" y="3741362"/>
            <a:ext cx="1614808" cy="52583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5928992" y="3761951"/>
            <a:ext cx="1614808" cy="46124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Arrow Connector 25"/>
          <p:cNvCxnSpPr>
            <a:cxnSpLocks/>
          </p:cNvCxnSpPr>
          <p:nvPr/>
        </p:nvCxnSpPr>
        <p:spPr>
          <a:xfrm flipH="1" flipV="1">
            <a:off x="865825" y="4858342"/>
            <a:ext cx="419154" cy="2023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p:cNvCxnSpPr>
          <p:nvPr/>
        </p:nvCxnSpPr>
        <p:spPr>
          <a:xfrm flipH="1" flipV="1">
            <a:off x="896462" y="5430784"/>
            <a:ext cx="419154" cy="2361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4544866" y="5042866"/>
            <a:ext cx="1219200" cy="215067"/>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4516127" y="5587021"/>
            <a:ext cx="1276678" cy="220421"/>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275711" y="6036476"/>
            <a:ext cx="346843" cy="33107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4516127" y="6149779"/>
            <a:ext cx="1276678" cy="220421"/>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449133" y="5915278"/>
            <a:ext cx="656906" cy="16100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1905000" y="2895600"/>
            <a:ext cx="685800" cy="3810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Arrow Connector 20">
            <a:extLst>
              <a:ext uri="{FF2B5EF4-FFF2-40B4-BE49-F238E27FC236}">
                <a16:creationId xmlns:a16="http://schemas.microsoft.com/office/drawing/2014/main" id="{A339A6BC-F374-4F5E-B4D9-54D584420A86}"/>
              </a:ext>
            </a:extLst>
          </p:cNvPr>
          <p:cNvCxnSpPr>
            <a:cxnSpLocks/>
          </p:cNvCxnSpPr>
          <p:nvPr/>
        </p:nvCxnSpPr>
        <p:spPr>
          <a:xfrm flipH="1">
            <a:off x="6019800" y="5257933"/>
            <a:ext cx="457200" cy="1450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F5A73A9-13D9-4D36-B530-6691C80E8823}"/>
              </a:ext>
            </a:extLst>
          </p:cNvPr>
          <p:cNvCxnSpPr>
            <a:cxnSpLocks/>
          </p:cNvCxnSpPr>
          <p:nvPr/>
        </p:nvCxnSpPr>
        <p:spPr>
          <a:xfrm flipH="1">
            <a:off x="6019800" y="4705365"/>
            <a:ext cx="457200" cy="1450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C3608B31-E223-5947-3055-07FF4E2F7DE2}"/>
              </a:ext>
            </a:extLst>
          </p:cNvPr>
          <p:cNvSpPr>
            <a:spLocks noGrp="1"/>
          </p:cNvSpPr>
          <p:nvPr>
            <p:ph type="title"/>
          </p:nvPr>
        </p:nvSpPr>
        <p:spPr>
          <a:xfrm>
            <a:off x="2122822" y="229053"/>
            <a:ext cx="4585309" cy="664797"/>
          </a:xfrm>
        </p:spPr>
        <p:txBody>
          <a:bodyPr/>
          <a:lstStyle/>
          <a:p>
            <a:r>
              <a:rPr lang="en-US" dirty="0"/>
              <a:t>MULTIPLE SYSTEMS</a:t>
            </a:r>
          </a:p>
        </p:txBody>
      </p:sp>
    </p:spTree>
    <p:extLst>
      <p:ext uri="{BB962C8B-B14F-4D97-AF65-F5344CB8AC3E}">
        <p14:creationId xmlns:p14="http://schemas.microsoft.com/office/powerpoint/2010/main" val="14980648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xit" presetSubtype="0" fill="hold" grpId="0" nodeType="withEffect">
                                  <p:stCondLst>
                                    <p:cond delay="0"/>
                                  </p:stCondLst>
                                  <p:childTnLst>
                                    <p:set>
                                      <p:cBhvr>
                                        <p:cTn id="38" dur="1" fill="hold">
                                          <p:stCondLst>
                                            <p:cond delay="0"/>
                                          </p:stCondLst>
                                        </p:cTn>
                                        <p:tgtEl>
                                          <p:spTgt spid="4">
                                            <p:txEl>
                                              <p:pRg st="1" end="1"/>
                                            </p:txEl>
                                          </p:spTgt>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1"/>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par>
                                <p:cTn id="51" presetID="1" presetClass="exit" presetSubtype="0" fill="hold" grpId="0" nodeType="withEffect">
                                  <p:stCondLst>
                                    <p:cond delay="0"/>
                                  </p:stCondLst>
                                  <p:childTnLst>
                                    <p:set>
                                      <p:cBhvr>
                                        <p:cTn id="52" dur="1" fill="hold">
                                          <p:stCondLst>
                                            <p:cond delay="0"/>
                                          </p:stCondLst>
                                        </p:cTn>
                                        <p:tgtEl>
                                          <p:spTgt spid="4">
                                            <p:txEl>
                                              <p:pRg st="2" end="2"/>
                                            </p:txEl>
                                          </p:spTgt>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2"/>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20" grpId="0" animBg="1"/>
      <p:bldP spid="23" grpId="0" animBg="1"/>
      <p:bldP spid="24" grpId="0" animBg="1"/>
      <p:bldP spid="25" grpId="0" animBg="1"/>
      <p:bldP spid="30" grpId="0" animBg="1"/>
      <p:bldP spid="31" grpId="0" animBg="1"/>
      <p:bldP spid="18" grpId="0" animBg="1"/>
      <p:bldP spid="28" grpId="0" animBg="1"/>
      <p:bldP spid="32" grpId="0" animBg="1"/>
      <p:bldP spid="3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F75629-311D-4F77-9846-EB75879D3738}"/>
              </a:ext>
            </a:extLst>
          </p:cNvPr>
          <p:cNvPicPr>
            <a:picLocks noChangeAspect="1"/>
          </p:cNvPicPr>
          <p:nvPr/>
        </p:nvPicPr>
        <p:blipFill>
          <a:blip r:embed="rId3"/>
          <a:stretch>
            <a:fillRect/>
          </a:stretch>
        </p:blipFill>
        <p:spPr>
          <a:xfrm>
            <a:off x="1971970" y="2020338"/>
            <a:ext cx="5133975" cy="2162175"/>
          </a:xfrm>
          <a:prstGeom prst="rect">
            <a:avLst/>
          </a:prstGeom>
        </p:spPr>
      </p:pic>
      <p:pic>
        <p:nvPicPr>
          <p:cNvPr id="7" name="Picture 6">
            <a:extLst>
              <a:ext uri="{FF2B5EF4-FFF2-40B4-BE49-F238E27FC236}">
                <a16:creationId xmlns:a16="http://schemas.microsoft.com/office/drawing/2014/main" id="{DD224D0B-88A0-4AC7-D330-4E30A1BE0664}"/>
              </a:ext>
            </a:extLst>
          </p:cNvPr>
          <p:cNvPicPr>
            <a:picLocks noChangeAspect="1"/>
          </p:cNvPicPr>
          <p:nvPr/>
        </p:nvPicPr>
        <p:blipFill>
          <a:blip r:embed="rId4"/>
          <a:stretch>
            <a:fillRect/>
          </a:stretch>
        </p:blipFill>
        <p:spPr>
          <a:xfrm>
            <a:off x="1075522" y="966526"/>
            <a:ext cx="7145353" cy="3381770"/>
          </a:xfrm>
          <a:prstGeom prst="rect">
            <a:avLst/>
          </a:prstGeom>
        </p:spPr>
      </p:pic>
      <p:cxnSp>
        <p:nvCxnSpPr>
          <p:cNvPr id="31" name="Straight Arrow Connector 30">
            <a:extLst>
              <a:ext uri="{FF2B5EF4-FFF2-40B4-BE49-F238E27FC236}">
                <a16:creationId xmlns:a16="http://schemas.microsoft.com/office/drawing/2014/main" id="{A3797422-62C0-47C7-A489-3DA5EF31B172}"/>
              </a:ext>
            </a:extLst>
          </p:cNvPr>
          <p:cNvCxnSpPr/>
          <p:nvPr/>
        </p:nvCxnSpPr>
        <p:spPr>
          <a:xfrm flipH="1">
            <a:off x="5752388" y="2138147"/>
            <a:ext cx="640080" cy="28194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21DFE251-FFE0-45A7-AEBB-5EF873D5BC49}"/>
              </a:ext>
            </a:extLst>
          </p:cNvPr>
          <p:cNvSpPr/>
          <p:nvPr/>
        </p:nvSpPr>
        <p:spPr>
          <a:xfrm>
            <a:off x="4191000" y="2741556"/>
            <a:ext cx="347958" cy="19082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04800" y="4520477"/>
            <a:ext cx="8727239" cy="646331"/>
          </a:xfrm>
          <a:prstGeom prst="rect">
            <a:avLst/>
          </a:prstGeom>
          <a:noFill/>
        </p:spPr>
        <p:txBody>
          <a:bodyPr wrap="square" rtlCol="0">
            <a:spAutoFit/>
          </a:bodyPr>
          <a:lstStyle/>
          <a:p>
            <a:r>
              <a:rPr lang="en-US" dirty="0"/>
              <a:t>You will be asked for the Asset Number.  This is not the decal/tag number.  You can click on the magnifying glass to find the asset number. Once found, click on return selected.</a:t>
            </a:r>
          </a:p>
        </p:txBody>
      </p:sp>
      <p:cxnSp>
        <p:nvCxnSpPr>
          <p:cNvPr id="14" name="Straight Arrow Connector 13"/>
          <p:cNvCxnSpPr/>
          <p:nvPr/>
        </p:nvCxnSpPr>
        <p:spPr>
          <a:xfrm flipH="1">
            <a:off x="3754537" y="1970594"/>
            <a:ext cx="640080" cy="28194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020366" y="1989099"/>
            <a:ext cx="640080" cy="28194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016072" y="2420087"/>
            <a:ext cx="1479729" cy="51229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302358" y="6067257"/>
            <a:ext cx="7544438" cy="369332"/>
          </a:xfrm>
          <a:prstGeom prst="rect">
            <a:avLst/>
          </a:prstGeom>
          <a:noFill/>
        </p:spPr>
        <p:txBody>
          <a:bodyPr wrap="none" rtlCol="0">
            <a:spAutoFit/>
          </a:bodyPr>
          <a:lstStyle/>
          <a:p>
            <a:r>
              <a:rPr lang="en-US" dirty="0"/>
              <a:t>Capital Asset Note Text:  Put in a description such as; accessory for decal xxxxxx</a:t>
            </a:r>
          </a:p>
        </p:txBody>
      </p:sp>
      <p:sp>
        <p:nvSpPr>
          <p:cNvPr id="20" name="TextBox 19"/>
          <p:cNvSpPr txBox="1"/>
          <p:nvPr/>
        </p:nvSpPr>
        <p:spPr>
          <a:xfrm>
            <a:off x="302358" y="5169163"/>
            <a:ext cx="4303358" cy="369332"/>
          </a:xfrm>
          <a:prstGeom prst="rect">
            <a:avLst/>
          </a:prstGeom>
          <a:noFill/>
        </p:spPr>
        <p:txBody>
          <a:bodyPr wrap="none" rtlCol="0">
            <a:spAutoFit/>
          </a:bodyPr>
          <a:lstStyle/>
          <a:p>
            <a:r>
              <a:rPr lang="en-US" dirty="0"/>
              <a:t>The Asset Number will populate in the field.</a:t>
            </a:r>
          </a:p>
        </p:txBody>
      </p:sp>
      <p:cxnSp>
        <p:nvCxnSpPr>
          <p:cNvPr id="21" name="Straight Arrow Connector 20"/>
          <p:cNvCxnSpPr/>
          <p:nvPr/>
        </p:nvCxnSpPr>
        <p:spPr>
          <a:xfrm flipH="1">
            <a:off x="5780710" y="3371534"/>
            <a:ext cx="640080" cy="28194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a:off x="2055958" y="2286335"/>
            <a:ext cx="385941" cy="22886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5754855" y="3871565"/>
            <a:ext cx="640080" cy="28194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1068313" y="3485185"/>
            <a:ext cx="329484" cy="20678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1051263" y="3958264"/>
            <a:ext cx="327191" cy="22903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p:cNvPicPr/>
          <p:nvPr/>
        </p:nvPicPr>
        <p:blipFill rotWithShape="1">
          <a:blip r:embed="rId5"/>
          <a:srcRect l="30212" t="49735" r="56250" b="32626"/>
          <a:stretch/>
        </p:blipFill>
        <p:spPr bwMode="auto">
          <a:xfrm>
            <a:off x="4996874" y="3602822"/>
            <a:ext cx="804545" cy="633095"/>
          </a:xfrm>
          <a:prstGeom prst="rect">
            <a:avLst/>
          </a:prstGeom>
          <a:ln>
            <a:noFill/>
          </a:ln>
          <a:extLst>
            <a:ext uri="{53640926-AAD7-44D8-BBD7-CCE9431645EC}">
              <a14:shadowObscured xmlns:a14="http://schemas.microsoft.com/office/drawing/2010/main"/>
            </a:ext>
          </a:extLst>
        </p:spPr>
      </p:pic>
      <p:pic>
        <p:nvPicPr>
          <p:cNvPr id="27" name="Picture 26"/>
          <p:cNvPicPr/>
          <p:nvPr/>
        </p:nvPicPr>
        <p:blipFill rotWithShape="1">
          <a:blip r:embed="rId5"/>
          <a:srcRect l="30212" t="49735" r="56250" b="32626"/>
          <a:stretch/>
        </p:blipFill>
        <p:spPr bwMode="auto">
          <a:xfrm>
            <a:off x="4990235" y="4138990"/>
            <a:ext cx="804545" cy="633095"/>
          </a:xfrm>
          <a:prstGeom prst="rect">
            <a:avLst/>
          </a:prstGeom>
          <a:ln>
            <a:noFill/>
          </a:ln>
          <a:extLst>
            <a:ext uri="{53640926-AAD7-44D8-BBD7-CCE9431645EC}">
              <a14:shadowObscured xmlns:a14="http://schemas.microsoft.com/office/drawing/2010/main"/>
            </a:ext>
          </a:extLst>
        </p:spPr>
      </p:pic>
      <p:sp>
        <p:nvSpPr>
          <p:cNvPr id="28" name="TextBox 27"/>
          <p:cNvSpPr txBox="1"/>
          <p:nvPr/>
        </p:nvSpPr>
        <p:spPr>
          <a:xfrm>
            <a:off x="302871" y="5456538"/>
            <a:ext cx="2151166" cy="369332"/>
          </a:xfrm>
          <a:prstGeom prst="rect">
            <a:avLst/>
          </a:prstGeom>
          <a:noFill/>
        </p:spPr>
        <p:txBody>
          <a:bodyPr wrap="none" rtlCol="0">
            <a:spAutoFit/>
          </a:bodyPr>
          <a:lstStyle/>
          <a:p>
            <a:r>
              <a:rPr lang="en-US" dirty="0"/>
              <a:t>Then, click on “add”. </a:t>
            </a:r>
          </a:p>
        </p:txBody>
      </p:sp>
      <p:sp>
        <p:nvSpPr>
          <p:cNvPr id="30" name="Oval 29">
            <a:extLst>
              <a:ext uri="{FF2B5EF4-FFF2-40B4-BE49-F238E27FC236}">
                <a16:creationId xmlns:a16="http://schemas.microsoft.com/office/drawing/2014/main" id="{D8DB198A-609B-4790-8FCE-FF5F2B21757A}"/>
              </a:ext>
            </a:extLst>
          </p:cNvPr>
          <p:cNvSpPr/>
          <p:nvPr/>
        </p:nvSpPr>
        <p:spPr>
          <a:xfrm>
            <a:off x="2454037" y="1414134"/>
            <a:ext cx="762000" cy="33317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Arrow Connector 28">
            <a:extLst>
              <a:ext uri="{FF2B5EF4-FFF2-40B4-BE49-F238E27FC236}">
                <a16:creationId xmlns:a16="http://schemas.microsoft.com/office/drawing/2014/main" id="{37937A7D-FC89-412F-B882-19D7B25A644C}"/>
              </a:ext>
            </a:extLst>
          </p:cNvPr>
          <p:cNvCxnSpPr/>
          <p:nvPr/>
        </p:nvCxnSpPr>
        <p:spPr>
          <a:xfrm flipH="1">
            <a:off x="5406608" y="3674204"/>
            <a:ext cx="640080" cy="28194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C807342A-1924-432C-921D-21882844366D}"/>
              </a:ext>
            </a:extLst>
          </p:cNvPr>
          <p:cNvSpPr/>
          <p:nvPr/>
        </p:nvSpPr>
        <p:spPr>
          <a:xfrm>
            <a:off x="3064293" y="2194921"/>
            <a:ext cx="690244" cy="16886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Arrow Connector 32">
            <a:extLst>
              <a:ext uri="{FF2B5EF4-FFF2-40B4-BE49-F238E27FC236}">
                <a16:creationId xmlns:a16="http://schemas.microsoft.com/office/drawing/2014/main" id="{AF12C78A-590B-461D-9724-56C82694E75D}"/>
              </a:ext>
            </a:extLst>
          </p:cNvPr>
          <p:cNvCxnSpPr>
            <a:cxnSpLocks/>
          </p:cNvCxnSpPr>
          <p:nvPr/>
        </p:nvCxnSpPr>
        <p:spPr>
          <a:xfrm>
            <a:off x="2151825" y="2041119"/>
            <a:ext cx="421047" cy="22903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724C4B0-EB8C-451D-B14F-C19535365DAE}"/>
              </a:ext>
            </a:extLst>
          </p:cNvPr>
          <p:cNvCxnSpPr/>
          <p:nvPr/>
        </p:nvCxnSpPr>
        <p:spPr>
          <a:xfrm flipH="1">
            <a:off x="5341182" y="4322981"/>
            <a:ext cx="640080" cy="28194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E2FA59D-F9CB-4E7F-87CF-C110EA95342C}"/>
              </a:ext>
            </a:extLst>
          </p:cNvPr>
          <p:cNvSpPr txBox="1"/>
          <p:nvPr/>
        </p:nvSpPr>
        <p:spPr>
          <a:xfrm>
            <a:off x="302358" y="5738291"/>
            <a:ext cx="5706947" cy="369332"/>
          </a:xfrm>
          <a:prstGeom prst="rect">
            <a:avLst/>
          </a:prstGeom>
          <a:noFill/>
        </p:spPr>
        <p:txBody>
          <a:bodyPr wrap="none" rtlCol="0">
            <a:spAutoFit/>
          </a:bodyPr>
          <a:lstStyle/>
          <a:p>
            <a:r>
              <a:rPr lang="en-US" dirty="0"/>
              <a:t>You can add additional assets or delete assets for changes. </a:t>
            </a:r>
          </a:p>
        </p:txBody>
      </p:sp>
      <p:sp>
        <p:nvSpPr>
          <p:cNvPr id="39" name="TextBox 38">
            <a:extLst>
              <a:ext uri="{FF2B5EF4-FFF2-40B4-BE49-F238E27FC236}">
                <a16:creationId xmlns:a16="http://schemas.microsoft.com/office/drawing/2014/main" id="{CCB7C336-AF49-4B2B-AD5E-2F0823F5EB2A}"/>
              </a:ext>
            </a:extLst>
          </p:cNvPr>
          <p:cNvSpPr txBox="1"/>
          <p:nvPr/>
        </p:nvSpPr>
        <p:spPr>
          <a:xfrm>
            <a:off x="302358" y="6412247"/>
            <a:ext cx="7780784" cy="369332"/>
          </a:xfrm>
          <a:prstGeom prst="rect">
            <a:avLst/>
          </a:prstGeom>
          <a:noFill/>
        </p:spPr>
        <p:txBody>
          <a:bodyPr wrap="none" rtlCol="0">
            <a:spAutoFit/>
          </a:bodyPr>
          <a:lstStyle/>
          <a:p>
            <a:r>
              <a:rPr lang="en-US" dirty="0"/>
              <a:t>Capital Asset Transaction Type: Select “MODIFY EXISTING” and “OTHER SERVICE”.</a:t>
            </a:r>
          </a:p>
        </p:txBody>
      </p:sp>
      <p:sp>
        <p:nvSpPr>
          <p:cNvPr id="40" name="Oval 39">
            <a:extLst>
              <a:ext uri="{FF2B5EF4-FFF2-40B4-BE49-F238E27FC236}">
                <a16:creationId xmlns:a16="http://schemas.microsoft.com/office/drawing/2014/main" id="{EBB6DCFA-4B67-44E9-A671-D63570A01761}"/>
              </a:ext>
            </a:extLst>
          </p:cNvPr>
          <p:cNvSpPr/>
          <p:nvPr/>
        </p:nvSpPr>
        <p:spPr>
          <a:xfrm>
            <a:off x="1180184" y="3780558"/>
            <a:ext cx="553979" cy="22903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316BDEC4-6251-F668-7402-3E631D6FBB52}"/>
              </a:ext>
            </a:extLst>
          </p:cNvPr>
          <p:cNvSpPr>
            <a:spLocks noGrp="1"/>
          </p:cNvSpPr>
          <p:nvPr>
            <p:ph type="title"/>
          </p:nvPr>
        </p:nvSpPr>
        <p:spPr>
          <a:xfrm>
            <a:off x="457198" y="220616"/>
            <a:ext cx="8382000" cy="609398"/>
          </a:xfrm>
        </p:spPr>
        <p:txBody>
          <a:bodyPr/>
          <a:lstStyle/>
          <a:p>
            <a:r>
              <a:rPr lang="en-US" sz="4400" dirty="0"/>
              <a:t>MULTIPLE SYSTEMS (MODIFY EXISTING)</a:t>
            </a:r>
          </a:p>
        </p:txBody>
      </p:sp>
    </p:spTree>
    <p:extLst>
      <p:ext uri="{BB962C8B-B14F-4D97-AF65-F5344CB8AC3E}">
        <p14:creationId xmlns:p14="http://schemas.microsoft.com/office/powerpoint/2010/main" val="18930561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27" presetID="1" presetClass="exit" presetSubtype="0" fill="hold" grpId="1"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subTnLst>
                                    <p:set>
                                      <p:cBhvr override="childStyle">
                                        <p:cTn dur="1" fill="hold" display="0" masterRel="nextClick" afterEffect="1"/>
                                        <p:tgtEl>
                                          <p:spTgt spid="37"/>
                                        </p:tgtEl>
                                        <p:attrNameLst>
                                          <p:attrName>style.visibility</p:attrName>
                                        </p:attrNameLst>
                                      </p:cBhvr>
                                      <p:to>
                                        <p:strVal val="hidden"/>
                                      </p:to>
                                    </p:set>
                                  </p:subTnLst>
                                </p:cTn>
                              </p:par>
                              <p:par>
                                <p:cTn id="49" presetID="1"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31"/>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par>
                                <p:cTn id="71" presetID="1" presetClass="entr" presetSubtype="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par>
                                <p:cTn id="73" presetID="1" presetClass="exit" presetSubtype="0" fill="hold" grpId="1" nodeType="withEffect">
                                  <p:stCondLst>
                                    <p:cond delay="0"/>
                                  </p:stCondLst>
                                  <p:childTnLst>
                                    <p:set>
                                      <p:cBhvr>
                                        <p:cTn id="74" dur="1" fill="hold">
                                          <p:stCondLst>
                                            <p:cond delay="0"/>
                                          </p:stCondLst>
                                        </p:cTn>
                                        <p:tgtEl>
                                          <p:spTgt spid="19"/>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2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par>
                                <p:cTn id="87" presetID="1" presetClass="exit" presetSubtype="0" fill="hold" nodeType="withEffect">
                                  <p:stCondLst>
                                    <p:cond delay="0"/>
                                  </p:stCondLst>
                                  <p:childTnLst>
                                    <p:set>
                                      <p:cBhvr>
                                        <p:cTn id="88" dur="1" fill="hold">
                                          <p:stCondLst>
                                            <p:cond delay="0"/>
                                          </p:stCondLst>
                                        </p:cTn>
                                        <p:tgtEl>
                                          <p:spTgt spid="26"/>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27"/>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6" grpId="0"/>
      <p:bldP spid="6" grpId="1"/>
      <p:bldP spid="18" grpId="0" animBg="1"/>
      <p:bldP spid="19" grpId="0"/>
      <p:bldP spid="19" grpId="1"/>
      <p:bldP spid="20" grpId="0"/>
      <p:bldP spid="24" grpId="0" animBg="1"/>
      <p:bldP spid="25" grpId="0" animBg="1"/>
      <p:bldP spid="28" grpId="0"/>
      <p:bldP spid="30" grpId="0" animBg="1"/>
      <p:bldP spid="32" grpId="0" animBg="1"/>
      <p:bldP spid="38" grpId="0"/>
      <p:bldP spid="39" grpId="0"/>
      <p:bldP spid="4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8382000" cy="664797"/>
          </a:xfrm>
        </p:spPr>
        <p:txBody>
          <a:bodyPr/>
          <a:lstStyle/>
          <a:p>
            <a:pPr algn="ctr"/>
            <a:r>
              <a:rPr lang="en-US" dirty="0"/>
              <a:t>QUESTIONS ON CAPITAL ASSET TAB?</a:t>
            </a:r>
          </a:p>
        </p:txBody>
      </p:sp>
    </p:spTree>
    <p:extLst>
      <p:ext uri="{BB962C8B-B14F-4D97-AF65-F5344CB8AC3E}">
        <p14:creationId xmlns:p14="http://schemas.microsoft.com/office/powerpoint/2010/main" val="900600915"/>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570548-BA03-10A7-63FC-B4067BB06745}"/>
              </a:ext>
            </a:extLst>
          </p:cNvPr>
          <p:cNvSpPr txBox="1"/>
          <p:nvPr/>
        </p:nvSpPr>
        <p:spPr>
          <a:xfrm>
            <a:off x="228600" y="1552888"/>
            <a:ext cx="8686800" cy="4431983"/>
          </a:xfrm>
          <a:prstGeom prst="rect">
            <a:avLst/>
          </a:prstGeom>
          <a:noFill/>
        </p:spPr>
        <p:txBody>
          <a:bodyPr wrap="square">
            <a:spAutoFit/>
          </a:bodyPr>
          <a:lstStyle/>
          <a:p>
            <a:r>
              <a:rPr lang="en-US" i="1" dirty="0">
                <a:solidFill>
                  <a:srgbClr val="2B893D"/>
                </a:solidFill>
              </a:rPr>
              <a:t>Departments are required to send lease information to the Property Management Lease Accountant prior to submitting direct to vendor lease requisitions. Property Management will set up the asset(s) in the system to be used when submitting the requisition.</a:t>
            </a:r>
          </a:p>
          <a:p>
            <a:endParaRPr lang="en-US" sz="2000" dirty="0">
              <a:solidFill>
                <a:srgbClr val="2B893D"/>
              </a:solidFill>
            </a:endParaRPr>
          </a:p>
          <a:p>
            <a:pPr marL="0" indent="0">
              <a:buNone/>
            </a:pPr>
            <a:r>
              <a:rPr lang="en-US" sz="1600" dirty="0"/>
              <a:t>Lease purchases directly from a vendor are done using a requisition versus going through CSURF. Unlike CSURF payments, payment terms will be set up on the requisition using the appropriate lease payment object code. The requisition must show “modify asset” and use the asset number(s) provided by Property Management.</a:t>
            </a:r>
          </a:p>
          <a:p>
            <a:pPr marL="0" indent="0">
              <a:buNone/>
            </a:pPr>
            <a:endParaRPr lang="en-US" sz="1600" dirty="0">
              <a:solidFill>
                <a:schemeClr val="accent4">
                  <a:lumMod val="40000"/>
                  <a:lumOff val="60000"/>
                </a:schemeClr>
              </a:solidFill>
            </a:endParaRPr>
          </a:p>
          <a:p>
            <a:pPr marL="0" indent="0">
              <a:buNone/>
            </a:pPr>
            <a:r>
              <a:rPr lang="en-US" sz="1600" dirty="0"/>
              <a:t>Payments will be generated from a Payment Request or Disbursement Voucher and will be based upon payment terms entered in the requisition.</a:t>
            </a:r>
          </a:p>
          <a:p>
            <a:pPr marL="0" indent="0">
              <a:buNone/>
            </a:pPr>
            <a:endParaRPr lang="en-US" sz="1600" dirty="0"/>
          </a:p>
          <a:p>
            <a:pPr marL="0" indent="0">
              <a:buNone/>
            </a:pPr>
            <a:r>
              <a:rPr lang="en-US" sz="1600" dirty="0"/>
              <a:t>CSURF lease purchases will be handled between CSURF, Property Management, the Department, and Procurement.  CSURF will initiate the payments on a Distribution of Income and Expense document.</a:t>
            </a:r>
          </a:p>
          <a:p>
            <a:endParaRPr lang="en-US" sz="1600" dirty="0">
              <a:solidFill>
                <a:srgbClr val="FFC000"/>
              </a:solidFill>
            </a:endParaRPr>
          </a:p>
          <a:p>
            <a:pPr algn="ctr"/>
            <a:r>
              <a:rPr lang="en-US" sz="1600" dirty="0">
                <a:solidFill>
                  <a:srgbClr val="FFC000"/>
                </a:solidFill>
              </a:rPr>
              <a:t>NOTE: All down payments on any leases should use the appropriate </a:t>
            </a:r>
            <a:r>
              <a:rPr lang="en-US" sz="1600" i="1" dirty="0">
                <a:solidFill>
                  <a:srgbClr val="FFC000"/>
                </a:solidFill>
              </a:rPr>
              <a:t>equipment</a:t>
            </a:r>
            <a:r>
              <a:rPr lang="en-US" sz="1600" dirty="0">
                <a:solidFill>
                  <a:srgbClr val="FFC000"/>
                </a:solidFill>
              </a:rPr>
              <a:t> </a:t>
            </a:r>
            <a:r>
              <a:rPr lang="en-US" sz="1600" i="1" dirty="0">
                <a:solidFill>
                  <a:srgbClr val="FFC000"/>
                </a:solidFill>
              </a:rPr>
              <a:t>object code</a:t>
            </a:r>
            <a:r>
              <a:rPr lang="en-US" sz="1600" dirty="0">
                <a:solidFill>
                  <a:srgbClr val="FFC000"/>
                </a:solidFill>
              </a:rPr>
              <a:t>, </a:t>
            </a:r>
            <a:r>
              <a:rPr lang="en-US" sz="1600" b="1" dirty="0">
                <a:solidFill>
                  <a:srgbClr val="FFC000"/>
                </a:solidFill>
              </a:rPr>
              <a:t>not</a:t>
            </a:r>
            <a:r>
              <a:rPr lang="en-US" sz="1600" dirty="0">
                <a:solidFill>
                  <a:srgbClr val="FFC000"/>
                </a:solidFill>
              </a:rPr>
              <a:t> a lease payment object code.</a:t>
            </a:r>
          </a:p>
        </p:txBody>
      </p:sp>
      <p:sp>
        <p:nvSpPr>
          <p:cNvPr id="5" name="Title 1">
            <a:extLst>
              <a:ext uri="{FF2B5EF4-FFF2-40B4-BE49-F238E27FC236}">
                <a16:creationId xmlns:a16="http://schemas.microsoft.com/office/drawing/2014/main" id="{33E1C310-B144-C37A-5C76-6EAD637682DD}"/>
              </a:ext>
            </a:extLst>
          </p:cNvPr>
          <p:cNvSpPr>
            <a:spLocks noGrp="1"/>
          </p:cNvSpPr>
          <p:nvPr>
            <p:ph type="title"/>
          </p:nvPr>
        </p:nvSpPr>
        <p:spPr>
          <a:xfrm>
            <a:off x="381000" y="230188"/>
            <a:ext cx="8382000" cy="665162"/>
          </a:xfrm>
        </p:spPr>
        <p:txBody>
          <a:bodyPr/>
          <a:lstStyle/>
          <a:p>
            <a:pPr algn="ctr"/>
            <a:r>
              <a:rPr lang="en-US" sz="4400" dirty="0"/>
              <a:t>DIRECT TO VENDOR LEASE REQUISTION</a:t>
            </a:r>
          </a:p>
        </p:txBody>
      </p:sp>
    </p:spTree>
    <p:extLst>
      <p:ext uri="{BB962C8B-B14F-4D97-AF65-F5344CB8AC3E}">
        <p14:creationId xmlns:p14="http://schemas.microsoft.com/office/powerpoint/2010/main" val="23598669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8610600" cy="4800600"/>
          </a:xfrm>
        </p:spPr>
        <p:txBody>
          <a:bodyPr>
            <a:normAutofit fontScale="92500"/>
          </a:bodyPr>
          <a:lstStyle/>
          <a:p>
            <a:pPr marL="0" indent="0">
              <a:buNone/>
            </a:pPr>
            <a:r>
              <a:rPr lang="en-US" b="1" dirty="0">
                <a:solidFill>
                  <a:srgbClr val="2B893D"/>
                </a:solidFill>
                <a:effectLst>
                  <a:outerShdw blurRad="38100" dist="38100" dir="2700000" algn="tl">
                    <a:srgbClr val="000000">
                      <a:alpha val="43137"/>
                    </a:srgbClr>
                  </a:outerShdw>
                </a:effectLst>
              </a:rPr>
              <a:t>Examples of costs that can be capitalized with equipment purchases may include:</a:t>
            </a:r>
            <a:endParaRPr lang="en-US" b="1" dirty="0">
              <a:effectLst>
                <a:outerShdw blurRad="38100" dist="38100" dir="2700000" algn="tl">
                  <a:srgbClr val="000000">
                    <a:alpha val="43137"/>
                  </a:srgbClr>
                </a:outerShdw>
              </a:effectLst>
            </a:endParaRPr>
          </a:p>
          <a:p>
            <a:pPr lvl="0"/>
            <a:r>
              <a:rPr lang="en-US" dirty="0"/>
              <a:t>Shipping or Freight</a:t>
            </a:r>
          </a:p>
          <a:p>
            <a:pPr lvl="0"/>
            <a:r>
              <a:rPr lang="en-US" dirty="0"/>
              <a:t>Transportation or In-Transit Insurance</a:t>
            </a:r>
          </a:p>
          <a:p>
            <a:pPr lvl="0"/>
            <a:r>
              <a:rPr lang="en-US" dirty="0"/>
              <a:t>Installation</a:t>
            </a:r>
          </a:p>
          <a:p>
            <a:pPr lvl="0"/>
            <a:r>
              <a:rPr lang="en-US" dirty="0"/>
              <a:t>Cost of Assembling the Asset</a:t>
            </a:r>
          </a:p>
          <a:p>
            <a:pPr lvl="0"/>
            <a:r>
              <a:rPr lang="en-US" dirty="0"/>
              <a:t>Preparing the Site and Asset for its Intended Use</a:t>
            </a:r>
          </a:p>
          <a:p>
            <a:pPr lvl="0"/>
            <a:r>
              <a:rPr lang="en-US" dirty="0"/>
              <a:t>Modifications, Attachments, Accessories or Auxiliary Apparatus that are </a:t>
            </a:r>
            <a:r>
              <a:rPr lang="en-US" i="1" dirty="0"/>
              <a:t>necessary to make the property useable for the purpose of which it was acquired.</a:t>
            </a:r>
            <a:endParaRPr lang="en-US" dirty="0"/>
          </a:p>
        </p:txBody>
      </p:sp>
      <p:sp>
        <p:nvSpPr>
          <p:cNvPr id="4" name="Title 3"/>
          <p:cNvSpPr>
            <a:spLocks noGrp="1"/>
          </p:cNvSpPr>
          <p:nvPr>
            <p:ph type="title"/>
          </p:nvPr>
        </p:nvSpPr>
        <p:spPr>
          <a:xfrm>
            <a:off x="2019300" y="533400"/>
            <a:ext cx="5029200" cy="664797"/>
          </a:xfrm>
        </p:spPr>
        <p:txBody>
          <a:bodyPr/>
          <a:lstStyle/>
          <a:p>
            <a:r>
              <a:rPr lang="en-US" dirty="0"/>
              <a:t>COSTS TO CAPITALIZE</a:t>
            </a:r>
          </a:p>
        </p:txBody>
      </p:sp>
    </p:spTree>
    <p:extLst>
      <p:ext uri="{BB962C8B-B14F-4D97-AF65-F5344CB8AC3E}">
        <p14:creationId xmlns:p14="http://schemas.microsoft.com/office/powerpoint/2010/main" val="16217725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409977-658B-54D8-B452-3D9055E2F579}"/>
              </a:ext>
            </a:extLst>
          </p:cNvPr>
          <p:cNvPicPr>
            <a:picLocks noChangeAspect="1"/>
          </p:cNvPicPr>
          <p:nvPr/>
        </p:nvPicPr>
        <p:blipFill>
          <a:blip r:embed="rId3"/>
          <a:stretch>
            <a:fillRect/>
          </a:stretch>
        </p:blipFill>
        <p:spPr>
          <a:xfrm>
            <a:off x="1600198" y="1355808"/>
            <a:ext cx="5943600" cy="1151430"/>
          </a:xfrm>
          <a:prstGeom prst="rect">
            <a:avLst/>
          </a:prstGeom>
        </p:spPr>
      </p:pic>
      <p:pic>
        <p:nvPicPr>
          <p:cNvPr id="14" name="Picture 13">
            <a:extLst>
              <a:ext uri="{FF2B5EF4-FFF2-40B4-BE49-F238E27FC236}">
                <a16:creationId xmlns:a16="http://schemas.microsoft.com/office/drawing/2014/main" id="{5A5F856F-54DD-D2B6-43A9-2FD5718AD2E2}"/>
              </a:ext>
            </a:extLst>
          </p:cNvPr>
          <p:cNvPicPr>
            <a:picLocks noChangeAspect="1"/>
          </p:cNvPicPr>
          <p:nvPr/>
        </p:nvPicPr>
        <p:blipFill>
          <a:blip r:embed="rId4"/>
          <a:stretch>
            <a:fillRect/>
          </a:stretch>
        </p:blipFill>
        <p:spPr>
          <a:xfrm>
            <a:off x="1600200" y="5173579"/>
            <a:ext cx="5943599" cy="1340513"/>
          </a:xfrm>
          <a:prstGeom prst="rect">
            <a:avLst/>
          </a:prstGeom>
        </p:spPr>
      </p:pic>
      <p:pic>
        <p:nvPicPr>
          <p:cNvPr id="7" name="Picture 6">
            <a:extLst>
              <a:ext uri="{FF2B5EF4-FFF2-40B4-BE49-F238E27FC236}">
                <a16:creationId xmlns:a16="http://schemas.microsoft.com/office/drawing/2014/main" id="{562DCE5F-C55E-9888-DC92-8E8B008BCEF6}"/>
              </a:ext>
            </a:extLst>
          </p:cNvPr>
          <p:cNvPicPr>
            <a:picLocks noChangeAspect="1"/>
          </p:cNvPicPr>
          <p:nvPr/>
        </p:nvPicPr>
        <p:blipFill>
          <a:blip r:embed="rId5"/>
          <a:stretch>
            <a:fillRect/>
          </a:stretch>
        </p:blipFill>
        <p:spPr>
          <a:xfrm>
            <a:off x="1600199" y="2507238"/>
            <a:ext cx="5943599" cy="2696572"/>
          </a:xfrm>
          <a:prstGeom prst="rect">
            <a:avLst/>
          </a:prstGeom>
        </p:spPr>
      </p:pic>
      <p:sp>
        <p:nvSpPr>
          <p:cNvPr id="6" name="Title 1"/>
          <p:cNvSpPr>
            <a:spLocks noGrp="1"/>
          </p:cNvSpPr>
          <p:nvPr>
            <p:ph type="title"/>
          </p:nvPr>
        </p:nvSpPr>
        <p:spPr>
          <a:xfrm>
            <a:off x="380998" y="556986"/>
            <a:ext cx="8382000" cy="609398"/>
          </a:xfrm>
        </p:spPr>
        <p:txBody>
          <a:bodyPr/>
          <a:lstStyle/>
          <a:p>
            <a:pPr algn="ctr"/>
            <a:r>
              <a:rPr lang="en-US" sz="4400" dirty="0"/>
              <a:t>LEASE PURCHASE REQUISTION</a:t>
            </a:r>
          </a:p>
        </p:txBody>
      </p:sp>
      <p:sp>
        <p:nvSpPr>
          <p:cNvPr id="8" name="Oval 7"/>
          <p:cNvSpPr/>
          <p:nvPr/>
        </p:nvSpPr>
        <p:spPr>
          <a:xfrm>
            <a:off x="1752600" y="1654190"/>
            <a:ext cx="478708" cy="152401"/>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541295" y="2220888"/>
            <a:ext cx="381000" cy="190132"/>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2302042" y="2895601"/>
            <a:ext cx="1600200" cy="371330"/>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781300" y="3356811"/>
            <a:ext cx="1752600" cy="870977"/>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505200" y="5502192"/>
            <a:ext cx="1447800" cy="357020"/>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0E2965A-CE27-5FFD-6F32-A9827955054C}"/>
              </a:ext>
            </a:extLst>
          </p:cNvPr>
          <p:cNvSpPr/>
          <p:nvPr/>
        </p:nvSpPr>
        <p:spPr>
          <a:xfrm>
            <a:off x="3902242" y="4898851"/>
            <a:ext cx="1746584" cy="357020"/>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8440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sp>
        <p:nvSpPr>
          <p:cNvPr id="3" name="Rectangle 2"/>
          <p:cNvSpPr/>
          <p:nvPr/>
        </p:nvSpPr>
        <p:spPr>
          <a:xfrm>
            <a:off x="342900" y="929393"/>
            <a:ext cx="8686800" cy="646331"/>
          </a:xfrm>
          <a:prstGeom prst="rect">
            <a:avLst/>
          </a:prstGeom>
        </p:spPr>
        <p:txBody>
          <a:bodyPr wrap="square">
            <a:spAutoFit/>
          </a:bodyPr>
          <a:lstStyle/>
          <a:p>
            <a:r>
              <a:rPr lang="en-US" dirty="0"/>
              <a:t>From CSU Application Systems, find “Non-production Applications” and click on it.</a:t>
            </a:r>
          </a:p>
          <a:p>
            <a:r>
              <a:rPr lang="en-US" dirty="0"/>
              <a:t>Under “Training”, select “Kuali Financial System (KTRNG)</a:t>
            </a:r>
          </a:p>
        </p:txBody>
      </p:sp>
      <p:pic>
        <p:nvPicPr>
          <p:cNvPr id="8" name="Picture 7">
            <a:extLst>
              <a:ext uri="{FF2B5EF4-FFF2-40B4-BE49-F238E27FC236}">
                <a16:creationId xmlns:a16="http://schemas.microsoft.com/office/drawing/2014/main" id="{D9293F4C-A918-83C5-989E-2F850222B245}"/>
              </a:ext>
            </a:extLst>
          </p:cNvPr>
          <p:cNvPicPr>
            <a:picLocks noChangeAspect="1"/>
          </p:cNvPicPr>
          <p:nvPr/>
        </p:nvPicPr>
        <p:blipFill>
          <a:blip r:embed="rId3"/>
          <a:stretch>
            <a:fillRect/>
          </a:stretch>
        </p:blipFill>
        <p:spPr>
          <a:xfrm>
            <a:off x="1066800" y="1829055"/>
            <a:ext cx="7010400" cy="4125851"/>
          </a:xfrm>
          <a:prstGeom prst="rect">
            <a:avLst/>
          </a:prstGeom>
        </p:spPr>
      </p:pic>
      <p:cxnSp>
        <p:nvCxnSpPr>
          <p:cNvPr id="9" name="Straight Arrow Connector 8">
            <a:extLst>
              <a:ext uri="{FF2B5EF4-FFF2-40B4-BE49-F238E27FC236}">
                <a16:creationId xmlns:a16="http://schemas.microsoft.com/office/drawing/2014/main" id="{85F05097-675D-84AB-BC29-11A4012C9D1B}"/>
              </a:ext>
            </a:extLst>
          </p:cNvPr>
          <p:cNvCxnSpPr>
            <a:cxnSpLocks/>
          </p:cNvCxnSpPr>
          <p:nvPr/>
        </p:nvCxnSpPr>
        <p:spPr>
          <a:xfrm flipH="1">
            <a:off x="6705600" y="4724400"/>
            <a:ext cx="685800" cy="3048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E1A142D-590C-7359-A1EA-9CC5204083B0}"/>
              </a:ext>
            </a:extLst>
          </p:cNvPr>
          <p:cNvCxnSpPr/>
          <p:nvPr/>
        </p:nvCxnSpPr>
        <p:spPr>
          <a:xfrm flipH="1">
            <a:off x="3429000" y="3429000"/>
            <a:ext cx="640080" cy="28194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943ABA5B-16BA-9A14-60D2-5340BC57B3DC}"/>
              </a:ext>
            </a:extLst>
          </p:cNvPr>
          <p:cNvSpPr/>
          <p:nvPr/>
        </p:nvSpPr>
        <p:spPr>
          <a:xfrm>
            <a:off x="2286000" y="3352800"/>
            <a:ext cx="457200" cy="20705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B1A21F34-BEBD-DE13-1B35-79085F3A6380}"/>
              </a:ext>
            </a:extLst>
          </p:cNvPr>
          <p:cNvSpPr/>
          <p:nvPr/>
        </p:nvSpPr>
        <p:spPr>
          <a:xfrm>
            <a:off x="5638800" y="4769266"/>
            <a:ext cx="1219200" cy="215067"/>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119733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B70326A-2179-1416-AF2B-51E71F790D99}"/>
              </a:ext>
            </a:extLst>
          </p:cNvPr>
          <p:cNvPicPr>
            <a:picLocks noChangeAspect="1"/>
          </p:cNvPicPr>
          <p:nvPr/>
        </p:nvPicPr>
        <p:blipFill>
          <a:blip r:embed="rId3"/>
          <a:stretch>
            <a:fillRect/>
          </a:stretch>
        </p:blipFill>
        <p:spPr>
          <a:xfrm>
            <a:off x="838200" y="1877463"/>
            <a:ext cx="7706768" cy="4291866"/>
          </a:xfrm>
          <a:prstGeom prst="rect">
            <a:avLst/>
          </a:prstGeom>
        </p:spPr>
      </p:pic>
      <p:cxnSp>
        <p:nvCxnSpPr>
          <p:cNvPr id="13" name="Straight Arrow Connector 12">
            <a:extLst>
              <a:ext uri="{FF2B5EF4-FFF2-40B4-BE49-F238E27FC236}">
                <a16:creationId xmlns:a16="http://schemas.microsoft.com/office/drawing/2014/main" id="{A6C184BA-75D5-411B-8651-66C67A8F17CC}"/>
              </a:ext>
            </a:extLst>
          </p:cNvPr>
          <p:cNvCxnSpPr>
            <a:cxnSpLocks/>
          </p:cNvCxnSpPr>
          <p:nvPr/>
        </p:nvCxnSpPr>
        <p:spPr>
          <a:xfrm flipH="1">
            <a:off x="3236814" y="2561908"/>
            <a:ext cx="546170" cy="335041"/>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pic>
        <p:nvPicPr>
          <p:cNvPr id="8" name="Picture 7">
            <a:extLst>
              <a:ext uri="{FF2B5EF4-FFF2-40B4-BE49-F238E27FC236}">
                <a16:creationId xmlns:a16="http://schemas.microsoft.com/office/drawing/2014/main" id="{B1E2A548-1E6B-3BBF-A58C-5DF6D861C217}"/>
              </a:ext>
            </a:extLst>
          </p:cNvPr>
          <p:cNvPicPr>
            <a:picLocks noChangeAspect="1"/>
          </p:cNvPicPr>
          <p:nvPr/>
        </p:nvPicPr>
        <p:blipFill>
          <a:blip r:embed="rId4"/>
          <a:stretch>
            <a:fillRect/>
          </a:stretch>
        </p:blipFill>
        <p:spPr>
          <a:xfrm>
            <a:off x="1318708" y="2234488"/>
            <a:ext cx="6506584" cy="3587965"/>
          </a:xfrm>
          <a:prstGeom prst="rect">
            <a:avLst/>
          </a:prstGeom>
        </p:spPr>
      </p:pic>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sp>
        <p:nvSpPr>
          <p:cNvPr id="3" name="Rectangle 2"/>
          <p:cNvSpPr/>
          <p:nvPr/>
        </p:nvSpPr>
        <p:spPr>
          <a:xfrm>
            <a:off x="342900" y="929393"/>
            <a:ext cx="8686800" cy="369332"/>
          </a:xfrm>
          <a:prstGeom prst="rect">
            <a:avLst/>
          </a:prstGeom>
        </p:spPr>
        <p:txBody>
          <a:bodyPr wrap="square">
            <a:spAutoFit/>
          </a:bodyPr>
          <a:lstStyle/>
          <a:p>
            <a:r>
              <a:rPr lang="en-US" dirty="0"/>
              <a:t>From Home, click on “PROCUREMENT &amp; ACCOUNTS PAYABLE”, then click on “Requisition”.</a:t>
            </a:r>
          </a:p>
        </p:txBody>
      </p:sp>
      <p:cxnSp>
        <p:nvCxnSpPr>
          <p:cNvPr id="7" name="Straight Arrow Connector 6">
            <a:extLst>
              <a:ext uri="{FF2B5EF4-FFF2-40B4-BE49-F238E27FC236}">
                <a16:creationId xmlns:a16="http://schemas.microsoft.com/office/drawing/2014/main" id="{31508027-AD1A-42A5-8790-8F99D402CFC5}"/>
              </a:ext>
            </a:extLst>
          </p:cNvPr>
          <p:cNvCxnSpPr>
            <a:cxnSpLocks/>
          </p:cNvCxnSpPr>
          <p:nvPr/>
        </p:nvCxnSpPr>
        <p:spPr>
          <a:xfrm flipH="1">
            <a:off x="3249584" y="2166311"/>
            <a:ext cx="609600" cy="327420"/>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37362EF3-08C0-4FBC-93E1-0E922E6CE63D}"/>
              </a:ext>
            </a:extLst>
          </p:cNvPr>
          <p:cNvCxnSpPr>
            <a:cxnSpLocks/>
          </p:cNvCxnSpPr>
          <p:nvPr/>
        </p:nvCxnSpPr>
        <p:spPr>
          <a:xfrm flipH="1">
            <a:off x="2133600" y="4572000"/>
            <a:ext cx="533400" cy="31293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8995335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67AA0C-9FDE-46DF-A97C-F5E6074B1987}"/>
              </a:ext>
            </a:extLst>
          </p:cNvPr>
          <p:cNvPicPr>
            <a:picLocks noChangeAspect="1"/>
          </p:cNvPicPr>
          <p:nvPr/>
        </p:nvPicPr>
        <p:blipFill>
          <a:blip r:embed="rId3"/>
          <a:stretch>
            <a:fillRect/>
          </a:stretch>
        </p:blipFill>
        <p:spPr>
          <a:xfrm>
            <a:off x="432958" y="2740192"/>
            <a:ext cx="7789014" cy="2942889"/>
          </a:xfrm>
          <a:prstGeom prst="rect">
            <a:avLst/>
          </a:prstGeom>
        </p:spPr>
      </p:pic>
      <p:cxnSp>
        <p:nvCxnSpPr>
          <p:cNvPr id="13" name="Straight Arrow Connector 12">
            <a:extLst>
              <a:ext uri="{FF2B5EF4-FFF2-40B4-BE49-F238E27FC236}">
                <a16:creationId xmlns:a16="http://schemas.microsoft.com/office/drawing/2014/main" id="{A6C184BA-75D5-411B-8651-66C67A8F17CC}"/>
              </a:ext>
            </a:extLst>
          </p:cNvPr>
          <p:cNvCxnSpPr>
            <a:cxnSpLocks/>
          </p:cNvCxnSpPr>
          <p:nvPr/>
        </p:nvCxnSpPr>
        <p:spPr>
          <a:xfrm>
            <a:off x="5708436" y="3628340"/>
            <a:ext cx="453047" cy="285400"/>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sp>
        <p:nvSpPr>
          <p:cNvPr id="3" name="Rectangle 2"/>
          <p:cNvSpPr/>
          <p:nvPr/>
        </p:nvSpPr>
        <p:spPr>
          <a:xfrm>
            <a:off x="381000" y="934998"/>
            <a:ext cx="3543300" cy="1711366"/>
          </a:xfrm>
          <a:prstGeom prst="rect">
            <a:avLst/>
          </a:prstGeom>
        </p:spPr>
        <p:txBody>
          <a:bodyPr wrap="square">
            <a:spAutoFit/>
          </a:bodyPr>
          <a:lstStyle/>
          <a:p>
            <a:pPr>
              <a:lnSpc>
                <a:spcPct val="150000"/>
              </a:lnSpc>
            </a:pPr>
            <a:r>
              <a:rPr lang="en-US" dirty="0"/>
              <a:t>Enter the following information:</a:t>
            </a:r>
          </a:p>
          <a:p>
            <a:pPr>
              <a:lnSpc>
                <a:spcPct val="150000"/>
              </a:lnSpc>
            </a:pPr>
            <a:r>
              <a:rPr lang="en-US" dirty="0"/>
              <a:t>Description: </a:t>
            </a:r>
            <a:r>
              <a:rPr lang="en-US" dirty="0">
                <a:solidFill>
                  <a:srgbClr val="FFFF00"/>
                </a:solidFill>
              </a:rPr>
              <a:t>Test</a:t>
            </a:r>
          </a:p>
          <a:p>
            <a:pPr>
              <a:lnSpc>
                <a:spcPct val="150000"/>
              </a:lnSpc>
            </a:pPr>
            <a:r>
              <a:rPr lang="en-US" dirty="0"/>
              <a:t>Explanation: </a:t>
            </a:r>
            <a:r>
              <a:rPr lang="en-US" dirty="0">
                <a:solidFill>
                  <a:srgbClr val="FFFF00"/>
                </a:solidFill>
              </a:rPr>
              <a:t>Test</a:t>
            </a:r>
          </a:p>
          <a:p>
            <a:pPr>
              <a:lnSpc>
                <a:spcPct val="150000"/>
              </a:lnSpc>
            </a:pPr>
            <a:endParaRPr lang="en-US" dirty="0"/>
          </a:p>
        </p:txBody>
      </p:sp>
      <p:cxnSp>
        <p:nvCxnSpPr>
          <p:cNvPr id="7" name="Straight Arrow Connector 6">
            <a:extLst>
              <a:ext uri="{FF2B5EF4-FFF2-40B4-BE49-F238E27FC236}">
                <a16:creationId xmlns:a16="http://schemas.microsoft.com/office/drawing/2014/main" id="{31508027-AD1A-42A5-8790-8F99D402CFC5}"/>
              </a:ext>
            </a:extLst>
          </p:cNvPr>
          <p:cNvCxnSpPr>
            <a:cxnSpLocks/>
          </p:cNvCxnSpPr>
          <p:nvPr/>
        </p:nvCxnSpPr>
        <p:spPr>
          <a:xfrm flipH="1">
            <a:off x="3976312" y="3587197"/>
            <a:ext cx="577730" cy="367687"/>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0142714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31D132-23D3-4231-AAA9-AF4525C9117A}"/>
              </a:ext>
            </a:extLst>
          </p:cNvPr>
          <p:cNvPicPr>
            <a:picLocks noChangeAspect="1"/>
          </p:cNvPicPr>
          <p:nvPr/>
        </p:nvPicPr>
        <p:blipFill>
          <a:blip r:embed="rId3"/>
          <a:stretch>
            <a:fillRect/>
          </a:stretch>
        </p:blipFill>
        <p:spPr>
          <a:xfrm>
            <a:off x="609600" y="3646704"/>
            <a:ext cx="7772400" cy="3106452"/>
          </a:xfrm>
          <a:prstGeom prst="rect">
            <a:avLst/>
          </a:prstGeom>
        </p:spPr>
      </p:pic>
      <p:cxnSp>
        <p:nvCxnSpPr>
          <p:cNvPr id="13" name="Straight Arrow Connector 12">
            <a:extLst>
              <a:ext uri="{FF2B5EF4-FFF2-40B4-BE49-F238E27FC236}">
                <a16:creationId xmlns:a16="http://schemas.microsoft.com/office/drawing/2014/main" id="{A6C184BA-75D5-411B-8651-66C67A8F17CC}"/>
              </a:ext>
            </a:extLst>
          </p:cNvPr>
          <p:cNvCxnSpPr>
            <a:cxnSpLocks/>
          </p:cNvCxnSpPr>
          <p:nvPr/>
        </p:nvCxnSpPr>
        <p:spPr>
          <a:xfrm flipH="1">
            <a:off x="1866900" y="4724400"/>
            <a:ext cx="228600" cy="152400"/>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sp>
        <p:nvSpPr>
          <p:cNvPr id="3" name="Rectangle 2"/>
          <p:cNvSpPr/>
          <p:nvPr/>
        </p:nvSpPr>
        <p:spPr>
          <a:xfrm>
            <a:off x="381000" y="934998"/>
            <a:ext cx="8229600" cy="2542363"/>
          </a:xfrm>
          <a:prstGeom prst="rect">
            <a:avLst/>
          </a:prstGeom>
        </p:spPr>
        <p:txBody>
          <a:bodyPr wrap="square">
            <a:spAutoFit/>
          </a:bodyPr>
          <a:lstStyle/>
          <a:p>
            <a:pPr>
              <a:lnSpc>
                <a:spcPct val="150000"/>
              </a:lnSpc>
            </a:pPr>
            <a:r>
              <a:rPr lang="en-US" dirty="0"/>
              <a:t>Enter the following information:</a:t>
            </a:r>
          </a:p>
          <a:p>
            <a:pPr>
              <a:lnSpc>
                <a:spcPct val="150000"/>
              </a:lnSpc>
            </a:pPr>
            <a:r>
              <a:rPr lang="en-US" dirty="0"/>
              <a:t>Building: </a:t>
            </a:r>
            <a:r>
              <a:rPr lang="en-US" dirty="0">
                <a:solidFill>
                  <a:srgbClr val="FFFF00"/>
                </a:solidFill>
              </a:rPr>
              <a:t>Use the Magnifying Glass to Lookup 0926</a:t>
            </a:r>
          </a:p>
          <a:p>
            <a:pPr>
              <a:lnSpc>
                <a:spcPct val="150000"/>
              </a:lnSpc>
            </a:pPr>
            <a:r>
              <a:rPr lang="en-US" dirty="0">
                <a:solidFill>
                  <a:srgbClr val="00B050"/>
                </a:solidFill>
              </a:rPr>
              <a:t>Once entered, you have the option to use “set as default building” which will automatically populate the same building on future requisitions.</a:t>
            </a:r>
          </a:p>
          <a:p>
            <a:pPr>
              <a:lnSpc>
                <a:spcPct val="150000"/>
              </a:lnSpc>
            </a:pPr>
            <a:r>
              <a:rPr lang="en-US" dirty="0"/>
              <a:t>Room: </a:t>
            </a:r>
            <a:r>
              <a:rPr lang="en-US" dirty="0">
                <a:solidFill>
                  <a:srgbClr val="FFFF00"/>
                </a:solidFill>
              </a:rPr>
              <a:t>308</a:t>
            </a:r>
          </a:p>
          <a:p>
            <a:pPr>
              <a:lnSpc>
                <a:spcPct val="150000"/>
              </a:lnSpc>
            </a:pPr>
            <a:r>
              <a:rPr lang="en-US" dirty="0"/>
              <a:t>Delivery Instructions: </a:t>
            </a:r>
            <a:r>
              <a:rPr lang="en-US" dirty="0">
                <a:solidFill>
                  <a:srgbClr val="FFFF00"/>
                </a:solidFill>
              </a:rPr>
              <a:t>Internal Use Only (Vendor will not see this)</a:t>
            </a:r>
          </a:p>
        </p:txBody>
      </p:sp>
      <p:cxnSp>
        <p:nvCxnSpPr>
          <p:cNvPr id="7" name="Straight Arrow Connector 6">
            <a:extLst>
              <a:ext uri="{FF2B5EF4-FFF2-40B4-BE49-F238E27FC236}">
                <a16:creationId xmlns:a16="http://schemas.microsoft.com/office/drawing/2014/main" id="{31508027-AD1A-42A5-8790-8F99D402CFC5}"/>
              </a:ext>
            </a:extLst>
          </p:cNvPr>
          <p:cNvCxnSpPr>
            <a:cxnSpLocks/>
          </p:cNvCxnSpPr>
          <p:nvPr/>
        </p:nvCxnSpPr>
        <p:spPr>
          <a:xfrm flipH="1">
            <a:off x="2438400" y="4004048"/>
            <a:ext cx="577730" cy="381000"/>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8" name="Straight Arrow Connector 17">
            <a:extLst>
              <a:ext uri="{FF2B5EF4-FFF2-40B4-BE49-F238E27FC236}">
                <a16:creationId xmlns:a16="http://schemas.microsoft.com/office/drawing/2014/main" id="{478DC2C0-1D85-4AE2-A8CD-99131DA4864E}"/>
              </a:ext>
            </a:extLst>
          </p:cNvPr>
          <p:cNvCxnSpPr>
            <a:cxnSpLocks/>
          </p:cNvCxnSpPr>
          <p:nvPr/>
        </p:nvCxnSpPr>
        <p:spPr>
          <a:xfrm>
            <a:off x="5181600" y="4953000"/>
            <a:ext cx="228600" cy="152400"/>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5" name="Oval 4">
            <a:extLst>
              <a:ext uri="{FF2B5EF4-FFF2-40B4-BE49-F238E27FC236}">
                <a16:creationId xmlns:a16="http://schemas.microsoft.com/office/drawing/2014/main" id="{3F3411E5-FDCD-351D-548B-1B13992DB962}"/>
              </a:ext>
            </a:extLst>
          </p:cNvPr>
          <p:cNvSpPr/>
          <p:nvPr/>
        </p:nvSpPr>
        <p:spPr>
          <a:xfrm>
            <a:off x="2892052" y="4267200"/>
            <a:ext cx="577730" cy="2286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3573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35F1FD-B7FD-4697-8080-8A0F8E94F38E}"/>
              </a:ext>
            </a:extLst>
          </p:cNvPr>
          <p:cNvPicPr>
            <a:picLocks noChangeAspect="1"/>
          </p:cNvPicPr>
          <p:nvPr/>
        </p:nvPicPr>
        <p:blipFill>
          <a:blip r:embed="rId3"/>
          <a:stretch>
            <a:fillRect/>
          </a:stretch>
        </p:blipFill>
        <p:spPr>
          <a:xfrm>
            <a:off x="564476" y="2555397"/>
            <a:ext cx="7672147" cy="3275655"/>
          </a:xfrm>
          <a:prstGeom prst="rect">
            <a:avLst/>
          </a:prstGeom>
        </p:spPr>
      </p:pic>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sp>
        <p:nvSpPr>
          <p:cNvPr id="3" name="Rectangle 2"/>
          <p:cNvSpPr/>
          <p:nvPr/>
        </p:nvSpPr>
        <p:spPr>
          <a:xfrm>
            <a:off x="381000" y="934998"/>
            <a:ext cx="8039100" cy="880369"/>
          </a:xfrm>
          <a:prstGeom prst="rect">
            <a:avLst/>
          </a:prstGeom>
        </p:spPr>
        <p:txBody>
          <a:bodyPr wrap="square">
            <a:spAutoFit/>
          </a:bodyPr>
          <a:lstStyle/>
          <a:p>
            <a:pPr>
              <a:lnSpc>
                <a:spcPct val="150000"/>
              </a:lnSpc>
            </a:pPr>
            <a:r>
              <a:rPr lang="en-US" dirty="0"/>
              <a:t>Enter the following information:</a:t>
            </a:r>
          </a:p>
          <a:p>
            <a:pPr>
              <a:lnSpc>
                <a:spcPct val="150000"/>
              </a:lnSpc>
            </a:pPr>
            <a:r>
              <a:rPr lang="en-US" dirty="0"/>
              <a:t>Vendor: </a:t>
            </a:r>
            <a:r>
              <a:rPr lang="en-US" dirty="0">
                <a:solidFill>
                  <a:srgbClr val="FFFF00"/>
                </a:solidFill>
              </a:rPr>
              <a:t>Use the Magnifying Glass to Lookup AGGIE PLUMBING AND SERVICE INC</a:t>
            </a:r>
          </a:p>
        </p:txBody>
      </p:sp>
      <p:cxnSp>
        <p:nvCxnSpPr>
          <p:cNvPr id="7" name="Straight Arrow Connector 6">
            <a:extLst>
              <a:ext uri="{FF2B5EF4-FFF2-40B4-BE49-F238E27FC236}">
                <a16:creationId xmlns:a16="http://schemas.microsoft.com/office/drawing/2014/main" id="{31508027-AD1A-42A5-8790-8F99D402CFC5}"/>
              </a:ext>
            </a:extLst>
          </p:cNvPr>
          <p:cNvCxnSpPr>
            <a:cxnSpLocks/>
          </p:cNvCxnSpPr>
          <p:nvPr/>
        </p:nvCxnSpPr>
        <p:spPr>
          <a:xfrm flipH="1">
            <a:off x="3581400" y="2555397"/>
            <a:ext cx="577730" cy="381000"/>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55831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861C6A-7A0E-01EE-9AAD-79F2A98AD94B}"/>
              </a:ext>
            </a:extLst>
          </p:cNvPr>
          <p:cNvPicPr>
            <a:picLocks noChangeAspect="1"/>
          </p:cNvPicPr>
          <p:nvPr/>
        </p:nvPicPr>
        <p:blipFill>
          <a:blip r:embed="rId3"/>
          <a:stretch>
            <a:fillRect/>
          </a:stretch>
        </p:blipFill>
        <p:spPr>
          <a:xfrm>
            <a:off x="484722" y="3657600"/>
            <a:ext cx="8137216" cy="2582957"/>
          </a:xfrm>
          <a:prstGeom prst="rect">
            <a:avLst/>
          </a:prstGeom>
        </p:spPr>
      </p:pic>
      <p:cxnSp>
        <p:nvCxnSpPr>
          <p:cNvPr id="13" name="Straight Arrow Connector 12">
            <a:extLst>
              <a:ext uri="{FF2B5EF4-FFF2-40B4-BE49-F238E27FC236}">
                <a16:creationId xmlns:a16="http://schemas.microsoft.com/office/drawing/2014/main" id="{A6C184BA-75D5-411B-8651-66C67A8F17CC}"/>
              </a:ext>
            </a:extLst>
          </p:cNvPr>
          <p:cNvCxnSpPr>
            <a:cxnSpLocks/>
          </p:cNvCxnSpPr>
          <p:nvPr/>
        </p:nvCxnSpPr>
        <p:spPr>
          <a:xfrm flipH="1">
            <a:off x="1410774" y="4238373"/>
            <a:ext cx="228600" cy="21814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sp>
        <p:nvSpPr>
          <p:cNvPr id="3" name="Rectangle 2"/>
          <p:cNvSpPr/>
          <p:nvPr/>
        </p:nvSpPr>
        <p:spPr>
          <a:xfrm>
            <a:off x="381000" y="784750"/>
            <a:ext cx="7086600" cy="2644250"/>
          </a:xfrm>
          <a:prstGeom prst="rect">
            <a:avLst/>
          </a:prstGeom>
        </p:spPr>
        <p:txBody>
          <a:bodyPr wrap="square">
            <a:spAutoFit/>
          </a:bodyPr>
          <a:lstStyle/>
          <a:p>
            <a:pPr>
              <a:lnSpc>
                <a:spcPct val="150000"/>
              </a:lnSpc>
            </a:pPr>
            <a:r>
              <a:rPr lang="en-US" sz="1400" dirty="0"/>
              <a:t>If you have multiple lines, you can use “IMPORT LINES” (contact procurement for template).</a:t>
            </a:r>
          </a:p>
          <a:p>
            <a:pPr>
              <a:lnSpc>
                <a:spcPct val="150000"/>
              </a:lnSpc>
            </a:pPr>
            <a:r>
              <a:rPr lang="en-US" sz="1400" dirty="0"/>
              <a:t>Enter Line 1:</a:t>
            </a:r>
          </a:p>
          <a:p>
            <a:pPr>
              <a:lnSpc>
                <a:spcPct val="150000"/>
              </a:lnSpc>
            </a:pPr>
            <a:r>
              <a:rPr lang="en-US" sz="1400" dirty="0"/>
              <a:t>Item Type: </a:t>
            </a:r>
            <a:r>
              <a:rPr lang="en-US" sz="1400" dirty="0">
                <a:solidFill>
                  <a:srgbClr val="FFFF00"/>
                </a:solidFill>
              </a:rPr>
              <a:t>QUANTITY (This is automatically populated; it can be changed to “NO QUANTITY”).</a:t>
            </a:r>
          </a:p>
          <a:p>
            <a:pPr>
              <a:lnSpc>
                <a:spcPct val="150000"/>
              </a:lnSpc>
            </a:pPr>
            <a:r>
              <a:rPr lang="en-US" sz="1400" dirty="0"/>
              <a:t>Quantity: </a:t>
            </a:r>
            <a:r>
              <a:rPr lang="en-US" sz="1400" dirty="0">
                <a:solidFill>
                  <a:srgbClr val="FFFF00"/>
                </a:solidFill>
              </a:rPr>
              <a:t>2</a:t>
            </a:r>
          </a:p>
          <a:p>
            <a:pPr>
              <a:lnSpc>
                <a:spcPct val="150000"/>
              </a:lnSpc>
            </a:pPr>
            <a:r>
              <a:rPr lang="en-US" sz="1400" dirty="0"/>
              <a:t>UOM: </a:t>
            </a:r>
            <a:r>
              <a:rPr lang="en-US" sz="1400" dirty="0">
                <a:solidFill>
                  <a:srgbClr val="FFFF00"/>
                </a:solidFill>
              </a:rPr>
              <a:t>EA</a:t>
            </a:r>
          </a:p>
          <a:p>
            <a:pPr>
              <a:lnSpc>
                <a:spcPct val="150000"/>
              </a:lnSpc>
            </a:pPr>
            <a:r>
              <a:rPr lang="en-US" sz="1400" dirty="0"/>
              <a:t>Description: </a:t>
            </a:r>
            <a:r>
              <a:rPr lang="en-US" sz="1400" dirty="0">
                <a:solidFill>
                  <a:srgbClr val="FFFF00"/>
                </a:solidFill>
              </a:rPr>
              <a:t>WIDGET</a:t>
            </a:r>
          </a:p>
          <a:p>
            <a:pPr>
              <a:lnSpc>
                <a:spcPct val="150000"/>
              </a:lnSpc>
            </a:pPr>
            <a:r>
              <a:rPr lang="en-US" sz="1400" dirty="0"/>
              <a:t>Unit Cost: </a:t>
            </a:r>
            <a:r>
              <a:rPr lang="en-US" sz="1400" dirty="0">
                <a:solidFill>
                  <a:srgbClr val="FFFF00"/>
                </a:solidFill>
              </a:rPr>
              <a:t>15000 (Capital threshold is $5,000 for 53 funds, $10,000 for other funding)</a:t>
            </a:r>
          </a:p>
          <a:p>
            <a:pPr>
              <a:lnSpc>
                <a:spcPct val="150000"/>
              </a:lnSpc>
            </a:pPr>
            <a:r>
              <a:rPr lang="en-US" sz="1400" dirty="0">
                <a:solidFill>
                  <a:srgbClr val="FFFF00"/>
                </a:solidFill>
              </a:rPr>
              <a:t>Click on the Plus Sign to add the line</a:t>
            </a:r>
          </a:p>
        </p:txBody>
      </p:sp>
      <p:cxnSp>
        <p:nvCxnSpPr>
          <p:cNvPr id="7" name="Straight Arrow Connector 6">
            <a:extLst>
              <a:ext uri="{FF2B5EF4-FFF2-40B4-BE49-F238E27FC236}">
                <a16:creationId xmlns:a16="http://schemas.microsoft.com/office/drawing/2014/main" id="{31508027-AD1A-42A5-8790-8F99D402CFC5}"/>
              </a:ext>
            </a:extLst>
          </p:cNvPr>
          <p:cNvCxnSpPr>
            <a:cxnSpLocks/>
          </p:cNvCxnSpPr>
          <p:nvPr/>
        </p:nvCxnSpPr>
        <p:spPr>
          <a:xfrm flipH="1">
            <a:off x="1017758" y="4238204"/>
            <a:ext cx="184786" cy="208287"/>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8" name="Straight Arrow Connector 17">
            <a:extLst>
              <a:ext uri="{FF2B5EF4-FFF2-40B4-BE49-F238E27FC236}">
                <a16:creationId xmlns:a16="http://schemas.microsoft.com/office/drawing/2014/main" id="{478DC2C0-1D85-4AE2-A8CD-99131DA4864E}"/>
              </a:ext>
            </a:extLst>
          </p:cNvPr>
          <p:cNvCxnSpPr>
            <a:cxnSpLocks/>
          </p:cNvCxnSpPr>
          <p:nvPr/>
        </p:nvCxnSpPr>
        <p:spPr>
          <a:xfrm flipH="1">
            <a:off x="8087701" y="4283385"/>
            <a:ext cx="184601" cy="185274"/>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4" name="Straight Arrow Connector 13">
            <a:extLst>
              <a:ext uri="{FF2B5EF4-FFF2-40B4-BE49-F238E27FC236}">
                <a16:creationId xmlns:a16="http://schemas.microsoft.com/office/drawing/2014/main" id="{3032BB72-412A-4C21-81F6-7ED192E859E5}"/>
              </a:ext>
            </a:extLst>
          </p:cNvPr>
          <p:cNvCxnSpPr>
            <a:cxnSpLocks/>
          </p:cNvCxnSpPr>
          <p:nvPr/>
        </p:nvCxnSpPr>
        <p:spPr>
          <a:xfrm flipH="1">
            <a:off x="2105152" y="4238204"/>
            <a:ext cx="228600" cy="21814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5" name="Straight Arrow Connector 14">
            <a:extLst>
              <a:ext uri="{FF2B5EF4-FFF2-40B4-BE49-F238E27FC236}">
                <a16:creationId xmlns:a16="http://schemas.microsoft.com/office/drawing/2014/main" id="{230CA75D-7CC0-4446-B162-9C04B0131661}"/>
              </a:ext>
            </a:extLst>
          </p:cNvPr>
          <p:cNvCxnSpPr>
            <a:cxnSpLocks/>
          </p:cNvCxnSpPr>
          <p:nvPr/>
        </p:nvCxnSpPr>
        <p:spPr>
          <a:xfrm flipH="1">
            <a:off x="4251142" y="4238204"/>
            <a:ext cx="228600" cy="21814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6" name="Straight Arrow Connector 15">
            <a:extLst>
              <a:ext uri="{FF2B5EF4-FFF2-40B4-BE49-F238E27FC236}">
                <a16:creationId xmlns:a16="http://schemas.microsoft.com/office/drawing/2014/main" id="{50246A13-85C6-4E7E-A170-6B3430F2412E}"/>
              </a:ext>
            </a:extLst>
          </p:cNvPr>
          <p:cNvCxnSpPr>
            <a:cxnSpLocks/>
          </p:cNvCxnSpPr>
          <p:nvPr/>
        </p:nvCxnSpPr>
        <p:spPr>
          <a:xfrm flipH="1">
            <a:off x="5637131" y="4242757"/>
            <a:ext cx="228600" cy="21814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11" name="Oval 10">
            <a:extLst>
              <a:ext uri="{FF2B5EF4-FFF2-40B4-BE49-F238E27FC236}">
                <a16:creationId xmlns:a16="http://schemas.microsoft.com/office/drawing/2014/main" id="{FA961539-71A1-417B-8FE1-CC2017015511}"/>
              </a:ext>
            </a:extLst>
          </p:cNvPr>
          <p:cNvSpPr/>
          <p:nvPr/>
        </p:nvSpPr>
        <p:spPr>
          <a:xfrm>
            <a:off x="7924800" y="3962400"/>
            <a:ext cx="697138" cy="18527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834771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269A2B-737B-F34A-5759-1019B7029789}"/>
              </a:ext>
            </a:extLst>
          </p:cNvPr>
          <p:cNvPicPr>
            <a:picLocks noChangeAspect="1"/>
          </p:cNvPicPr>
          <p:nvPr/>
        </p:nvPicPr>
        <p:blipFill>
          <a:blip r:embed="rId3"/>
          <a:stretch>
            <a:fillRect/>
          </a:stretch>
        </p:blipFill>
        <p:spPr>
          <a:xfrm>
            <a:off x="691089" y="3601918"/>
            <a:ext cx="7761821" cy="2719626"/>
          </a:xfrm>
          <a:prstGeom prst="rect">
            <a:avLst/>
          </a:prstGeom>
        </p:spPr>
      </p:pic>
      <p:cxnSp>
        <p:nvCxnSpPr>
          <p:cNvPr id="13" name="Straight Arrow Connector 12">
            <a:extLst>
              <a:ext uri="{FF2B5EF4-FFF2-40B4-BE49-F238E27FC236}">
                <a16:creationId xmlns:a16="http://schemas.microsoft.com/office/drawing/2014/main" id="{A6C184BA-75D5-411B-8651-66C67A8F17CC}"/>
              </a:ext>
            </a:extLst>
          </p:cNvPr>
          <p:cNvCxnSpPr>
            <a:cxnSpLocks/>
          </p:cNvCxnSpPr>
          <p:nvPr/>
        </p:nvCxnSpPr>
        <p:spPr>
          <a:xfrm flipH="1">
            <a:off x="1601342" y="4151214"/>
            <a:ext cx="228600" cy="21814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sp>
        <p:nvSpPr>
          <p:cNvPr id="3" name="Rectangle 2"/>
          <p:cNvSpPr/>
          <p:nvPr/>
        </p:nvSpPr>
        <p:spPr>
          <a:xfrm>
            <a:off x="381000" y="934998"/>
            <a:ext cx="7086600" cy="2321085"/>
          </a:xfrm>
          <a:prstGeom prst="rect">
            <a:avLst/>
          </a:prstGeom>
        </p:spPr>
        <p:txBody>
          <a:bodyPr wrap="square">
            <a:spAutoFit/>
          </a:bodyPr>
          <a:lstStyle/>
          <a:p>
            <a:pPr>
              <a:lnSpc>
                <a:spcPct val="150000"/>
              </a:lnSpc>
            </a:pPr>
            <a:r>
              <a:rPr lang="en-US" sz="1400" dirty="0"/>
              <a:t>Enter Line 2:</a:t>
            </a:r>
          </a:p>
          <a:p>
            <a:pPr>
              <a:lnSpc>
                <a:spcPct val="150000"/>
              </a:lnSpc>
            </a:pPr>
            <a:r>
              <a:rPr lang="en-US" sz="1400" dirty="0"/>
              <a:t>Item Type: </a:t>
            </a:r>
            <a:r>
              <a:rPr lang="en-US" sz="1400" dirty="0">
                <a:solidFill>
                  <a:srgbClr val="FFFF00"/>
                </a:solidFill>
              </a:rPr>
              <a:t>QUANTITY</a:t>
            </a:r>
          </a:p>
          <a:p>
            <a:pPr>
              <a:lnSpc>
                <a:spcPct val="150000"/>
              </a:lnSpc>
            </a:pPr>
            <a:r>
              <a:rPr lang="en-US" sz="1400" dirty="0"/>
              <a:t>Quantity: </a:t>
            </a:r>
            <a:r>
              <a:rPr lang="en-US" sz="1400" dirty="0">
                <a:solidFill>
                  <a:srgbClr val="FFFF00"/>
                </a:solidFill>
              </a:rPr>
              <a:t>2</a:t>
            </a:r>
          </a:p>
          <a:p>
            <a:pPr>
              <a:lnSpc>
                <a:spcPct val="150000"/>
              </a:lnSpc>
            </a:pPr>
            <a:r>
              <a:rPr lang="en-US" sz="1400" dirty="0"/>
              <a:t>UOM: </a:t>
            </a:r>
            <a:r>
              <a:rPr lang="en-US" sz="1400" dirty="0">
                <a:solidFill>
                  <a:srgbClr val="FFFF00"/>
                </a:solidFill>
              </a:rPr>
              <a:t>EA</a:t>
            </a:r>
          </a:p>
          <a:p>
            <a:pPr>
              <a:lnSpc>
                <a:spcPct val="150000"/>
              </a:lnSpc>
            </a:pPr>
            <a:r>
              <a:rPr lang="en-US" sz="1400" dirty="0"/>
              <a:t>Description: </a:t>
            </a:r>
            <a:r>
              <a:rPr lang="en-US" sz="1400" dirty="0">
                <a:solidFill>
                  <a:srgbClr val="FFFF00"/>
                </a:solidFill>
              </a:rPr>
              <a:t>GADGET</a:t>
            </a:r>
          </a:p>
          <a:p>
            <a:pPr>
              <a:lnSpc>
                <a:spcPct val="150000"/>
              </a:lnSpc>
            </a:pPr>
            <a:r>
              <a:rPr lang="en-US" sz="1400" dirty="0"/>
              <a:t>Unit Cost: </a:t>
            </a:r>
            <a:r>
              <a:rPr lang="en-US" sz="1400" dirty="0">
                <a:solidFill>
                  <a:srgbClr val="FFFF00"/>
                </a:solidFill>
              </a:rPr>
              <a:t>11000</a:t>
            </a:r>
          </a:p>
          <a:p>
            <a:pPr>
              <a:lnSpc>
                <a:spcPct val="150000"/>
              </a:lnSpc>
            </a:pPr>
            <a:r>
              <a:rPr lang="en-US" sz="1400" dirty="0">
                <a:solidFill>
                  <a:srgbClr val="FFFF00"/>
                </a:solidFill>
              </a:rPr>
              <a:t>Click on the Plus Sign to add the line</a:t>
            </a:r>
          </a:p>
        </p:txBody>
      </p:sp>
      <p:cxnSp>
        <p:nvCxnSpPr>
          <p:cNvPr id="7" name="Straight Arrow Connector 6">
            <a:extLst>
              <a:ext uri="{FF2B5EF4-FFF2-40B4-BE49-F238E27FC236}">
                <a16:creationId xmlns:a16="http://schemas.microsoft.com/office/drawing/2014/main" id="{31508027-AD1A-42A5-8790-8F99D402CFC5}"/>
              </a:ext>
            </a:extLst>
          </p:cNvPr>
          <p:cNvCxnSpPr>
            <a:cxnSpLocks/>
          </p:cNvCxnSpPr>
          <p:nvPr/>
        </p:nvCxnSpPr>
        <p:spPr>
          <a:xfrm flipH="1">
            <a:off x="1278335" y="4167230"/>
            <a:ext cx="198002" cy="186117"/>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8" name="Straight Arrow Connector 17">
            <a:extLst>
              <a:ext uri="{FF2B5EF4-FFF2-40B4-BE49-F238E27FC236}">
                <a16:creationId xmlns:a16="http://schemas.microsoft.com/office/drawing/2014/main" id="{478DC2C0-1D85-4AE2-A8CD-99131DA4864E}"/>
              </a:ext>
            </a:extLst>
          </p:cNvPr>
          <p:cNvCxnSpPr>
            <a:cxnSpLocks/>
          </p:cNvCxnSpPr>
          <p:nvPr/>
        </p:nvCxnSpPr>
        <p:spPr>
          <a:xfrm flipH="1">
            <a:off x="7927185" y="4191843"/>
            <a:ext cx="184601" cy="185274"/>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4" name="Straight Arrow Connector 13">
            <a:extLst>
              <a:ext uri="{FF2B5EF4-FFF2-40B4-BE49-F238E27FC236}">
                <a16:creationId xmlns:a16="http://schemas.microsoft.com/office/drawing/2014/main" id="{3032BB72-412A-4C21-81F6-7ED192E859E5}"/>
              </a:ext>
            </a:extLst>
          </p:cNvPr>
          <p:cNvCxnSpPr>
            <a:cxnSpLocks/>
          </p:cNvCxnSpPr>
          <p:nvPr/>
        </p:nvCxnSpPr>
        <p:spPr>
          <a:xfrm flipH="1">
            <a:off x="2261585" y="4151214"/>
            <a:ext cx="228600" cy="21814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5" name="Straight Arrow Connector 14">
            <a:extLst>
              <a:ext uri="{FF2B5EF4-FFF2-40B4-BE49-F238E27FC236}">
                <a16:creationId xmlns:a16="http://schemas.microsoft.com/office/drawing/2014/main" id="{230CA75D-7CC0-4446-B162-9C04B0131661}"/>
              </a:ext>
            </a:extLst>
          </p:cNvPr>
          <p:cNvCxnSpPr>
            <a:cxnSpLocks/>
          </p:cNvCxnSpPr>
          <p:nvPr/>
        </p:nvCxnSpPr>
        <p:spPr>
          <a:xfrm flipH="1">
            <a:off x="4296283" y="4158969"/>
            <a:ext cx="228600" cy="21814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6" name="Straight Arrow Connector 15">
            <a:extLst>
              <a:ext uri="{FF2B5EF4-FFF2-40B4-BE49-F238E27FC236}">
                <a16:creationId xmlns:a16="http://schemas.microsoft.com/office/drawing/2014/main" id="{50246A13-85C6-4E7E-A170-6B3430F2412E}"/>
              </a:ext>
            </a:extLst>
          </p:cNvPr>
          <p:cNvCxnSpPr>
            <a:cxnSpLocks/>
          </p:cNvCxnSpPr>
          <p:nvPr/>
        </p:nvCxnSpPr>
        <p:spPr>
          <a:xfrm flipH="1">
            <a:off x="5562600" y="4158969"/>
            <a:ext cx="228600" cy="21814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6513802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BC1428-D1E2-8127-A534-E6586F1ECD29}"/>
              </a:ext>
            </a:extLst>
          </p:cNvPr>
          <p:cNvPicPr>
            <a:picLocks noChangeAspect="1"/>
          </p:cNvPicPr>
          <p:nvPr/>
        </p:nvPicPr>
        <p:blipFill>
          <a:blip r:embed="rId3"/>
          <a:stretch>
            <a:fillRect/>
          </a:stretch>
        </p:blipFill>
        <p:spPr>
          <a:xfrm>
            <a:off x="718489" y="3352800"/>
            <a:ext cx="7935622" cy="3324144"/>
          </a:xfrm>
          <a:prstGeom prst="rect">
            <a:avLst/>
          </a:prstGeom>
        </p:spPr>
      </p:pic>
      <p:cxnSp>
        <p:nvCxnSpPr>
          <p:cNvPr id="13" name="Straight Arrow Connector 12">
            <a:extLst>
              <a:ext uri="{FF2B5EF4-FFF2-40B4-BE49-F238E27FC236}">
                <a16:creationId xmlns:a16="http://schemas.microsoft.com/office/drawing/2014/main" id="{A6C184BA-75D5-411B-8651-66C67A8F17CC}"/>
              </a:ext>
            </a:extLst>
          </p:cNvPr>
          <p:cNvCxnSpPr>
            <a:cxnSpLocks/>
          </p:cNvCxnSpPr>
          <p:nvPr/>
        </p:nvCxnSpPr>
        <p:spPr>
          <a:xfrm flipH="1">
            <a:off x="1644391" y="3929525"/>
            <a:ext cx="228600" cy="21814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sp>
        <p:nvSpPr>
          <p:cNvPr id="3" name="Rectangle 2"/>
          <p:cNvSpPr/>
          <p:nvPr/>
        </p:nvSpPr>
        <p:spPr>
          <a:xfrm>
            <a:off x="381000" y="934998"/>
            <a:ext cx="7086600" cy="2321085"/>
          </a:xfrm>
          <a:prstGeom prst="rect">
            <a:avLst/>
          </a:prstGeom>
        </p:spPr>
        <p:txBody>
          <a:bodyPr wrap="square">
            <a:spAutoFit/>
          </a:bodyPr>
          <a:lstStyle/>
          <a:p>
            <a:pPr>
              <a:lnSpc>
                <a:spcPct val="150000"/>
              </a:lnSpc>
            </a:pPr>
            <a:r>
              <a:rPr lang="en-US" sz="1400" dirty="0"/>
              <a:t>Enter Line 3:</a:t>
            </a:r>
          </a:p>
          <a:p>
            <a:pPr>
              <a:lnSpc>
                <a:spcPct val="150000"/>
              </a:lnSpc>
            </a:pPr>
            <a:r>
              <a:rPr lang="en-US" sz="1400" dirty="0"/>
              <a:t>Item Type: </a:t>
            </a:r>
            <a:r>
              <a:rPr lang="en-US" sz="1400" dirty="0">
                <a:solidFill>
                  <a:srgbClr val="FFFF00"/>
                </a:solidFill>
              </a:rPr>
              <a:t>QUANTITY</a:t>
            </a:r>
          </a:p>
          <a:p>
            <a:pPr>
              <a:lnSpc>
                <a:spcPct val="150000"/>
              </a:lnSpc>
            </a:pPr>
            <a:r>
              <a:rPr lang="en-US" sz="1400" dirty="0"/>
              <a:t>Quantity: </a:t>
            </a:r>
            <a:r>
              <a:rPr lang="en-US" sz="1400" dirty="0">
                <a:solidFill>
                  <a:srgbClr val="FFFF00"/>
                </a:solidFill>
              </a:rPr>
              <a:t>2</a:t>
            </a:r>
          </a:p>
          <a:p>
            <a:pPr>
              <a:lnSpc>
                <a:spcPct val="150000"/>
              </a:lnSpc>
            </a:pPr>
            <a:r>
              <a:rPr lang="en-US" sz="1400" dirty="0"/>
              <a:t>UOM: </a:t>
            </a:r>
            <a:r>
              <a:rPr lang="en-US" sz="1400" dirty="0">
                <a:solidFill>
                  <a:srgbClr val="FFFF00"/>
                </a:solidFill>
              </a:rPr>
              <a:t>EA</a:t>
            </a:r>
          </a:p>
          <a:p>
            <a:pPr>
              <a:lnSpc>
                <a:spcPct val="150000"/>
              </a:lnSpc>
            </a:pPr>
            <a:r>
              <a:rPr lang="en-US" sz="1400" dirty="0"/>
              <a:t>Description: </a:t>
            </a:r>
            <a:r>
              <a:rPr lang="en-US" sz="1400" dirty="0">
                <a:solidFill>
                  <a:srgbClr val="FFFF00"/>
                </a:solidFill>
              </a:rPr>
              <a:t>GIZMO</a:t>
            </a:r>
          </a:p>
          <a:p>
            <a:pPr>
              <a:lnSpc>
                <a:spcPct val="150000"/>
              </a:lnSpc>
            </a:pPr>
            <a:r>
              <a:rPr lang="en-US" sz="1400" dirty="0"/>
              <a:t>Unit Cost: </a:t>
            </a:r>
            <a:r>
              <a:rPr lang="en-US" sz="1400" dirty="0">
                <a:solidFill>
                  <a:srgbClr val="FFFF00"/>
                </a:solidFill>
              </a:rPr>
              <a:t>1000</a:t>
            </a:r>
          </a:p>
          <a:p>
            <a:pPr>
              <a:lnSpc>
                <a:spcPct val="150000"/>
              </a:lnSpc>
            </a:pPr>
            <a:r>
              <a:rPr lang="en-US" sz="1400" dirty="0">
                <a:solidFill>
                  <a:srgbClr val="FFFF00"/>
                </a:solidFill>
              </a:rPr>
              <a:t>Click on the Plus Sign to add the line</a:t>
            </a:r>
          </a:p>
        </p:txBody>
      </p:sp>
      <p:cxnSp>
        <p:nvCxnSpPr>
          <p:cNvPr id="7" name="Straight Arrow Connector 6">
            <a:extLst>
              <a:ext uri="{FF2B5EF4-FFF2-40B4-BE49-F238E27FC236}">
                <a16:creationId xmlns:a16="http://schemas.microsoft.com/office/drawing/2014/main" id="{31508027-AD1A-42A5-8790-8F99D402CFC5}"/>
              </a:ext>
            </a:extLst>
          </p:cNvPr>
          <p:cNvCxnSpPr>
            <a:cxnSpLocks/>
          </p:cNvCxnSpPr>
          <p:nvPr/>
        </p:nvCxnSpPr>
        <p:spPr>
          <a:xfrm flipH="1">
            <a:off x="1235500" y="3945541"/>
            <a:ext cx="198002" cy="186117"/>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8" name="Straight Arrow Connector 17">
            <a:extLst>
              <a:ext uri="{FF2B5EF4-FFF2-40B4-BE49-F238E27FC236}">
                <a16:creationId xmlns:a16="http://schemas.microsoft.com/office/drawing/2014/main" id="{478DC2C0-1D85-4AE2-A8CD-99131DA4864E}"/>
              </a:ext>
            </a:extLst>
          </p:cNvPr>
          <p:cNvCxnSpPr>
            <a:cxnSpLocks/>
          </p:cNvCxnSpPr>
          <p:nvPr/>
        </p:nvCxnSpPr>
        <p:spPr>
          <a:xfrm flipH="1">
            <a:off x="8153400" y="3977740"/>
            <a:ext cx="184601" cy="185274"/>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4" name="Straight Arrow Connector 13">
            <a:extLst>
              <a:ext uri="{FF2B5EF4-FFF2-40B4-BE49-F238E27FC236}">
                <a16:creationId xmlns:a16="http://schemas.microsoft.com/office/drawing/2014/main" id="{3032BB72-412A-4C21-81F6-7ED192E859E5}"/>
              </a:ext>
            </a:extLst>
          </p:cNvPr>
          <p:cNvCxnSpPr>
            <a:cxnSpLocks/>
          </p:cNvCxnSpPr>
          <p:nvPr/>
        </p:nvCxnSpPr>
        <p:spPr>
          <a:xfrm flipH="1">
            <a:off x="2318689" y="3934162"/>
            <a:ext cx="228600" cy="21814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5" name="Straight Arrow Connector 14">
            <a:extLst>
              <a:ext uri="{FF2B5EF4-FFF2-40B4-BE49-F238E27FC236}">
                <a16:creationId xmlns:a16="http://schemas.microsoft.com/office/drawing/2014/main" id="{230CA75D-7CC0-4446-B162-9C04B0131661}"/>
              </a:ext>
            </a:extLst>
          </p:cNvPr>
          <p:cNvCxnSpPr>
            <a:cxnSpLocks/>
          </p:cNvCxnSpPr>
          <p:nvPr/>
        </p:nvCxnSpPr>
        <p:spPr>
          <a:xfrm flipH="1">
            <a:off x="4351961" y="3929355"/>
            <a:ext cx="228600" cy="21814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6" name="Straight Arrow Connector 15">
            <a:extLst>
              <a:ext uri="{FF2B5EF4-FFF2-40B4-BE49-F238E27FC236}">
                <a16:creationId xmlns:a16="http://schemas.microsoft.com/office/drawing/2014/main" id="{50246A13-85C6-4E7E-A170-6B3430F2412E}"/>
              </a:ext>
            </a:extLst>
          </p:cNvPr>
          <p:cNvCxnSpPr>
            <a:cxnSpLocks/>
          </p:cNvCxnSpPr>
          <p:nvPr/>
        </p:nvCxnSpPr>
        <p:spPr>
          <a:xfrm flipH="1">
            <a:off x="5715000" y="3929355"/>
            <a:ext cx="228600" cy="21814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458257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2E1359-D111-D5A3-7F64-1673EE615E9F}"/>
              </a:ext>
            </a:extLst>
          </p:cNvPr>
          <p:cNvPicPr>
            <a:picLocks noChangeAspect="1"/>
          </p:cNvPicPr>
          <p:nvPr/>
        </p:nvPicPr>
        <p:blipFill>
          <a:blip r:embed="rId3"/>
          <a:stretch>
            <a:fillRect/>
          </a:stretch>
        </p:blipFill>
        <p:spPr>
          <a:xfrm>
            <a:off x="952500" y="3352800"/>
            <a:ext cx="7239000" cy="3393905"/>
          </a:xfrm>
          <a:prstGeom prst="rect">
            <a:avLst/>
          </a:prstGeom>
        </p:spPr>
      </p:pic>
      <p:cxnSp>
        <p:nvCxnSpPr>
          <p:cNvPr id="13" name="Straight Arrow Connector 12">
            <a:extLst>
              <a:ext uri="{FF2B5EF4-FFF2-40B4-BE49-F238E27FC236}">
                <a16:creationId xmlns:a16="http://schemas.microsoft.com/office/drawing/2014/main" id="{A6C184BA-75D5-411B-8651-66C67A8F17CC}"/>
              </a:ext>
            </a:extLst>
          </p:cNvPr>
          <p:cNvCxnSpPr>
            <a:cxnSpLocks/>
          </p:cNvCxnSpPr>
          <p:nvPr/>
        </p:nvCxnSpPr>
        <p:spPr>
          <a:xfrm flipH="1">
            <a:off x="1953543" y="3839247"/>
            <a:ext cx="228600" cy="21814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sp>
        <p:nvSpPr>
          <p:cNvPr id="3" name="Rectangle 2"/>
          <p:cNvSpPr/>
          <p:nvPr/>
        </p:nvSpPr>
        <p:spPr>
          <a:xfrm>
            <a:off x="381000" y="934998"/>
            <a:ext cx="7086600" cy="2321085"/>
          </a:xfrm>
          <a:prstGeom prst="rect">
            <a:avLst/>
          </a:prstGeom>
        </p:spPr>
        <p:txBody>
          <a:bodyPr wrap="square">
            <a:spAutoFit/>
          </a:bodyPr>
          <a:lstStyle/>
          <a:p>
            <a:pPr>
              <a:lnSpc>
                <a:spcPct val="150000"/>
              </a:lnSpc>
            </a:pPr>
            <a:r>
              <a:rPr lang="en-US" sz="1400" dirty="0"/>
              <a:t>Enter Line 4:</a:t>
            </a:r>
          </a:p>
          <a:p>
            <a:pPr>
              <a:lnSpc>
                <a:spcPct val="150000"/>
              </a:lnSpc>
            </a:pPr>
            <a:r>
              <a:rPr lang="en-US" sz="1400" dirty="0"/>
              <a:t>Item Type: </a:t>
            </a:r>
            <a:r>
              <a:rPr lang="en-US" sz="1400" dirty="0">
                <a:solidFill>
                  <a:srgbClr val="FFFF00"/>
                </a:solidFill>
              </a:rPr>
              <a:t>NO QUANTITY</a:t>
            </a:r>
          </a:p>
          <a:p>
            <a:pPr>
              <a:lnSpc>
                <a:spcPct val="150000"/>
              </a:lnSpc>
            </a:pPr>
            <a:r>
              <a:rPr lang="en-US" sz="1400" dirty="0"/>
              <a:t>Quantity: </a:t>
            </a:r>
            <a:r>
              <a:rPr lang="en-US" sz="1400" dirty="0">
                <a:solidFill>
                  <a:srgbClr val="FFFF00"/>
                </a:solidFill>
              </a:rPr>
              <a:t>BLANK</a:t>
            </a:r>
          </a:p>
          <a:p>
            <a:pPr>
              <a:lnSpc>
                <a:spcPct val="150000"/>
              </a:lnSpc>
            </a:pPr>
            <a:r>
              <a:rPr lang="en-US" sz="1400" dirty="0"/>
              <a:t>UOM: </a:t>
            </a:r>
            <a:r>
              <a:rPr lang="en-US" sz="1400" dirty="0">
                <a:solidFill>
                  <a:srgbClr val="FFFF00"/>
                </a:solidFill>
              </a:rPr>
              <a:t>BLANK</a:t>
            </a:r>
          </a:p>
          <a:p>
            <a:pPr>
              <a:lnSpc>
                <a:spcPct val="150000"/>
              </a:lnSpc>
            </a:pPr>
            <a:r>
              <a:rPr lang="en-US" sz="1400" dirty="0"/>
              <a:t>Description: </a:t>
            </a:r>
            <a:r>
              <a:rPr lang="en-US" sz="1400" dirty="0">
                <a:solidFill>
                  <a:srgbClr val="FFFF00"/>
                </a:solidFill>
              </a:rPr>
              <a:t>SHIPPING</a:t>
            </a:r>
          </a:p>
          <a:p>
            <a:pPr>
              <a:lnSpc>
                <a:spcPct val="150000"/>
              </a:lnSpc>
            </a:pPr>
            <a:r>
              <a:rPr lang="en-US" sz="1400" dirty="0"/>
              <a:t>Unit Cost: </a:t>
            </a:r>
            <a:r>
              <a:rPr lang="en-US" sz="1400" dirty="0">
                <a:solidFill>
                  <a:srgbClr val="FFFF00"/>
                </a:solidFill>
              </a:rPr>
              <a:t>200</a:t>
            </a:r>
          </a:p>
          <a:p>
            <a:pPr>
              <a:lnSpc>
                <a:spcPct val="150000"/>
              </a:lnSpc>
            </a:pPr>
            <a:r>
              <a:rPr lang="en-US" sz="1400" dirty="0">
                <a:solidFill>
                  <a:srgbClr val="FFFF00"/>
                </a:solidFill>
              </a:rPr>
              <a:t>Click on the Plus Button to add the line</a:t>
            </a:r>
          </a:p>
        </p:txBody>
      </p:sp>
      <p:cxnSp>
        <p:nvCxnSpPr>
          <p:cNvPr id="7" name="Straight Arrow Connector 6">
            <a:extLst>
              <a:ext uri="{FF2B5EF4-FFF2-40B4-BE49-F238E27FC236}">
                <a16:creationId xmlns:a16="http://schemas.microsoft.com/office/drawing/2014/main" id="{31508027-AD1A-42A5-8790-8F99D402CFC5}"/>
              </a:ext>
            </a:extLst>
          </p:cNvPr>
          <p:cNvCxnSpPr>
            <a:cxnSpLocks/>
          </p:cNvCxnSpPr>
          <p:nvPr/>
        </p:nvCxnSpPr>
        <p:spPr>
          <a:xfrm flipH="1">
            <a:off x="1549077" y="3871278"/>
            <a:ext cx="198002" cy="186117"/>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8" name="Straight Arrow Connector 17">
            <a:extLst>
              <a:ext uri="{FF2B5EF4-FFF2-40B4-BE49-F238E27FC236}">
                <a16:creationId xmlns:a16="http://schemas.microsoft.com/office/drawing/2014/main" id="{478DC2C0-1D85-4AE2-A8CD-99131DA4864E}"/>
              </a:ext>
            </a:extLst>
          </p:cNvPr>
          <p:cNvCxnSpPr>
            <a:cxnSpLocks/>
          </p:cNvCxnSpPr>
          <p:nvPr/>
        </p:nvCxnSpPr>
        <p:spPr>
          <a:xfrm flipH="1">
            <a:off x="7696200" y="3881391"/>
            <a:ext cx="184601" cy="185274"/>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4" name="Straight Arrow Connector 13">
            <a:extLst>
              <a:ext uri="{FF2B5EF4-FFF2-40B4-BE49-F238E27FC236}">
                <a16:creationId xmlns:a16="http://schemas.microsoft.com/office/drawing/2014/main" id="{3032BB72-412A-4C21-81F6-7ED192E859E5}"/>
              </a:ext>
            </a:extLst>
          </p:cNvPr>
          <p:cNvCxnSpPr>
            <a:cxnSpLocks/>
          </p:cNvCxnSpPr>
          <p:nvPr/>
        </p:nvCxnSpPr>
        <p:spPr>
          <a:xfrm flipH="1">
            <a:off x="2454441" y="3839247"/>
            <a:ext cx="228600" cy="21814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5" name="Straight Arrow Connector 14">
            <a:extLst>
              <a:ext uri="{FF2B5EF4-FFF2-40B4-BE49-F238E27FC236}">
                <a16:creationId xmlns:a16="http://schemas.microsoft.com/office/drawing/2014/main" id="{230CA75D-7CC0-4446-B162-9C04B0131661}"/>
              </a:ext>
            </a:extLst>
          </p:cNvPr>
          <p:cNvCxnSpPr>
            <a:cxnSpLocks/>
          </p:cNvCxnSpPr>
          <p:nvPr/>
        </p:nvCxnSpPr>
        <p:spPr>
          <a:xfrm flipH="1">
            <a:off x="4324910" y="3864954"/>
            <a:ext cx="228600" cy="21814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6" name="Straight Arrow Connector 15">
            <a:extLst>
              <a:ext uri="{FF2B5EF4-FFF2-40B4-BE49-F238E27FC236}">
                <a16:creationId xmlns:a16="http://schemas.microsoft.com/office/drawing/2014/main" id="{50246A13-85C6-4E7E-A170-6B3430F2412E}"/>
              </a:ext>
            </a:extLst>
          </p:cNvPr>
          <p:cNvCxnSpPr>
            <a:cxnSpLocks/>
          </p:cNvCxnSpPr>
          <p:nvPr/>
        </p:nvCxnSpPr>
        <p:spPr>
          <a:xfrm flipH="1">
            <a:off x="5440253" y="3855262"/>
            <a:ext cx="228600" cy="21814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3953731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295400"/>
            <a:ext cx="8686800" cy="5202237"/>
          </a:xfrm>
        </p:spPr>
        <p:txBody>
          <a:bodyPr>
            <a:noAutofit/>
          </a:bodyPr>
          <a:lstStyle/>
          <a:p>
            <a:pPr marL="0" indent="0">
              <a:buNone/>
            </a:pPr>
            <a:r>
              <a:rPr lang="en-US" sz="2800" b="1" dirty="0">
                <a:solidFill>
                  <a:srgbClr val="2B893D"/>
                </a:solidFill>
                <a:effectLst>
                  <a:outerShdw blurRad="38100" dist="38100" dir="2700000" algn="tl">
                    <a:srgbClr val="000000">
                      <a:alpha val="43137"/>
                    </a:srgbClr>
                  </a:outerShdw>
                </a:effectLst>
              </a:rPr>
              <a:t>Examples of costs that are expensed (regardless of cost) may include:</a:t>
            </a:r>
            <a:endParaRPr lang="en-US" sz="2600" b="1" dirty="0"/>
          </a:p>
          <a:p>
            <a:pPr lvl="0"/>
            <a:r>
              <a:rPr lang="en-US" sz="2400" dirty="0"/>
              <a:t>Repair or replacement parts that are </a:t>
            </a:r>
            <a:r>
              <a:rPr lang="en-US" sz="2400" b="1" dirty="0"/>
              <a:t>not</a:t>
            </a:r>
            <a:r>
              <a:rPr lang="en-US" sz="2400" dirty="0"/>
              <a:t> considered a betterment or upgrade (use 6202-Repair Part).</a:t>
            </a:r>
          </a:p>
          <a:p>
            <a:pPr lvl="0"/>
            <a:r>
              <a:rPr lang="en-US" sz="2400" dirty="0"/>
              <a:t>An item or substance that has no shape or identity, or loses that shape or identity upon detachment or removal from its original location (i.e., Materials/Consumables).</a:t>
            </a:r>
          </a:p>
          <a:p>
            <a:r>
              <a:rPr lang="en-US" sz="2400" dirty="0"/>
              <a:t>Demolishing or dismantling, reassembling or reinstalling due to movement or rearrangement of equipment.</a:t>
            </a:r>
          </a:p>
          <a:p>
            <a:pPr lvl="0"/>
            <a:r>
              <a:rPr lang="en-US" sz="2400" dirty="0"/>
              <a:t>Maintenance*, Warranty*, Support*, or Service Agreements* (6602-Maintenance Services or 6802-Repair Services).</a:t>
            </a:r>
          </a:p>
          <a:p>
            <a:pPr lvl="0"/>
            <a:r>
              <a:rPr lang="en-US" sz="2400" dirty="0"/>
              <a:t>Training*</a:t>
            </a:r>
          </a:p>
          <a:p>
            <a:pPr marL="0" indent="0">
              <a:buNone/>
            </a:pPr>
            <a:r>
              <a:rPr lang="en-US" sz="2400" b="1" dirty="0"/>
              <a:t>*</a:t>
            </a:r>
            <a:r>
              <a:rPr lang="en-US" sz="2400" dirty="0"/>
              <a:t>If these items are lumped into the asset cost without a separate amount listed, then they are included in the cost of the asset. </a:t>
            </a:r>
          </a:p>
        </p:txBody>
      </p:sp>
      <p:sp>
        <p:nvSpPr>
          <p:cNvPr id="4" name="Title 3"/>
          <p:cNvSpPr>
            <a:spLocks noGrp="1"/>
          </p:cNvSpPr>
          <p:nvPr>
            <p:ph type="title"/>
          </p:nvPr>
        </p:nvSpPr>
        <p:spPr>
          <a:xfrm>
            <a:off x="2330417" y="533400"/>
            <a:ext cx="4483165" cy="665163"/>
          </a:xfrm>
        </p:spPr>
        <p:txBody>
          <a:bodyPr/>
          <a:lstStyle/>
          <a:p>
            <a:r>
              <a:rPr lang="en-US" dirty="0"/>
              <a:t>COSTS TO EXPENSE</a:t>
            </a:r>
          </a:p>
        </p:txBody>
      </p:sp>
    </p:spTree>
    <p:extLst>
      <p:ext uri="{BB962C8B-B14F-4D97-AF65-F5344CB8AC3E}">
        <p14:creationId xmlns:p14="http://schemas.microsoft.com/office/powerpoint/2010/main" val="1168825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5DCB28-82A1-95CA-BC85-80EE6757F004}"/>
              </a:ext>
            </a:extLst>
          </p:cNvPr>
          <p:cNvPicPr>
            <a:picLocks noChangeAspect="1"/>
          </p:cNvPicPr>
          <p:nvPr/>
        </p:nvPicPr>
        <p:blipFill>
          <a:blip r:embed="rId3"/>
          <a:stretch>
            <a:fillRect/>
          </a:stretch>
        </p:blipFill>
        <p:spPr>
          <a:xfrm>
            <a:off x="800100" y="2362200"/>
            <a:ext cx="7772400" cy="3718526"/>
          </a:xfrm>
          <a:prstGeom prst="rect">
            <a:avLst/>
          </a:prstGeom>
        </p:spPr>
      </p:pic>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sp>
        <p:nvSpPr>
          <p:cNvPr id="12" name="Oval 11">
            <a:extLst>
              <a:ext uri="{FF2B5EF4-FFF2-40B4-BE49-F238E27FC236}">
                <a16:creationId xmlns:a16="http://schemas.microsoft.com/office/drawing/2014/main" id="{741657AF-7969-4CAE-9B69-6033F36B5B3D}"/>
              </a:ext>
            </a:extLst>
          </p:cNvPr>
          <p:cNvSpPr/>
          <p:nvPr/>
        </p:nvSpPr>
        <p:spPr>
          <a:xfrm>
            <a:off x="2438400" y="3276600"/>
            <a:ext cx="685800" cy="30261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16">
            <a:extLst>
              <a:ext uri="{FF2B5EF4-FFF2-40B4-BE49-F238E27FC236}">
                <a16:creationId xmlns:a16="http://schemas.microsoft.com/office/drawing/2014/main" id="{6F69F039-AA5D-4555-A125-5D297F18B1E6}"/>
              </a:ext>
            </a:extLst>
          </p:cNvPr>
          <p:cNvCxnSpPr>
            <a:cxnSpLocks/>
          </p:cNvCxnSpPr>
          <p:nvPr/>
        </p:nvCxnSpPr>
        <p:spPr>
          <a:xfrm flipH="1">
            <a:off x="8109397" y="3926141"/>
            <a:ext cx="184601" cy="185274"/>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9" name="Straight Arrow Connector 18">
            <a:extLst>
              <a:ext uri="{FF2B5EF4-FFF2-40B4-BE49-F238E27FC236}">
                <a16:creationId xmlns:a16="http://schemas.microsoft.com/office/drawing/2014/main" id="{007094BE-8F44-4F78-A8B4-BA62BAECD6DF}"/>
              </a:ext>
            </a:extLst>
          </p:cNvPr>
          <p:cNvCxnSpPr>
            <a:cxnSpLocks/>
          </p:cNvCxnSpPr>
          <p:nvPr/>
        </p:nvCxnSpPr>
        <p:spPr>
          <a:xfrm flipH="1">
            <a:off x="8109398" y="4327235"/>
            <a:ext cx="184601" cy="185274"/>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20" name="Straight Arrow Connector 19">
            <a:extLst>
              <a:ext uri="{FF2B5EF4-FFF2-40B4-BE49-F238E27FC236}">
                <a16:creationId xmlns:a16="http://schemas.microsoft.com/office/drawing/2014/main" id="{AA56BA64-5F3C-469A-80A4-41418CC2248E}"/>
              </a:ext>
            </a:extLst>
          </p:cNvPr>
          <p:cNvCxnSpPr>
            <a:cxnSpLocks/>
          </p:cNvCxnSpPr>
          <p:nvPr/>
        </p:nvCxnSpPr>
        <p:spPr>
          <a:xfrm flipH="1">
            <a:off x="8109397" y="4717258"/>
            <a:ext cx="184601" cy="185274"/>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21" name="Straight Arrow Connector 20">
            <a:extLst>
              <a:ext uri="{FF2B5EF4-FFF2-40B4-BE49-F238E27FC236}">
                <a16:creationId xmlns:a16="http://schemas.microsoft.com/office/drawing/2014/main" id="{6A99ADE2-3FFE-4B11-ACE8-40CAFB0FF7D9}"/>
              </a:ext>
            </a:extLst>
          </p:cNvPr>
          <p:cNvCxnSpPr>
            <a:cxnSpLocks/>
          </p:cNvCxnSpPr>
          <p:nvPr/>
        </p:nvCxnSpPr>
        <p:spPr>
          <a:xfrm flipH="1">
            <a:off x="8109397" y="5078768"/>
            <a:ext cx="184601" cy="185274"/>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22" name="Rectangle 21">
            <a:extLst>
              <a:ext uri="{FF2B5EF4-FFF2-40B4-BE49-F238E27FC236}">
                <a16:creationId xmlns:a16="http://schemas.microsoft.com/office/drawing/2014/main" id="{42A7AC82-7B36-435E-B667-382DD44CF241}"/>
              </a:ext>
            </a:extLst>
          </p:cNvPr>
          <p:cNvSpPr/>
          <p:nvPr/>
        </p:nvSpPr>
        <p:spPr>
          <a:xfrm>
            <a:off x="381000" y="934998"/>
            <a:ext cx="8039100" cy="1295868"/>
          </a:xfrm>
          <a:prstGeom prst="rect">
            <a:avLst/>
          </a:prstGeom>
        </p:spPr>
        <p:txBody>
          <a:bodyPr wrap="square">
            <a:spAutoFit/>
          </a:bodyPr>
          <a:lstStyle/>
          <a:p>
            <a:pPr>
              <a:lnSpc>
                <a:spcPct val="150000"/>
              </a:lnSpc>
            </a:pPr>
            <a:r>
              <a:rPr lang="en-US" dirty="0"/>
              <a:t>You can enter the accounting lines individually by clicking on the “dollar sign”</a:t>
            </a:r>
          </a:p>
          <a:p>
            <a:pPr>
              <a:lnSpc>
                <a:spcPct val="150000"/>
              </a:lnSpc>
            </a:pPr>
            <a:r>
              <a:rPr lang="en-US" dirty="0"/>
              <a:t>Or you can enter accounting lines by clicking on “Setup Distribution”</a:t>
            </a:r>
          </a:p>
          <a:p>
            <a:pPr>
              <a:lnSpc>
                <a:spcPct val="150000"/>
              </a:lnSpc>
            </a:pPr>
            <a:r>
              <a:rPr lang="en-US" dirty="0"/>
              <a:t>Click on: </a:t>
            </a:r>
            <a:r>
              <a:rPr lang="en-US" dirty="0">
                <a:solidFill>
                  <a:srgbClr val="FFFF00"/>
                </a:solidFill>
              </a:rPr>
              <a:t>Setup Distribution</a:t>
            </a:r>
          </a:p>
        </p:txBody>
      </p:sp>
    </p:spTree>
    <p:extLst>
      <p:ext uri="{BB962C8B-B14F-4D97-AF65-F5344CB8AC3E}">
        <p14:creationId xmlns:p14="http://schemas.microsoft.com/office/powerpoint/2010/main" val="30240058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1" end="1"/>
                                            </p:txEl>
                                          </p:spTgt>
                                        </p:tgtEl>
                                        <p:attrNameLst>
                                          <p:attrName>style.visibility</p:attrName>
                                        </p:attrNameLst>
                                      </p:cBhvr>
                                      <p:to>
                                        <p:strVal val="visible"/>
                                      </p:to>
                                    </p:set>
                                  </p:childTnLst>
                                  <p:subTnLst>
                                    <p:set>
                                      <p:cBhvr override="childStyle">
                                        <p:cTn dur="1" fill="hold" display="0" masterRel="nextClick" afterEffect="1"/>
                                        <p:tgtEl>
                                          <p:spTgt spid="22">
                                            <p:txEl>
                                              <p:pRg st="1" end="1"/>
                                            </p:txEl>
                                          </p:spTgt>
                                        </p:tgtEl>
                                        <p:attrNameLst>
                                          <p:attrName>style.visibility</p:attrName>
                                        </p:attrNameLst>
                                      </p:cBhvr>
                                      <p:to>
                                        <p:strVal val="hidden"/>
                                      </p:to>
                                    </p:set>
                                  </p:sub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9"/>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0"/>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xEl>
                                              <p:pRg st="2" end="2"/>
                                            </p:txEl>
                                          </p:spTgt>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2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64389B-A41E-B890-4995-4C0DA2800DED}"/>
              </a:ext>
            </a:extLst>
          </p:cNvPr>
          <p:cNvPicPr>
            <a:picLocks noChangeAspect="1"/>
          </p:cNvPicPr>
          <p:nvPr/>
        </p:nvPicPr>
        <p:blipFill>
          <a:blip r:embed="rId3"/>
          <a:stretch>
            <a:fillRect/>
          </a:stretch>
        </p:blipFill>
        <p:spPr>
          <a:xfrm>
            <a:off x="593441" y="2590800"/>
            <a:ext cx="7957117" cy="2362200"/>
          </a:xfrm>
          <a:prstGeom prst="rect">
            <a:avLst/>
          </a:prstGeom>
        </p:spPr>
      </p:pic>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sp>
        <p:nvSpPr>
          <p:cNvPr id="22" name="Rectangle 21">
            <a:extLst>
              <a:ext uri="{FF2B5EF4-FFF2-40B4-BE49-F238E27FC236}">
                <a16:creationId xmlns:a16="http://schemas.microsoft.com/office/drawing/2014/main" id="{42A7AC82-7B36-435E-B667-382DD44CF241}"/>
              </a:ext>
            </a:extLst>
          </p:cNvPr>
          <p:cNvSpPr/>
          <p:nvPr/>
        </p:nvSpPr>
        <p:spPr>
          <a:xfrm>
            <a:off x="381000" y="934998"/>
            <a:ext cx="8039100" cy="1295868"/>
          </a:xfrm>
          <a:prstGeom prst="rect">
            <a:avLst/>
          </a:prstGeom>
        </p:spPr>
        <p:txBody>
          <a:bodyPr wrap="square">
            <a:spAutoFit/>
          </a:bodyPr>
          <a:lstStyle/>
          <a:p>
            <a:pPr>
              <a:lnSpc>
                <a:spcPct val="150000"/>
              </a:lnSpc>
            </a:pPr>
            <a:r>
              <a:rPr lang="en-US" dirty="0"/>
              <a:t>Enter Account: </a:t>
            </a:r>
            <a:r>
              <a:rPr lang="en-US" dirty="0">
                <a:solidFill>
                  <a:srgbClr val="FFFF00"/>
                </a:solidFill>
              </a:rPr>
              <a:t>1356580</a:t>
            </a:r>
          </a:p>
          <a:p>
            <a:pPr>
              <a:lnSpc>
                <a:spcPct val="150000"/>
              </a:lnSpc>
            </a:pPr>
            <a:r>
              <a:rPr lang="en-US" dirty="0"/>
              <a:t>Enter Object Code: </a:t>
            </a:r>
            <a:r>
              <a:rPr lang="en-US" dirty="0">
                <a:solidFill>
                  <a:srgbClr val="FFFF00"/>
                </a:solidFill>
              </a:rPr>
              <a:t>8210 </a:t>
            </a:r>
          </a:p>
          <a:p>
            <a:pPr>
              <a:lnSpc>
                <a:spcPct val="150000"/>
              </a:lnSpc>
            </a:pPr>
            <a:r>
              <a:rPr lang="en-US" dirty="0">
                <a:solidFill>
                  <a:srgbClr val="FFFF00"/>
                </a:solidFill>
              </a:rPr>
              <a:t>Click on the Plus Button to add the accounting line</a:t>
            </a:r>
          </a:p>
        </p:txBody>
      </p:sp>
      <p:cxnSp>
        <p:nvCxnSpPr>
          <p:cNvPr id="11" name="Straight Arrow Connector 10">
            <a:extLst>
              <a:ext uri="{FF2B5EF4-FFF2-40B4-BE49-F238E27FC236}">
                <a16:creationId xmlns:a16="http://schemas.microsoft.com/office/drawing/2014/main" id="{BFD0C47C-AE34-4DA4-816F-6999AB01D397}"/>
              </a:ext>
            </a:extLst>
          </p:cNvPr>
          <p:cNvCxnSpPr>
            <a:cxnSpLocks/>
          </p:cNvCxnSpPr>
          <p:nvPr/>
        </p:nvCxnSpPr>
        <p:spPr>
          <a:xfrm flipH="1">
            <a:off x="2057400" y="4231292"/>
            <a:ext cx="184601" cy="185274"/>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3" name="Straight Arrow Connector 12">
            <a:extLst>
              <a:ext uri="{FF2B5EF4-FFF2-40B4-BE49-F238E27FC236}">
                <a16:creationId xmlns:a16="http://schemas.microsoft.com/office/drawing/2014/main" id="{C0130812-CA0F-4918-836B-D132C6F7CF6B}"/>
              </a:ext>
            </a:extLst>
          </p:cNvPr>
          <p:cNvCxnSpPr>
            <a:cxnSpLocks/>
          </p:cNvCxnSpPr>
          <p:nvPr/>
        </p:nvCxnSpPr>
        <p:spPr>
          <a:xfrm flipH="1">
            <a:off x="3509895" y="4231292"/>
            <a:ext cx="184601" cy="185274"/>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4" name="Straight Arrow Connector 13">
            <a:extLst>
              <a:ext uri="{FF2B5EF4-FFF2-40B4-BE49-F238E27FC236}">
                <a16:creationId xmlns:a16="http://schemas.microsoft.com/office/drawing/2014/main" id="{B0D86FAB-D866-4E90-86A8-F468C15AA2F5}"/>
              </a:ext>
            </a:extLst>
          </p:cNvPr>
          <p:cNvCxnSpPr>
            <a:cxnSpLocks/>
          </p:cNvCxnSpPr>
          <p:nvPr/>
        </p:nvCxnSpPr>
        <p:spPr>
          <a:xfrm flipH="1">
            <a:off x="7924800" y="4301002"/>
            <a:ext cx="184601" cy="185274"/>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6422680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2" end="2"/>
                                            </p:txEl>
                                          </p:spTgt>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57E715-E01E-A378-C106-61E65BC69F43}"/>
              </a:ext>
            </a:extLst>
          </p:cNvPr>
          <p:cNvPicPr>
            <a:picLocks noChangeAspect="1"/>
          </p:cNvPicPr>
          <p:nvPr/>
        </p:nvPicPr>
        <p:blipFill>
          <a:blip r:embed="rId3"/>
          <a:stretch>
            <a:fillRect/>
          </a:stretch>
        </p:blipFill>
        <p:spPr>
          <a:xfrm>
            <a:off x="457200" y="2577813"/>
            <a:ext cx="8229600" cy="3899187"/>
          </a:xfrm>
          <a:prstGeom prst="rect">
            <a:avLst/>
          </a:prstGeom>
        </p:spPr>
      </p:pic>
      <p:sp>
        <p:nvSpPr>
          <p:cNvPr id="22" name="Rectangle 21">
            <a:extLst>
              <a:ext uri="{FF2B5EF4-FFF2-40B4-BE49-F238E27FC236}">
                <a16:creationId xmlns:a16="http://schemas.microsoft.com/office/drawing/2014/main" id="{42A7AC82-7B36-435E-B667-382DD44CF241}"/>
              </a:ext>
            </a:extLst>
          </p:cNvPr>
          <p:cNvSpPr/>
          <p:nvPr/>
        </p:nvSpPr>
        <p:spPr>
          <a:xfrm>
            <a:off x="381000" y="934998"/>
            <a:ext cx="8039100" cy="1542089"/>
          </a:xfrm>
          <a:prstGeom prst="rect">
            <a:avLst/>
          </a:prstGeom>
        </p:spPr>
        <p:txBody>
          <a:bodyPr wrap="square">
            <a:spAutoFit/>
          </a:bodyPr>
          <a:lstStyle/>
          <a:p>
            <a:pPr>
              <a:lnSpc>
                <a:spcPct val="150000"/>
              </a:lnSpc>
            </a:pPr>
            <a:r>
              <a:rPr lang="en-US" sz="1400" dirty="0"/>
              <a:t>When using Setup Distribution, you can continue to enter accounts (split funding). Enter all accounts before clicking on “Distribute to Items”.</a:t>
            </a:r>
          </a:p>
          <a:p>
            <a:r>
              <a:rPr lang="en-US" sz="1400" dirty="0"/>
              <a:t>Clicking on “Distribute to Items” will distribute all entered accounting lines to each line item that does not have accounting line information already populated.</a:t>
            </a:r>
          </a:p>
          <a:p>
            <a:pPr>
              <a:lnSpc>
                <a:spcPct val="150000"/>
              </a:lnSpc>
            </a:pPr>
            <a:r>
              <a:rPr lang="en-US" dirty="0"/>
              <a:t>Click on: </a:t>
            </a:r>
            <a:r>
              <a:rPr lang="en-US" dirty="0">
                <a:solidFill>
                  <a:srgbClr val="FFFF00"/>
                </a:solidFill>
              </a:rPr>
              <a:t>Distribute to Items</a:t>
            </a:r>
          </a:p>
        </p:txBody>
      </p:sp>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sp>
        <p:nvSpPr>
          <p:cNvPr id="12" name="Oval 11">
            <a:extLst>
              <a:ext uri="{FF2B5EF4-FFF2-40B4-BE49-F238E27FC236}">
                <a16:creationId xmlns:a16="http://schemas.microsoft.com/office/drawing/2014/main" id="{741657AF-7969-4CAE-9B69-6033F36B5B3D}"/>
              </a:ext>
            </a:extLst>
          </p:cNvPr>
          <p:cNvSpPr/>
          <p:nvPr/>
        </p:nvSpPr>
        <p:spPr>
          <a:xfrm>
            <a:off x="4114799" y="3306589"/>
            <a:ext cx="609601" cy="18527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16">
            <a:extLst>
              <a:ext uri="{FF2B5EF4-FFF2-40B4-BE49-F238E27FC236}">
                <a16:creationId xmlns:a16="http://schemas.microsoft.com/office/drawing/2014/main" id="{6F69F039-AA5D-4555-A125-5D297F18B1E6}"/>
              </a:ext>
            </a:extLst>
          </p:cNvPr>
          <p:cNvCxnSpPr>
            <a:cxnSpLocks/>
          </p:cNvCxnSpPr>
          <p:nvPr/>
        </p:nvCxnSpPr>
        <p:spPr>
          <a:xfrm flipH="1">
            <a:off x="1981200" y="2638034"/>
            <a:ext cx="184601" cy="185274"/>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9" name="Straight Arrow Connector 18">
            <a:extLst>
              <a:ext uri="{FF2B5EF4-FFF2-40B4-BE49-F238E27FC236}">
                <a16:creationId xmlns:a16="http://schemas.microsoft.com/office/drawing/2014/main" id="{007094BE-8F44-4F78-A8B4-BA62BAECD6DF}"/>
              </a:ext>
            </a:extLst>
          </p:cNvPr>
          <p:cNvCxnSpPr>
            <a:cxnSpLocks/>
          </p:cNvCxnSpPr>
          <p:nvPr/>
        </p:nvCxnSpPr>
        <p:spPr>
          <a:xfrm flipH="1">
            <a:off x="3429000" y="2638034"/>
            <a:ext cx="184601" cy="185274"/>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20" name="Straight Arrow Connector 19">
            <a:extLst>
              <a:ext uri="{FF2B5EF4-FFF2-40B4-BE49-F238E27FC236}">
                <a16:creationId xmlns:a16="http://schemas.microsoft.com/office/drawing/2014/main" id="{AA56BA64-5F3C-469A-80A4-41418CC2248E}"/>
              </a:ext>
            </a:extLst>
          </p:cNvPr>
          <p:cNvCxnSpPr>
            <a:cxnSpLocks/>
          </p:cNvCxnSpPr>
          <p:nvPr/>
        </p:nvCxnSpPr>
        <p:spPr>
          <a:xfrm flipH="1">
            <a:off x="8077200" y="2649781"/>
            <a:ext cx="184601" cy="185274"/>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4" name="Straight Arrow Connector 13">
            <a:extLst>
              <a:ext uri="{FF2B5EF4-FFF2-40B4-BE49-F238E27FC236}">
                <a16:creationId xmlns:a16="http://schemas.microsoft.com/office/drawing/2014/main" id="{A89D7614-0CEE-47B6-B696-5960504B6CE2}"/>
              </a:ext>
            </a:extLst>
          </p:cNvPr>
          <p:cNvCxnSpPr>
            <a:cxnSpLocks/>
          </p:cNvCxnSpPr>
          <p:nvPr/>
        </p:nvCxnSpPr>
        <p:spPr>
          <a:xfrm flipH="1">
            <a:off x="4650139" y="3180864"/>
            <a:ext cx="184601" cy="185274"/>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8805756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2A7AC82-7B36-435E-B667-382DD44CF241}"/>
              </a:ext>
            </a:extLst>
          </p:cNvPr>
          <p:cNvSpPr/>
          <p:nvPr/>
        </p:nvSpPr>
        <p:spPr>
          <a:xfrm>
            <a:off x="381000" y="934998"/>
            <a:ext cx="4038600" cy="382092"/>
          </a:xfrm>
          <a:prstGeom prst="rect">
            <a:avLst/>
          </a:prstGeom>
        </p:spPr>
        <p:txBody>
          <a:bodyPr wrap="square">
            <a:spAutoFit/>
          </a:bodyPr>
          <a:lstStyle/>
          <a:p>
            <a:pPr>
              <a:lnSpc>
                <a:spcPct val="150000"/>
              </a:lnSpc>
            </a:pPr>
            <a:r>
              <a:rPr lang="en-US" sz="1400" dirty="0"/>
              <a:t>You will get a message at the top of your Requisition.</a:t>
            </a:r>
          </a:p>
        </p:txBody>
      </p:sp>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sp>
        <p:nvSpPr>
          <p:cNvPr id="21" name="Rectangle 20">
            <a:extLst>
              <a:ext uri="{FF2B5EF4-FFF2-40B4-BE49-F238E27FC236}">
                <a16:creationId xmlns:a16="http://schemas.microsoft.com/office/drawing/2014/main" id="{BCFD84FC-C415-44FB-A8C8-4AEB97C82B31}"/>
              </a:ext>
            </a:extLst>
          </p:cNvPr>
          <p:cNvSpPr/>
          <p:nvPr/>
        </p:nvSpPr>
        <p:spPr>
          <a:xfrm>
            <a:off x="387069" y="2282331"/>
            <a:ext cx="6096000" cy="382092"/>
          </a:xfrm>
          <a:prstGeom prst="rect">
            <a:avLst/>
          </a:prstGeom>
        </p:spPr>
        <p:txBody>
          <a:bodyPr wrap="square">
            <a:spAutoFit/>
          </a:bodyPr>
          <a:lstStyle/>
          <a:p>
            <a:pPr>
              <a:lnSpc>
                <a:spcPct val="150000"/>
              </a:lnSpc>
            </a:pPr>
            <a:r>
              <a:rPr lang="en-US" sz="1400" dirty="0"/>
              <a:t>Click on: </a:t>
            </a:r>
            <a:r>
              <a:rPr lang="en-US" sz="1400" dirty="0">
                <a:solidFill>
                  <a:srgbClr val="FFFF00"/>
                </a:solidFill>
              </a:rPr>
              <a:t>“Expand All Accounts”</a:t>
            </a:r>
          </a:p>
        </p:txBody>
      </p:sp>
      <p:pic>
        <p:nvPicPr>
          <p:cNvPr id="6" name="Picture 5">
            <a:extLst>
              <a:ext uri="{FF2B5EF4-FFF2-40B4-BE49-F238E27FC236}">
                <a16:creationId xmlns:a16="http://schemas.microsoft.com/office/drawing/2014/main" id="{BF9984E2-4234-CBE1-2DE3-596FE557692D}"/>
              </a:ext>
            </a:extLst>
          </p:cNvPr>
          <p:cNvPicPr>
            <a:picLocks noChangeAspect="1"/>
          </p:cNvPicPr>
          <p:nvPr/>
        </p:nvPicPr>
        <p:blipFill>
          <a:blip r:embed="rId3"/>
          <a:stretch>
            <a:fillRect/>
          </a:stretch>
        </p:blipFill>
        <p:spPr>
          <a:xfrm>
            <a:off x="532009" y="1355988"/>
            <a:ext cx="3963791" cy="715956"/>
          </a:xfrm>
          <a:prstGeom prst="rect">
            <a:avLst/>
          </a:prstGeom>
        </p:spPr>
      </p:pic>
      <p:pic>
        <p:nvPicPr>
          <p:cNvPr id="9" name="Picture 8">
            <a:extLst>
              <a:ext uri="{FF2B5EF4-FFF2-40B4-BE49-F238E27FC236}">
                <a16:creationId xmlns:a16="http://schemas.microsoft.com/office/drawing/2014/main" id="{119E9A41-6CF9-BE79-6E42-8DE45A6E8493}"/>
              </a:ext>
            </a:extLst>
          </p:cNvPr>
          <p:cNvPicPr>
            <a:picLocks noChangeAspect="1"/>
          </p:cNvPicPr>
          <p:nvPr/>
        </p:nvPicPr>
        <p:blipFill>
          <a:blip r:embed="rId4"/>
          <a:stretch>
            <a:fillRect/>
          </a:stretch>
        </p:blipFill>
        <p:spPr>
          <a:xfrm>
            <a:off x="571500" y="2971516"/>
            <a:ext cx="8001000" cy="1351221"/>
          </a:xfrm>
          <a:prstGeom prst="rect">
            <a:avLst/>
          </a:prstGeom>
        </p:spPr>
      </p:pic>
      <p:sp>
        <p:nvSpPr>
          <p:cNvPr id="10" name="Oval 9">
            <a:extLst>
              <a:ext uri="{FF2B5EF4-FFF2-40B4-BE49-F238E27FC236}">
                <a16:creationId xmlns:a16="http://schemas.microsoft.com/office/drawing/2014/main" id="{84994154-F469-EA3B-2F6D-A9CC061B9000}"/>
              </a:ext>
            </a:extLst>
          </p:cNvPr>
          <p:cNvSpPr/>
          <p:nvPr/>
        </p:nvSpPr>
        <p:spPr>
          <a:xfrm>
            <a:off x="5410200" y="3962400"/>
            <a:ext cx="7620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913994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DBF6974-D145-7B4D-3228-906920052FA3}"/>
              </a:ext>
            </a:extLst>
          </p:cNvPr>
          <p:cNvPicPr>
            <a:picLocks noChangeAspect="1"/>
          </p:cNvPicPr>
          <p:nvPr/>
        </p:nvPicPr>
        <p:blipFill>
          <a:blip r:embed="rId3"/>
          <a:stretch>
            <a:fillRect/>
          </a:stretch>
        </p:blipFill>
        <p:spPr>
          <a:xfrm>
            <a:off x="1402114" y="4186128"/>
            <a:ext cx="6591300" cy="2480400"/>
          </a:xfrm>
          <a:prstGeom prst="rect">
            <a:avLst/>
          </a:prstGeom>
        </p:spPr>
      </p:pic>
      <p:pic>
        <p:nvPicPr>
          <p:cNvPr id="4" name="Picture 3">
            <a:extLst>
              <a:ext uri="{FF2B5EF4-FFF2-40B4-BE49-F238E27FC236}">
                <a16:creationId xmlns:a16="http://schemas.microsoft.com/office/drawing/2014/main" id="{EE41B73F-DE23-7D36-670E-30DC00ED0D54}"/>
              </a:ext>
            </a:extLst>
          </p:cNvPr>
          <p:cNvPicPr>
            <a:picLocks noChangeAspect="1"/>
          </p:cNvPicPr>
          <p:nvPr/>
        </p:nvPicPr>
        <p:blipFill>
          <a:blip r:embed="rId4"/>
          <a:stretch>
            <a:fillRect/>
          </a:stretch>
        </p:blipFill>
        <p:spPr>
          <a:xfrm>
            <a:off x="1390650" y="1962338"/>
            <a:ext cx="6602764" cy="2227658"/>
          </a:xfrm>
          <a:prstGeom prst="rect">
            <a:avLst/>
          </a:prstGeom>
        </p:spPr>
      </p:pic>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cxnSp>
        <p:nvCxnSpPr>
          <p:cNvPr id="13" name="Straight Arrow Connector 12">
            <a:extLst>
              <a:ext uri="{FF2B5EF4-FFF2-40B4-BE49-F238E27FC236}">
                <a16:creationId xmlns:a16="http://schemas.microsoft.com/office/drawing/2014/main" id="{7E77E9B3-22A5-4FDA-AA65-F9A6D140D1C9}"/>
              </a:ext>
            </a:extLst>
          </p:cNvPr>
          <p:cNvCxnSpPr>
            <a:cxnSpLocks/>
          </p:cNvCxnSpPr>
          <p:nvPr/>
        </p:nvCxnSpPr>
        <p:spPr>
          <a:xfrm>
            <a:off x="2047788" y="2933308"/>
            <a:ext cx="342901" cy="98859"/>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5" name="Straight Arrow Connector 14">
            <a:extLst>
              <a:ext uri="{FF2B5EF4-FFF2-40B4-BE49-F238E27FC236}">
                <a16:creationId xmlns:a16="http://schemas.microsoft.com/office/drawing/2014/main" id="{8DC0E9D6-D73B-45C9-AEE1-FE6C191C436C}"/>
              </a:ext>
            </a:extLst>
          </p:cNvPr>
          <p:cNvCxnSpPr>
            <a:cxnSpLocks/>
          </p:cNvCxnSpPr>
          <p:nvPr/>
        </p:nvCxnSpPr>
        <p:spPr>
          <a:xfrm>
            <a:off x="2047787" y="3863046"/>
            <a:ext cx="342901" cy="98859"/>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6" name="Straight Arrow Connector 15">
            <a:extLst>
              <a:ext uri="{FF2B5EF4-FFF2-40B4-BE49-F238E27FC236}">
                <a16:creationId xmlns:a16="http://schemas.microsoft.com/office/drawing/2014/main" id="{108FAF0D-C11D-41D7-9310-861420622AB8}"/>
              </a:ext>
            </a:extLst>
          </p:cNvPr>
          <p:cNvCxnSpPr>
            <a:cxnSpLocks/>
          </p:cNvCxnSpPr>
          <p:nvPr/>
        </p:nvCxnSpPr>
        <p:spPr>
          <a:xfrm>
            <a:off x="2041714" y="4822938"/>
            <a:ext cx="342901" cy="98859"/>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8" name="Straight Arrow Connector 17">
            <a:extLst>
              <a:ext uri="{FF2B5EF4-FFF2-40B4-BE49-F238E27FC236}">
                <a16:creationId xmlns:a16="http://schemas.microsoft.com/office/drawing/2014/main" id="{6614BB50-B6CC-4551-BB47-0C0F35A1EA63}"/>
              </a:ext>
            </a:extLst>
          </p:cNvPr>
          <p:cNvCxnSpPr>
            <a:cxnSpLocks/>
          </p:cNvCxnSpPr>
          <p:nvPr/>
        </p:nvCxnSpPr>
        <p:spPr>
          <a:xfrm>
            <a:off x="2041713" y="5760816"/>
            <a:ext cx="342901" cy="98859"/>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21" name="Rectangle 20">
            <a:extLst>
              <a:ext uri="{FF2B5EF4-FFF2-40B4-BE49-F238E27FC236}">
                <a16:creationId xmlns:a16="http://schemas.microsoft.com/office/drawing/2014/main" id="{BCFD84FC-C415-44FB-A8C8-4AEB97C82B31}"/>
              </a:ext>
            </a:extLst>
          </p:cNvPr>
          <p:cNvSpPr/>
          <p:nvPr/>
        </p:nvSpPr>
        <p:spPr>
          <a:xfrm>
            <a:off x="380998" y="928106"/>
            <a:ext cx="6096000" cy="382092"/>
          </a:xfrm>
          <a:prstGeom prst="rect">
            <a:avLst/>
          </a:prstGeom>
        </p:spPr>
        <p:txBody>
          <a:bodyPr wrap="square">
            <a:spAutoFit/>
          </a:bodyPr>
          <a:lstStyle/>
          <a:p>
            <a:pPr>
              <a:lnSpc>
                <a:spcPct val="150000"/>
              </a:lnSpc>
            </a:pPr>
            <a:r>
              <a:rPr lang="en-US" sz="1400" dirty="0"/>
              <a:t>All accounts and object codes entered will be populated under the line items.</a:t>
            </a:r>
          </a:p>
        </p:txBody>
      </p:sp>
      <p:cxnSp>
        <p:nvCxnSpPr>
          <p:cNvPr id="3" name="Straight Arrow Connector 2">
            <a:extLst>
              <a:ext uri="{FF2B5EF4-FFF2-40B4-BE49-F238E27FC236}">
                <a16:creationId xmlns:a16="http://schemas.microsoft.com/office/drawing/2014/main" id="{71889BC7-A3A6-36D6-CC21-063188F9C982}"/>
              </a:ext>
            </a:extLst>
          </p:cNvPr>
          <p:cNvCxnSpPr>
            <a:cxnSpLocks/>
          </p:cNvCxnSpPr>
          <p:nvPr/>
        </p:nvCxnSpPr>
        <p:spPr>
          <a:xfrm>
            <a:off x="3257548" y="2933308"/>
            <a:ext cx="342901" cy="98859"/>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5" name="Straight Arrow Connector 4">
            <a:extLst>
              <a:ext uri="{FF2B5EF4-FFF2-40B4-BE49-F238E27FC236}">
                <a16:creationId xmlns:a16="http://schemas.microsoft.com/office/drawing/2014/main" id="{1C04DA66-A604-72B4-F53E-CC377C6B94BD}"/>
              </a:ext>
            </a:extLst>
          </p:cNvPr>
          <p:cNvCxnSpPr>
            <a:cxnSpLocks/>
          </p:cNvCxnSpPr>
          <p:nvPr/>
        </p:nvCxnSpPr>
        <p:spPr>
          <a:xfrm>
            <a:off x="3257548" y="3863046"/>
            <a:ext cx="342901" cy="98859"/>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6" name="Straight Arrow Connector 5">
            <a:extLst>
              <a:ext uri="{FF2B5EF4-FFF2-40B4-BE49-F238E27FC236}">
                <a16:creationId xmlns:a16="http://schemas.microsoft.com/office/drawing/2014/main" id="{000BB6EE-5E09-C708-74E0-0123AF26ED51}"/>
              </a:ext>
            </a:extLst>
          </p:cNvPr>
          <p:cNvCxnSpPr>
            <a:cxnSpLocks/>
          </p:cNvCxnSpPr>
          <p:nvPr/>
        </p:nvCxnSpPr>
        <p:spPr>
          <a:xfrm>
            <a:off x="3257548" y="4822937"/>
            <a:ext cx="342901" cy="98859"/>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7" name="Straight Arrow Connector 6">
            <a:extLst>
              <a:ext uri="{FF2B5EF4-FFF2-40B4-BE49-F238E27FC236}">
                <a16:creationId xmlns:a16="http://schemas.microsoft.com/office/drawing/2014/main" id="{B3FD3EE4-A15F-4E6B-0016-D0DEF31E519D}"/>
              </a:ext>
            </a:extLst>
          </p:cNvPr>
          <p:cNvCxnSpPr>
            <a:cxnSpLocks/>
          </p:cNvCxnSpPr>
          <p:nvPr/>
        </p:nvCxnSpPr>
        <p:spPr>
          <a:xfrm>
            <a:off x="3257548" y="5769072"/>
            <a:ext cx="342901" cy="98859"/>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8" name="Rectangle 7">
            <a:extLst>
              <a:ext uri="{FF2B5EF4-FFF2-40B4-BE49-F238E27FC236}">
                <a16:creationId xmlns:a16="http://schemas.microsoft.com/office/drawing/2014/main" id="{812AD94C-F598-B12F-03FE-AA34D98978A8}"/>
              </a:ext>
            </a:extLst>
          </p:cNvPr>
          <p:cNvSpPr/>
          <p:nvPr/>
        </p:nvSpPr>
        <p:spPr>
          <a:xfrm>
            <a:off x="380998" y="1215310"/>
            <a:ext cx="7467600" cy="705258"/>
          </a:xfrm>
          <a:prstGeom prst="rect">
            <a:avLst/>
          </a:prstGeom>
        </p:spPr>
        <p:txBody>
          <a:bodyPr wrap="square">
            <a:spAutoFit/>
          </a:bodyPr>
          <a:lstStyle/>
          <a:p>
            <a:pPr>
              <a:lnSpc>
                <a:spcPct val="150000"/>
              </a:lnSpc>
            </a:pPr>
            <a:r>
              <a:rPr lang="en-US" sz="1400" dirty="0"/>
              <a:t>Once populated, you can change the account or object code to suit the line item depending on how the lines are related when creating an asset or assets.</a:t>
            </a:r>
          </a:p>
        </p:txBody>
      </p:sp>
    </p:spTree>
    <p:extLst>
      <p:ext uri="{BB962C8B-B14F-4D97-AF65-F5344CB8AC3E}">
        <p14:creationId xmlns:p14="http://schemas.microsoft.com/office/powerpoint/2010/main" val="42455532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DBF6974-D145-7B4D-3228-906920052FA3}"/>
              </a:ext>
            </a:extLst>
          </p:cNvPr>
          <p:cNvPicPr>
            <a:picLocks noChangeAspect="1"/>
          </p:cNvPicPr>
          <p:nvPr/>
        </p:nvPicPr>
        <p:blipFill>
          <a:blip r:embed="rId3"/>
          <a:stretch>
            <a:fillRect/>
          </a:stretch>
        </p:blipFill>
        <p:spPr>
          <a:xfrm>
            <a:off x="1402114" y="4186128"/>
            <a:ext cx="6591300" cy="2480400"/>
          </a:xfrm>
          <a:prstGeom prst="rect">
            <a:avLst/>
          </a:prstGeom>
        </p:spPr>
      </p:pic>
      <p:pic>
        <p:nvPicPr>
          <p:cNvPr id="4" name="Picture 3">
            <a:extLst>
              <a:ext uri="{FF2B5EF4-FFF2-40B4-BE49-F238E27FC236}">
                <a16:creationId xmlns:a16="http://schemas.microsoft.com/office/drawing/2014/main" id="{EE41B73F-DE23-7D36-670E-30DC00ED0D54}"/>
              </a:ext>
            </a:extLst>
          </p:cNvPr>
          <p:cNvPicPr>
            <a:picLocks noChangeAspect="1"/>
          </p:cNvPicPr>
          <p:nvPr/>
        </p:nvPicPr>
        <p:blipFill>
          <a:blip r:embed="rId4"/>
          <a:stretch>
            <a:fillRect/>
          </a:stretch>
        </p:blipFill>
        <p:spPr>
          <a:xfrm>
            <a:off x="1390650" y="1962338"/>
            <a:ext cx="6602764" cy="2227658"/>
          </a:xfrm>
          <a:prstGeom prst="rect">
            <a:avLst/>
          </a:prstGeom>
        </p:spPr>
      </p:pic>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cxnSp>
        <p:nvCxnSpPr>
          <p:cNvPr id="13" name="Straight Arrow Connector 12">
            <a:extLst>
              <a:ext uri="{FF2B5EF4-FFF2-40B4-BE49-F238E27FC236}">
                <a16:creationId xmlns:a16="http://schemas.microsoft.com/office/drawing/2014/main" id="{7E77E9B3-22A5-4FDA-AA65-F9A6D140D1C9}"/>
              </a:ext>
            </a:extLst>
          </p:cNvPr>
          <p:cNvCxnSpPr>
            <a:cxnSpLocks/>
          </p:cNvCxnSpPr>
          <p:nvPr/>
        </p:nvCxnSpPr>
        <p:spPr>
          <a:xfrm>
            <a:off x="1743310" y="2270485"/>
            <a:ext cx="342901" cy="98859"/>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5" name="Straight Arrow Connector 14">
            <a:extLst>
              <a:ext uri="{FF2B5EF4-FFF2-40B4-BE49-F238E27FC236}">
                <a16:creationId xmlns:a16="http://schemas.microsoft.com/office/drawing/2014/main" id="{8DC0E9D6-D73B-45C9-AEE1-FE6C191C436C}"/>
              </a:ext>
            </a:extLst>
          </p:cNvPr>
          <p:cNvCxnSpPr>
            <a:cxnSpLocks/>
          </p:cNvCxnSpPr>
          <p:nvPr/>
        </p:nvCxnSpPr>
        <p:spPr>
          <a:xfrm>
            <a:off x="1743310" y="3222210"/>
            <a:ext cx="342901" cy="98859"/>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6" name="Straight Arrow Connector 15">
            <a:extLst>
              <a:ext uri="{FF2B5EF4-FFF2-40B4-BE49-F238E27FC236}">
                <a16:creationId xmlns:a16="http://schemas.microsoft.com/office/drawing/2014/main" id="{108FAF0D-C11D-41D7-9310-861420622AB8}"/>
              </a:ext>
            </a:extLst>
          </p:cNvPr>
          <p:cNvCxnSpPr>
            <a:cxnSpLocks/>
          </p:cNvCxnSpPr>
          <p:nvPr/>
        </p:nvCxnSpPr>
        <p:spPr>
          <a:xfrm>
            <a:off x="1743310" y="4162872"/>
            <a:ext cx="342901" cy="98859"/>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8" name="Straight Arrow Connector 17">
            <a:extLst>
              <a:ext uri="{FF2B5EF4-FFF2-40B4-BE49-F238E27FC236}">
                <a16:creationId xmlns:a16="http://schemas.microsoft.com/office/drawing/2014/main" id="{6614BB50-B6CC-4551-BB47-0C0F35A1EA63}"/>
              </a:ext>
            </a:extLst>
          </p:cNvPr>
          <p:cNvCxnSpPr>
            <a:cxnSpLocks/>
          </p:cNvCxnSpPr>
          <p:nvPr/>
        </p:nvCxnSpPr>
        <p:spPr>
          <a:xfrm>
            <a:off x="3886200" y="5088465"/>
            <a:ext cx="342901" cy="98859"/>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21" name="Rectangle 20">
            <a:extLst>
              <a:ext uri="{FF2B5EF4-FFF2-40B4-BE49-F238E27FC236}">
                <a16:creationId xmlns:a16="http://schemas.microsoft.com/office/drawing/2014/main" id="{BCFD84FC-C415-44FB-A8C8-4AEB97C82B31}"/>
              </a:ext>
            </a:extLst>
          </p:cNvPr>
          <p:cNvSpPr/>
          <p:nvPr/>
        </p:nvSpPr>
        <p:spPr>
          <a:xfrm>
            <a:off x="380998" y="928106"/>
            <a:ext cx="8305802" cy="1028423"/>
          </a:xfrm>
          <a:prstGeom prst="rect">
            <a:avLst/>
          </a:prstGeom>
        </p:spPr>
        <p:txBody>
          <a:bodyPr wrap="square">
            <a:spAutoFit/>
          </a:bodyPr>
          <a:lstStyle/>
          <a:p>
            <a:pPr>
              <a:lnSpc>
                <a:spcPct val="150000"/>
              </a:lnSpc>
            </a:pPr>
            <a:r>
              <a:rPr lang="en-US" sz="1400" dirty="0"/>
              <a:t>In the below example, there are two each of lines 1-3 and only two lines meet the capital threshold of $10,000 (for non-53 funds). Also, shipping is a cost included when capitalization is involved. In this example, we will assume all lines will be combined to create two identical assets.</a:t>
            </a:r>
          </a:p>
        </p:txBody>
      </p:sp>
      <p:cxnSp>
        <p:nvCxnSpPr>
          <p:cNvPr id="3" name="Straight Arrow Connector 2">
            <a:extLst>
              <a:ext uri="{FF2B5EF4-FFF2-40B4-BE49-F238E27FC236}">
                <a16:creationId xmlns:a16="http://schemas.microsoft.com/office/drawing/2014/main" id="{71889BC7-A3A6-36D6-CC21-063188F9C982}"/>
              </a:ext>
            </a:extLst>
          </p:cNvPr>
          <p:cNvCxnSpPr>
            <a:cxnSpLocks/>
          </p:cNvCxnSpPr>
          <p:nvPr/>
        </p:nvCxnSpPr>
        <p:spPr>
          <a:xfrm>
            <a:off x="5029200" y="2258292"/>
            <a:ext cx="342901" cy="98859"/>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5" name="Straight Arrow Connector 4">
            <a:extLst>
              <a:ext uri="{FF2B5EF4-FFF2-40B4-BE49-F238E27FC236}">
                <a16:creationId xmlns:a16="http://schemas.microsoft.com/office/drawing/2014/main" id="{1C04DA66-A604-72B4-F53E-CC377C6B94BD}"/>
              </a:ext>
            </a:extLst>
          </p:cNvPr>
          <p:cNvCxnSpPr>
            <a:cxnSpLocks/>
          </p:cNvCxnSpPr>
          <p:nvPr/>
        </p:nvCxnSpPr>
        <p:spPr>
          <a:xfrm>
            <a:off x="5029200" y="3222210"/>
            <a:ext cx="342901" cy="98859"/>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4661571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D831BD-C55A-8A59-7DAD-55BC245115A5}"/>
              </a:ext>
            </a:extLst>
          </p:cNvPr>
          <p:cNvPicPr>
            <a:picLocks noChangeAspect="1"/>
          </p:cNvPicPr>
          <p:nvPr/>
        </p:nvPicPr>
        <p:blipFill>
          <a:blip r:embed="rId3"/>
          <a:stretch>
            <a:fillRect/>
          </a:stretch>
        </p:blipFill>
        <p:spPr>
          <a:xfrm>
            <a:off x="762000" y="2889215"/>
            <a:ext cx="7620000" cy="1079570"/>
          </a:xfrm>
          <a:prstGeom prst="rect">
            <a:avLst/>
          </a:prstGeom>
        </p:spPr>
      </p:pic>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cxnSp>
        <p:nvCxnSpPr>
          <p:cNvPr id="13" name="Straight Arrow Connector 12">
            <a:extLst>
              <a:ext uri="{FF2B5EF4-FFF2-40B4-BE49-F238E27FC236}">
                <a16:creationId xmlns:a16="http://schemas.microsoft.com/office/drawing/2014/main" id="{7E77E9B3-22A5-4FDA-AA65-F9A6D140D1C9}"/>
              </a:ext>
            </a:extLst>
          </p:cNvPr>
          <p:cNvCxnSpPr>
            <a:cxnSpLocks/>
          </p:cNvCxnSpPr>
          <p:nvPr/>
        </p:nvCxnSpPr>
        <p:spPr>
          <a:xfrm flipH="1">
            <a:off x="2739406" y="3390438"/>
            <a:ext cx="348462" cy="59223"/>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21" name="Rectangle 20">
            <a:extLst>
              <a:ext uri="{FF2B5EF4-FFF2-40B4-BE49-F238E27FC236}">
                <a16:creationId xmlns:a16="http://schemas.microsoft.com/office/drawing/2014/main" id="{BCFD84FC-C415-44FB-A8C8-4AEB97C82B31}"/>
              </a:ext>
            </a:extLst>
          </p:cNvPr>
          <p:cNvSpPr/>
          <p:nvPr/>
        </p:nvSpPr>
        <p:spPr>
          <a:xfrm>
            <a:off x="533400" y="998214"/>
            <a:ext cx="7092166" cy="1351588"/>
          </a:xfrm>
          <a:prstGeom prst="rect">
            <a:avLst/>
          </a:prstGeom>
        </p:spPr>
        <p:txBody>
          <a:bodyPr wrap="square">
            <a:spAutoFit/>
          </a:bodyPr>
          <a:lstStyle/>
          <a:p>
            <a:pPr>
              <a:lnSpc>
                <a:spcPct val="150000"/>
              </a:lnSpc>
            </a:pPr>
            <a:r>
              <a:rPr lang="en-US" sz="1400" dirty="0"/>
              <a:t>Enter the following in the Capital Asset tab:</a:t>
            </a:r>
          </a:p>
          <a:p>
            <a:pPr>
              <a:lnSpc>
                <a:spcPct val="150000"/>
              </a:lnSpc>
            </a:pPr>
            <a:r>
              <a:rPr lang="en-US" sz="1400" dirty="0"/>
              <a:t>Capital Asset System Type: </a:t>
            </a:r>
            <a:r>
              <a:rPr lang="en-US" sz="1400" dirty="0">
                <a:solidFill>
                  <a:srgbClr val="FFFF00"/>
                </a:solidFill>
              </a:rPr>
              <a:t>One System (because all lines will be combined)</a:t>
            </a:r>
          </a:p>
          <a:p>
            <a:pPr>
              <a:lnSpc>
                <a:spcPct val="150000"/>
              </a:lnSpc>
            </a:pPr>
            <a:r>
              <a:rPr lang="en-US" sz="1400" dirty="0"/>
              <a:t>Capital Asset System State: </a:t>
            </a:r>
            <a:r>
              <a:rPr lang="en-US" sz="1400" dirty="0">
                <a:solidFill>
                  <a:srgbClr val="FFFF00"/>
                </a:solidFill>
              </a:rPr>
              <a:t>New System</a:t>
            </a:r>
          </a:p>
          <a:p>
            <a:pPr>
              <a:lnSpc>
                <a:spcPct val="150000"/>
              </a:lnSpc>
            </a:pPr>
            <a:r>
              <a:rPr lang="en-US" sz="1400" dirty="0"/>
              <a:t>Click on “Select”</a:t>
            </a:r>
          </a:p>
        </p:txBody>
      </p:sp>
      <p:cxnSp>
        <p:nvCxnSpPr>
          <p:cNvPr id="17" name="Straight Arrow Connector 16">
            <a:extLst>
              <a:ext uri="{FF2B5EF4-FFF2-40B4-BE49-F238E27FC236}">
                <a16:creationId xmlns:a16="http://schemas.microsoft.com/office/drawing/2014/main" id="{2A783C00-C140-4307-889F-522D283BBFF9}"/>
              </a:ext>
            </a:extLst>
          </p:cNvPr>
          <p:cNvCxnSpPr>
            <a:cxnSpLocks/>
          </p:cNvCxnSpPr>
          <p:nvPr/>
        </p:nvCxnSpPr>
        <p:spPr>
          <a:xfrm flipH="1">
            <a:off x="2759384" y="3518974"/>
            <a:ext cx="348462" cy="59223"/>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9" name="Straight Arrow Connector 18">
            <a:extLst>
              <a:ext uri="{FF2B5EF4-FFF2-40B4-BE49-F238E27FC236}">
                <a16:creationId xmlns:a16="http://schemas.microsoft.com/office/drawing/2014/main" id="{D01A8FC0-3617-4FF1-9062-18822B61A282}"/>
              </a:ext>
            </a:extLst>
          </p:cNvPr>
          <p:cNvCxnSpPr>
            <a:cxnSpLocks/>
          </p:cNvCxnSpPr>
          <p:nvPr/>
        </p:nvCxnSpPr>
        <p:spPr>
          <a:xfrm flipH="1">
            <a:off x="2585153" y="3657600"/>
            <a:ext cx="348462" cy="59223"/>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3430358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5992B8D-B6C7-5E24-06BD-88765116029F}"/>
              </a:ext>
            </a:extLst>
          </p:cNvPr>
          <p:cNvPicPr>
            <a:picLocks noChangeAspect="1"/>
          </p:cNvPicPr>
          <p:nvPr/>
        </p:nvPicPr>
        <p:blipFill>
          <a:blip r:embed="rId3"/>
          <a:stretch>
            <a:fillRect/>
          </a:stretch>
        </p:blipFill>
        <p:spPr>
          <a:xfrm>
            <a:off x="656872" y="3310971"/>
            <a:ext cx="7432398" cy="3485737"/>
          </a:xfrm>
          <a:prstGeom prst="rect">
            <a:avLst/>
          </a:prstGeom>
        </p:spPr>
      </p:pic>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cxnSp>
        <p:nvCxnSpPr>
          <p:cNvPr id="13" name="Straight Arrow Connector 12">
            <a:extLst>
              <a:ext uri="{FF2B5EF4-FFF2-40B4-BE49-F238E27FC236}">
                <a16:creationId xmlns:a16="http://schemas.microsoft.com/office/drawing/2014/main" id="{7E77E9B3-22A5-4FDA-AA65-F9A6D140D1C9}"/>
              </a:ext>
            </a:extLst>
          </p:cNvPr>
          <p:cNvCxnSpPr>
            <a:cxnSpLocks/>
          </p:cNvCxnSpPr>
          <p:nvPr/>
        </p:nvCxnSpPr>
        <p:spPr>
          <a:xfrm>
            <a:off x="2353771" y="4444699"/>
            <a:ext cx="223457" cy="19933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21" name="Rectangle 20">
            <a:extLst>
              <a:ext uri="{FF2B5EF4-FFF2-40B4-BE49-F238E27FC236}">
                <a16:creationId xmlns:a16="http://schemas.microsoft.com/office/drawing/2014/main" id="{BCFD84FC-C415-44FB-A8C8-4AEB97C82B31}"/>
              </a:ext>
            </a:extLst>
          </p:cNvPr>
          <p:cNvSpPr/>
          <p:nvPr/>
        </p:nvSpPr>
        <p:spPr>
          <a:xfrm>
            <a:off x="334471" y="837819"/>
            <a:ext cx="4038600" cy="2279727"/>
          </a:xfrm>
          <a:prstGeom prst="rect">
            <a:avLst/>
          </a:prstGeom>
        </p:spPr>
        <p:txBody>
          <a:bodyPr wrap="square">
            <a:spAutoFit/>
          </a:bodyPr>
          <a:lstStyle/>
          <a:p>
            <a:pPr>
              <a:lnSpc>
                <a:spcPct val="150000"/>
              </a:lnSpc>
            </a:pPr>
            <a:r>
              <a:rPr lang="en-US" sz="1200" dirty="0"/>
              <a:t>The CAPITAL ASSET tab will open.</a:t>
            </a:r>
          </a:p>
          <a:p>
            <a:pPr>
              <a:lnSpc>
                <a:spcPct val="150000"/>
              </a:lnSpc>
            </a:pPr>
            <a:r>
              <a:rPr lang="en-US" sz="1200" dirty="0"/>
              <a:t>Capital Asset Note Text:  </a:t>
            </a:r>
            <a:r>
              <a:rPr lang="en-US" sz="1200" dirty="0">
                <a:solidFill>
                  <a:srgbClr val="FFFF00"/>
                </a:solidFill>
              </a:rPr>
              <a:t>Combine all lines</a:t>
            </a:r>
          </a:p>
          <a:p>
            <a:pPr>
              <a:lnSpc>
                <a:spcPct val="150000"/>
              </a:lnSpc>
            </a:pPr>
            <a:r>
              <a:rPr lang="en-US" sz="1200" dirty="0"/>
              <a:t>Capital Asset System Description: </a:t>
            </a:r>
            <a:r>
              <a:rPr lang="en-US" sz="1200" dirty="0">
                <a:solidFill>
                  <a:srgbClr val="FFFF00"/>
                </a:solidFill>
              </a:rPr>
              <a:t>Do-Hickey</a:t>
            </a:r>
          </a:p>
          <a:p>
            <a:pPr>
              <a:lnSpc>
                <a:spcPct val="150000"/>
              </a:lnSpc>
            </a:pPr>
            <a:r>
              <a:rPr lang="en-US" sz="1200" dirty="0"/>
              <a:t>Manufacturer:  </a:t>
            </a:r>
            <a:r>
              <a:rPr lang="en-US" sz="1200" dirty="0">
                <a:solidFill>
                  <a:srgbClr val="FFFF00"/>
                </a:solidFill>
              </a:rPr>
              <a:t>Enter or click on “Same as Vendor”</a:t>
            </a:r>
          </a:p>
          <a:p>
            <a:pPr>
              <a:lnSpc>
                <a:spcPct val="150000"/>
              </a:lnSpc>
            </a:pPr>
            <a:r>
              <a:rPr lang="en-US" sz="1200" dirty="0"/>
              <a:t>Model: </a:t>
            </a:r>
            <a:r>
              <a:rPr lang="en-US" sz="1200" dirty="0">
                <a:solidFill>
                  <a:srgbClr val="FFFF00"/>
                </a:solidFill>
              </a:rPr>
              <a:t>Custom</a:t>
            </a:r>
          </a:p>
          <a:p>
            <a:pPr>
              <a:lnSpc>
                <a:spcPct val="150000"/>
              </a:lnSpc>
            </a:pPr>
            <a:r>
              <a:rPr lang="en-US" sz="1200" dirty="0"/>
              <a:t>Asset Type Code: </a:t>
            </a:r>
            <a:r>
              <a:rPr lang="en-US" sz="1200" dirty="0">
                <a:solidFill>
                  <a:srgbClr val="FFFF00"/>
                </a:solidFill>
              </a:rPr>
              <a:t>Lookup or use 78225SI (Note, if entering manually, you must capitalize the letters)</a:t>
            </a:r>
          </a:p>
          <a:p>
            <a:pPr>
              <a:lnSpc>
                <a:spcPct val="150000"/>
              </a:lnSpc>
            </a:pPr>
            <a:r>
              <a:rPr lang="en-US" sz="1200" dirty="0"/>
              <a:t>How Many Assets: </a:t>
            </a:r>
            <a:r>
              <a:rPr lang="en-US" sz="1200" dirty="0">
                <a:solidFill>
                  <a:schemeClr val="tx2"/>
                </a:solidFill>
              </a:rPr>
              <a:t>2</a:t>
            </a:r>
          </a:p>
        </p:txBody>
      </p:sp>
      <p:cxnSp>
        <p:nvCxnSpPr>
          <p:cNvPr id="17" name="Straight Arrow Connector 16">
            <a:extLst>
              <a:ext uri="{FF2B5EF4-FFF2-40B4-BE49-F238E27FC236}">
                <a16:creationId xmlns:a16="http://schemas.microsoft.com/office/drawing/2014/main" id="{2A783C00-C140-4307-889F-522D283BBFF9}"/>
              </a:ext>
            </a:extLst>
          </p:cNvPr>
          <p:cNvCxnSpPr>
            <a:cxnSpLocks/>
          </p:cNvCxnSpPr>
          <p:nvPr/>
        </p:nvCxnSpPr>
        <p:spPr>
          <a:xfrm>
            <a:off x="6009884" y="4435387"/>
            <a:ext cx="250431" cy="208650"/>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9" name="Straight Arrow Connector 18">
            <a:extLst>
              <a:ext uri="{FF2B5EF4-FFF2-40B4-BE49-F238E27FC236}">
                <a16:creationId xmlns:a16="http://schemas.microsoft.com/office/drawing/2014/main" id="{D01A8FC0-3617-4FF1-9062-18822B61A282}"/>
              </a:ext>
            </a:extLst>
          </p:cNvPr>
          <p:cNvCxnSpPr>
            <a:cxnSpLocks/>
          </p:cNvCxnSpPr>
          <p:nvPr/>
        </p:nvCxnSpPr>
        <p:spPr>
          <a:xfrm flipH="1">
            <a:off x="2969799" y="5716168"/>
            <a:ext cx="304800" cy="11048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15" name="Rectangle 14">
            <a:extLst>
              <a:ext uri="{FF2B5EF4-FFF2-40B4-BE49-F238E27FC236}">
                <a16:creationId xmlns:a16="http://schemas.microsoft.com/office/drawing/2014/main" id="{FF0B7B86-4F13-4882-B05F-DD3276662139}"/>
              </a:ext>
            </a:extLst>
          </p:cNvPr>
          <p:cNvSpPr/>
          <p:nvPr/>
        </p:nvSpPr>
        <p:spPr>
          <a:xfrm>
            <a:off x="4191000" y="804474"/>
            <a:ext cx="4648200" cy="2556726"/>
          </a:xfrm>
          <a:prstGeom prst="rect">
            <a:avLst/>
          </a:prstGeom>
        </p:spPr>
        <p:txBody>
          <a:bodyPr wrap="square">
            <a:spAutoFit/>
          </a:bodyPr>
          <a:lstStyle/>
          <a:p>
            <a:pPr marL="285750" indent="-285750">
              <a:lnSpc>
                <a:spcPct val="150000"/>
              </a:lnSpc>
              <a:buFont typeface="Arial" panose="020B0604020202020204" pitchFamily="34" charset="0"/>
              <a:buChar char="•"/>
            </a:pPr>
            <a:r>
              <a:rPr lang="en-US" sz="1200" dirty="0"/>
              <a:t>The location is optional, however, if you know where the asset(s) will be located, you will enter this information.</a:t>
            </a:r>
          </a:p>
          <a:p>
            <a:pPr marL="285750" indent="-285750">
              <a:lnSpc>
                <a:spcPct val="150000"/>
              </a:lnSpc>
              <a:buFont typeface="Arial" panose="020B0604020202020204" pitchFamily="34" charset="0"/>
              <a:buChar char="•"/>
            </a:pPr>
            <a:r>
              <a:rPr lang="en-US" sz="1200" dirty="0"/>
              <a:t>Enter the location for each asset (match the quantity if located in the same location, otherwise, enter individual asset’s location using Item Quantity “1” for each asset in a different location).</a:t>
            </a:r>
          </a:p>
          <a:p>
            <a:pPr marL="285750" indent="-285750">
              <a:lnSpc>
                <a:spcPct val="150000"/>
              </a:lnSpc>
              <a:buFont typeface="Arial" panose="020B0604020202020204" pitchFamily="34" charset="0"/>
              <a:buChar char="•"/>
            </a:pPr>
            <a:r>
              <a:rPr lang="en-US" sz="1200" dirty="0"/>
              <a:t>Enter the Building  and Room Number</a:t>
            </a:r>
          </a:p>
          <a:p>
            <a:pPr marL="285750" indent="-285750">
              <a:lnSpc>
                <a:spcPct val="150000"/>
              </a:lnSpc>
              <a:buFont typeface="Arial" panose="020B0604020202020204" pitchFamily="34" charset="0"/>
              <a:buChar char="•"/>
            </a:pPr>
            <a:r>
              <a:rPr lang="en-US" sz="1200" dirty="0"/>
              <a:t>Make sure you click on “ADD” if you entered the location.</a:t>
            </a:r>
          </a:p>
          <a:p>
            <a:pPr marL="285750" indent="-285750">
              <a:lnSpc>
                <a:spcPct val="150000"/>
              </a:lnSpc>
              <a:buFont typeface="Arial" panose="020B0604020202020204" pitchFamily="34" charset="0"/>
              <a:buChar char="•"/>
            </a:pPr>
            <a:r>
              <a:rPr lang="en-US" sz="1200" dirty="0"/>
              <a:t>NOTE: Do not use “Off Campus”, loan documents are used for assets located off-site.</a:t>
            </a:r>
            <a:endParaRPr lang="en-US" sz="1200" dirty="0">
              <a:solidFill>
                <a:srgbClr val="FFFF00"/>
              </a:solidFill>
            </a:endParaRPr>
          </a:p>
        </p:txBody>
      </p:sp>
      <p:cxnSp>
        <p:nvCxnSpPr>
          <p:cNvPr id="16" name="Straight Arrow Connector 15">
            <a:extLst>
              <a:ext uri="{FF2B5EF4-FFF2-40B4-BE49-F238E27FC236}">
                <a16:creationId xmlns:a16="http://schemas.microsoft.com/office/drawing/2014/main" id="{4D060129-0237-4B8D-B4B9-CB6B1A7CDDD3}"/>
              </a:ext>
            </a:extLst>
          </p:cNvPr>
          <p:cNvCxnSpPr>
            <a:cxnSpLocks/>
          </p:cNvCxnSpPr>
          <p:nvPr/>
        </p:nvCxnSpPr>
        <p:spPr>
          <a:xfrm flipH="1">
            <a:off x="2794718" y="5143661"/>
            <a:ext cx="354994" cy="151657"/>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8" name="Straight Arrow Connector 17">
            <a:extLst>
              <a:ext uri="{FF2B5EF4-FFF2-40B4-BE49-F238E27FC236}">
                <a16:creationId xmlns:a16="http://schemas.microsoft.com/office/drawing/2014/main" id="{F6206A36-A4D6-4874-A7AA-047F6E00830D}"/>
              </a:ext>
            </a:extLst>
          </p:cNvPr>
          <p:cNvCxnSpPr>
            <a:cxnSpLocks/>
          </p:cNvCxnSpPr>
          <p:nvPr/>
        </p:nvCxnSpPr>
        <p:spPr>
          <a:xfrm flipH="1">
            <a:off x="2672024" y="5303816"/>
            <a:ext cx="358072" cy="151657"/>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20" name="Straight Arrow Connector 19">
            <a:extLst>
              <a:ext uri="{FF2B5EF4-FFF2-40B4-BE49-F238E27FC236}">
                <a16:creationId xmlns:a16="http://schemas.microsoft.com/office/drawing/2014/main" id="{50D589F7-6CB5-46C0-A4F0-9F0C9EA20361}"/>
              </a:ext>
            </a:extLst>
          </p:cNvPr>
          <p:cNvCxnSpPr>
            <a:cxnSpLocks/>
          </p:cNvCxnSpPr>
          <p:nvPr/>
        </p:nvCxnSpPr>
        <p:spPr>
          <a:xfrm>
            <a:off x="6069366" y="4901440"/>
            <a:ext cx="228600" cy="152400"/>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27" name="Straight Arrow Connector 26">
            <a:extLst>
              <a:ext uri="{FF2B5EF4-FFF2-40B4-BE49-F238E27FC236}">
                <a16:creationId xmlns:a16="http://schemas.microsoft.com/office/drawing/2014/main" id="{48CA9B95-AC13-4410-ACC9-9E95A44AA57C}"/>
              </a:ext>
            </a:extLst>
          </p:cNvPr>
          <p:cNvCxnSpPr>
            <a:cxnSpLocks/>
          </p:cNvCxnSpPr>
          <p:nvPr/>
        </p:nvCxnSpPr>
        <p:spPr>
          <a:xfrm>
            <a:off x="6023148" y="5114496"/>
            <a:ext cx="266699" cy="19781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37" name="Oval 36">
            <a:extLst>
              <a:ext uri="{FF2B5EF4-FFF2-40B4-BE49-F238E27FC236}">
                <a16:creationId xmlns:a16="http://schemas.microsoft.com/office/drawing/2014/main" id="{57B2E540-3AFC-43D7-A08E-0E13E43D8B0D}"/>
              </a:ext>
            </a:extLst>
          </p:cNvPr>
          <p:cNvSpPr/>
          <p:nvPr/>
        </p:nvSpPr>
        <p:spPr>
          <a:xfrm>
            <a:off x="6216005" y="5082012"/>
            <a:ext cx="598189" cy="17337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BF8448C8-3571-4C47-B8A7-4F83E79DF088}"/>
              </a:ext>
            </a:extLst>
          </p:cNvPr>
          <p:cNvSpPr/>
          <p:nvPr/>
        </p:nvSpPr>
        <p:spPr>
          <a:xfrm>
            <a:off x="4191000" y="6414708"/>
            <a:ext cx="354994" cy="26012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03E53B91-BA61-45CC-99D7-8E186D88C8FB}"/>
              </a:ext>
            </a:extLst>
          </p:cNvPr>
          <p:cNvSpPr/>
          <p:nvPr/>
        </p:nvSpPr>
        <p:spPr>
          <a:xfrm>
            <a:off x="3197040" y="6012383"/>
            <a:ext cx="384360" cy="16910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a:extLst>
              <a:ext uri="{FF2B5EF4-FFF2-40B4-BE49-F238E27FC236}">
                <a16:creationId xmlns:a16="http://schemas.microsoft.com/office/drawing/2014/main" id="{B33A3B81-B59F-BDE2-2672-44905B680273}"/>
              </a:ext>
            </a:extLst>
          </p:cNvPr>
          <p:cNvCxnSpPr>
            <a:cxnSpLocks/>
          </p:cNvCxnSpPr>
          <p:nvPr/>
        </p:nvCxnSpPr>
        <p:spPr>
          <a:xfrm flipH="1">
            <a:off x="2972215" y="5946891"/>
            <a:ext cx="354994" cy="151657"/>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6" name="Straight Arrow Connector 5">
            <a:extLst>
              <a:ext uri="{FF2B5EF4-FFF2-40B4-BE49-F238E27FC236}">
                <a16:creationId xmlns:a16="http://schemas.microsoft.com/office/drawing/2014/main" id="{C6B66E3C-7F55-BBBB-5055-34E45192846B}"/>
              </a:ext>
            </a:extLst>
          </p:cNvPr>
          <p:cNvCxnSpPr>
            <a:cxnSpLocks/>
          </p:cNvCxnSpPr>
          <p:nvPr/>
        </p:nvCxnSpPr>
        <p:spPr>
          <a:xfrm flipH="1">
            <a:off x="2972215" y="6239913"/>
            <a:ext cx="354994" cy="151657"/>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7" name="Oval 6">
            <a:extLst>
              <a:ext uri="{FF2B5EF4-FFF2-40B4-BE49-F238E27FC236}">
                <a16:creationId xmlns:a16="http://schemas.microsoft.com/office/drawing/2014/main" id="{7AC298FC-BACC-67BC-941F-0E7714BE6872}"/>
              </a:ext>
            </a:extLst>
          </p:cNvPr>
          <p:cNvSpPr/>
          <p:nvPr/>
        </p:nvSpPr>
        <p:spPr>
          <a:xfrm>
            <a:off x="762000" y="5523217"/>
            <a:ext cx="470792" cy="21789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5093D94D-DC8B-01D9-653D-26CEDE80699E}"/>
              </a:ext>
            </a:extLst>
          </p:cNvPr>
          <p:cNvCxnSpPr>
            <a:cxnSpLocks/>
          </p:cNvCxnSpPr>
          <p:nvPr/>
        </p:nvCxnSpPr>
        <p:spPr>
          <a:xfrm flipH="1">
            <a:off x="2650411" y="5303815"/>
            <a:ext cx="354994" cy="151657"/>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753867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par>
                                <p:cTn id="31" presetID="1" presetClass="exit" presetSubtype="0" fill="hold" nodeType="withEffect">
                                  <p:stCondLst>
                                    <p:cond delay="0"/>
                                  </p:stCondLst>
                                  <p:childTnLst>
                                    <p:set>
                                      <p:cBhvr>
                                        <p:cTn id="32" dur="1" fill="hold">
                                          <p:stCondLst>
                                            <p:cond delay="0"/>
                                          </p:stCondLst>
                                        </p:cTn>
                                        <p:tgtEl>
                                          <p:spTgt spid="2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5">
                                            <p:txEl>
                                              <p:pRg st="0" end="0"/>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5">
                                            <p:txEl>
                                              <p:pRg st="1" end="1"/>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57" presetID="1"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5">
                                            <p:txEl>
                                              <p:pRg st="2" end="2"/>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65" presetID="1" presetClass="entr" presetSubtype="0" fill="hold" nodeType="withEffect">
                                  <p:stCondLst>
                                    <p:cond delay="0"/>
                                  </p:stCondLst>
                                  <p:childTnLst>
                                    <p:set>
                                      <p:cBhvr>
                                        <p:cTn id="6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5">
                                            <p:txEl>
                                              <p:pRg st="3" end="3"/>
                                            </p:tx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5">
                                            <p:txEl>
                                              <p:pRg st="4" end="4"/>
                                            </p:tx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par>
                                <p:cTn id="79" presetID="1" presetClass="exit" presetSubtype="0" fill="hold" nodeType="withEffect">
                                  <p:stCondLst>
                                    <p:cond delay="0"/>
                                  </p:stCondLst>
                                  <p:childTnLst>
                                    <p:set>
                                      <p:cBhvr>
                                        <p:cTn id="80"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4" grpId="0" animBg="1"/>
      <p:bldP spid="22" grpId="0" animBg="1"/>
      <p:bldP spid="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812945-FE54-647B-FCB1-6C43D380F8ED}"/>
              </a:ext>
            </a:extLst>
          </p:cNvPr>
          <p:cNvPicPr>
            <a:picLocks noChangeAspect="1"/>
          </p:cNvPicPr>
          <p:nvPr/>
        </p:nvPicPr>
        <p:blipFill>
          <a:blip r:embed="rId3"/>
          <a:stretch>
            <a:fillRect/>
          </a:stretch>
        </p:blipFill>
        <p:spPr>
          <a:xfrm>
            <a:off x="434196" y="2748354"/>
            <a:ext cx="8504208" cy="2855051"/>
          </a:xfrm>
          <a:prstGeom prst="rect">
            <a:avLst/>
          </a:prstGeom>
        </p:spPr>
      </p:pic>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cxnSp>
        <p:nvCxnSpPr>
          <p:cNvPr id="13" name="Straight Arrow Connector 12">
            <a:extLst>
              <a:ext uri="{FF2B5EF4-FFF2-40B4-BE49-F238E27FC236}">
                <a16:creationId xmlns:a16="http://schemas.microsoft.com/office/drawing/2014/main" id="{7E77E9B3-22A5-4FDA-AA65-F9A6D140D1C9}"/>
              </a:ext>
            </a:extLst>
          </p:cNvPr>
          <p:cNvCxnSpPr>
            <a:cxnSpLocks/>
          </p:cNvCxnSpPr>
          <p:nvPr/>
        </p:nvCxnSpPr>
        <p:spPr>
          <a:xfrm>
            <a:off x="322465" y="3271604"/>
            <a:ext cx="223457" cy="19933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21" name="Rectangle 20">
            <a:extLst>
              <a:ext uri="{FF2B5EF4-FFF2-40B4-BE49-F238E27FC236}">
                <a16:creationId xmlns:a16="http://schemas.microsoft.com/office/drawing/2014/main" id="{BCFD84FC-C415-44FB-A8C8-4AEB97C82B31}"/>
              </a:ext>
            </a:extLst>
          </p:cNvPr>
          <p:cNvSpPr/>
          <p:nvPr/>
        </p:nvSpPr>
        <p:spPr>
          <a:xfrm>
            <a:off x="457200" y="1254595"/>
            <a:ext cx="8458200" cy="705258"/>
          </a:xfrm>
          <a:prstGeom prst="rect">
            <a:avLst/>
          </a:prstGeom>
        </p:spPr>
        <p:txBody>
          <a:bodyPr wrap="square">
            <a:spAutoFit/>
          </a:bodyPr>
          <a:lstStyle/>
          <a:p>
            <a:pPr>
              <a:lnSpc>
                <a:spcPct val="150000"/>
              </a:lnSpc>
            </a:pPr>
            <a:r>
              <a:rPr lang="en-US" sz="1400" dirty="0"/>
              <a:t>The line items that used a capital object code are brought into the CAPITAL ASSET tab.</a:t>
            </a:r>
            <a:endParaRPr lang="en-US" sz="1400" dirty="0">
              <a:solidFill>
                <a:srgbClr val="FFFF00"/>
              </a:solidFill>
            </a:endParaRPr>
          </a:p>
          <a:p>
            <a:pPr>
              <a:lnSpc>
                <a:spcPct val="150000"/>
              </a:lnSpc>
            </a:pPr>
            <a:r>
              <a:rPr lang="en-US" sz="1400" dirty="0"/>
              <a:t>Enter the following Capital Asset Transaction Types: </a:t>
            </a:r>
            <a:r>
              <a:rPr lang="en-US" sz="1400" dirty="0">
                <a:solidFill>
                  <a:srgbClr val="FFFF00"/>
                </a:solidFill>
              </a:rPr>
              <a:t>Line 1: NEW; Line 2: NEW; Line 3: NEW; Line 4: OTHER SERVICE</a:t>
            </a:r>
          </a:p>
        </p:txBody>
      </p:sp>
      <p:cxnSp>
        <p:nvCxnSpPr>
          <p:cNvPr id="17" name="Straight Arrow Connector 16">
            <a:extLst>
              <a:ext uri="{FF2B5EF4-FFF2-40B4-BE49-F238E27FC236}">
                <a16:creationId xmlns:a16="http://schemas.microsoft.com/office/drawing/2014/main" id="{2A783C00-C140-4307-889F-522D283BBFF9}"/>
              </a:ext>
            </a:extLst>
          </p:cNvPr>
          <p:cNvCxnSpPr>
            <a:cxnSpLocks/>
          </p:cNvCxnSpPr>
          <p:nvPr/>
        </p:nvCxnSpPr>
        <p:spPr>
          <a:xfrm>
            <a:off x="308979" y="3821042"/>
            <a:ext cx="250431" cy="208650"/>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9" name="Straight Arrow Connector 18">
            <a:extLst>
              <a:ext uri="{FF2B5EF4-FFF2-40B4-BE49-F238E27FC236}">
                <a16:creationId xmlns:a16="http://schemas.microsoft.com/office/drawing/2014/main" id="{D01A8FC0-3617-4FF1-9062-18822B61A282}"/>
              </a:ext>
            </a:extLst>
          </p:cNvPr>
          <p:cNvCxnSpPr>
            <a:cxnSpLocks/>
          </p:cNvCxnSpPr>
          <p:nvPr/>
        </p:nvCxnSpPr>
        <p:spPr>
          <a:xfrm flipH="1">
            <a:off x="5173509" y="4046393"/>
            <a:ext cx="304800" cy="11048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6" name="Straight Arrow Connector 15">
            <a:extLst>
              <a:ext uri="{FF2B5EF4-FFF2-40B4-BE49-F238E27FC236}">
                <a16:creationId xmlns:a16="http://schemas.microsoft.com/office/drawing/2014/main" id="{4D060129-0237-4B8D-B4B9-CB6B1A7CDDD3}"/>
              </a:ext>
            </a:extLst>
          </p:cNvPr>
          <p:cNvCxnSpPr>
            <a:cxnSpLocks/>
          </p:cNvCxnSpPr>
          <p:nvPr/>
        </p:nvCxnSpPr>
        <p:spPr>
          <a:xfrm>
            <a:off x="258821" y="5037080"/>
            <a:ext cx="282978" cy="182487"/>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8" name="Straight Arrow Connector 17">
            <a:extLst>
              <a:ext uri="{FF2B5EF4-FFF2-40B4-BE49-F238E27FC236}">
                <a16:creationId xmlns:a16="http://schemas.microsoft.com/office/drawing/2014/main" id="{F6206A36-A4D6-4874-A7AA-047F6E00830D}"/>
              </a:ext>
            </a:extLst>
          </p:cNvPr>
          <p:cNvCxnSpPr>
            <a:cxnSpLocks/>
          </p:cNvCxnSpPr>
          <p:nvPr/>
        </p:nvCxnSpPr>
        <p:spPr>
          <a:xfrm flipH="1">
            <a:off x="5181600" y="3429000"/>
            <a:ext cx="358072" cy="151657"/>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20" name="Straight Arrow Connector 19">
            <a:extLst>
              <a:ext uri="{FF2B5EF4-FFF2-40B4-BE49-F238E27FC236}">
                <a16:creationId xmlns:a16="http://schemas.microsoft.com/office/drawing/2014/main" id="{50D589F7-6CB5-46C0-A4F0-9F0C9EA20361}"/>
              </a:ext>
            </a:extLst>
          </p:cNvPr>
          <p:cNvCxnSpPr>
            <a:cxnSpLocks/>
          </p:cNvCxnSpPr>
          <p:nvPr/>
        </p:nvCxnSpPr>
        <p:spPr>
          <a:xfrm>
            <a:off x="282202" y="4475266"/>
            <a:ext cx="263722" cy="152400"/>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27" name="Straight Arrow Connector 26">
            <a:extLst>
              <a:ext uri="{FF2B5EF4-FFF2-40B4-BE49-F238E27FC236}">
                <a16:creationId xmlns:a16="http://schemas.microsoft.com/office/drawing/2014/main" id="{48CA9B95-AC13-4410-ACC9-9E95A44AA57C}"/>
              </a:ext>
            </a:extLst>
          </p:cNvPr>
          <p:cNvCxnSpPr>
            <a:cxnSpLocks/>
          </p:cNvCxnSpPr>
          <p:nvPr/>
        </p:nvCxnSpPr>
        <p:spPr>
          <a:xfrm flipH="1">
            <a:off x="5181600" y="4605964"/>
            <a:ext cx="391917" cy="15300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37" name="Oval 36">
            <a:extLst>
              <a:ext uri="{FF2B5EF4-FFF2-40B4-BE49-F238E27FC236}">
                <a16:creationId xmlns:a16="http://schemas.microsoft.com/office/drawing/2014/main" id="{57B2E540-3AFC-43D7-A08E-0E13E43D8B0D}"/>
              </a:ext>
            </a:extLst>
          </p:cNvPr>
          <p:cNvSpPr/>
          <p:nvPr/>
        </p:nvSpPr>
        <p:spPr>
          <a:xfrm>
            <a:off x="559410" y="4930423"/>
            <a:ext cx="659790" cy="18248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Arrow Connector 21">
            <a:extLst>
              <a:ext uri="{FF2B5EF4-FFF2-40B4-BE49-F238E27FC236}">
                <a16:creationId xmlns:a16="http://schemas.microsoft.com/office/drawing/2014/main" id="{7DB3B296-DD6B-4B04-B247-9206593587E0}"/>
              </a:ext>
            </a:extLst>
          </p:cNvPr>
          <p:cNvCxnSpPr>
            <a:cxnSpLocks/>
          </p:cNvCxnSpPr>
          <p:nvPr/>
        </p:nvCxnSpPr>
        <p:spPr>
          <a:xfrm flipH="1">
            <a:off x="5456605" y="5182188"/>
            <a:ext cx="391917" cy="15300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3" name="Oval 2">
            <a:extLst>
              <a:ext uri="{FF2B5EF4-FFF2-40B4-BE49-F238E27FC236}">
                <a16:creationId xmlns:a16="http://schemas.microsoft.com/office/drawing/2014/main" id="{4092821A-6780-546B-F5D3-295382846856}"/>
              </a:ext>
            </a:extLst>
          </p:cNvPr>
          <p:cNvSpPr/>
          <p:nvPr/>
        </p:nvSpPr>
        <p:spPr>
          <a:xfrm>
            <a:off x="580988" y="2748354"/>
            <a:ext cx="943011" cy="18248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90902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53D40F-AB89-412B-814A-A962BCAF8CF2}"/>
              </a:ext>
            </a:extLst>
          </p:cNvPr>
          <p:cNvPicPr>
            <a:picLocks noChangeAspect="1"/>
          </p:cNvPicPr>
          <p:nvPr/>
        </p:nvPicPr>
        <p:blipFill>
          <a:blip r:embed="rId3"/>
          <a:stretch>
            <a:fillRect/>
          </a:stretch>
        </p:blipFill>
        <p:spPr>
          <a:xfrm>
            <a:off x="394780" y="2325346"/>
            <a:ext cx="8354440" cy="1929694"/>
          </a:xfrm>
          <a:prstGeom prst="rect">
            <a:avLst/>
          </a:prstGeom>
        </p:spPr>
      </p:pic>
      <p:cxnSp>
        <p:nvCxnSpPr>
          <p:cNvPr id="23" name="Straight Arrow Connector 22">
            <a:extLst>
              <a:ext uri="{FF2B5EF4-FFF2-40B4-BE49-F238E27FC236}">
                <a16:creationId xmlns:a16="http://schemas.microsoft.com/office/drawing/2014/main" id="{9DE10059-68E0-4781-90F9-3043FCADB3BF}"/>
              </a:ext>
            </a:extLst>
          </p:cNvPr>
          <p:cNvCxnSpPr>
            <a:cxnSpLocks/>
          </p:cNvCxnSpPr>
          <p:nvPr/>
        </p:nvCxnSpPr>
        <p:spPr>
          <a:xfrm flipV="1">
            <a:off x="3733800" y="3201881"/>
            <a:ext cx="221859" cy="20084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9" name="Straight Arrow Connector 18">
            <a:extLst>
              <a:ext uri="{FF2B5EF4-FFF2-40B4-BE49-F238E27FC236}">
                <a16:creationId xmlns:a16="http://schemas.microsoft.com/office/drawing/2014/main" id="{D01A8FC0-3617-4FF1-9062-18822B61A282}"/>
              </a:ext>
            </a:extLst>
          </p:cNvPr>
          <p:cNvCxnSpPr>
            <a:cxnSpLocks/>
          </p:cNvCxnSpPr>
          <p:nvPr/>
        </p:nvCxnSpPr>
        <p:spPr>
          <a:xfrm flipV="1">
            <a:off x="4495800" y="3210508"/>
            <a:ext cx="227672" cy="218492"/>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pic>
        <p:nvPicPr>
          <p:cNvPr id="4" name="Picture 3">
            <a:extLst>
              <a:ext uri="{FF2B5EF4-FFF2-40B4-BE49-F238E27FC236}">
                <a16:creationId xmlns:a16="http://schemas.microsoft.com/office/drawing/2014/main" id="{225E656A-172E-40D5-82B2-13E2E6F6D4DE}"/>
              </a:ext>
            </a:extLst>
          </p:cNvPr>
          <p:cNvPicPr>
            <a:picLocks noChangeAspect="1"/>
          </p:cNvPicPr>
          <p:nvPr/>
        </p:nvPicPr>
        <p:blipFill>
          <a:blip r:embed="rId4"/>
          <a:stretch>
            <a:fillRect/>
          </a:stretch>
        </p:blipFill>
        <p:spPr>
          <a:xfrm>
            <a:off x="394780" y="2325346"/>
            <a:ext cx="8354440" cy="1975590"/>
          </a:xfrm>
          <a:prstGeom prst="rect">
            <a:avLst/>
          </a:prstGeom>
        </p:spPr>
      </p:pic>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sp>
        <p:nvSpPr>
          <p:cNvPr id="21" name="Rectangle 20">
            <a:extLst>
              <a:ext uri="{FF2B5EF4-FFF2-40B4-BE49-F238E27FC236}">
                <a16:creationId xmlns:a16="http://schemas.microsoft.com/office/drawing/2014/main" id="{BCFD84FC-C415-44FB-A8C8-4AEB97C82B31}"/>
              </a:ext>
            </a:extLst>
          </p:cNvPr>
          <p:cNvSpPr/>
          <p:nvPr/>
        </p:nvSpPr>
        <p:spPr>
          <a:xfrm>
            <a:off x="448053" y="816687"/>
            <a:ext cx="8458200" cy="1028423"/>
          </a:xfrm>
          <a:prstGeom prst="rect">
            <a:avLst/>
          </a:prstGeom>
        </p:spPr>
        <p:txBody>
          <a:bodyPr wrap="square">
            <a:spAutoFit/>
          </a:bodyPr>
          <a:lstStyle/>
          <a:p>
            <a:pPr>
              <a:lnSpc>
                <a:spcPct val="150000"/>
              </a:lnSpc>
            </a:pPr>
            <a:r>
              <a:rPr lang="en-US" sz="1400" dirty="0"/>
              <a:t>The PAYMENT INFO tab needs to be completed if you are submitting a “direct to vendor” lease.</a:t>
            </a:r>
          </a:p>
          <a:p>
            <a:pPr>
              <a:lnSpc>
                <a:spcPct val="150000"/>
              </a:lnSpc>
            </a:pPr>
            <a:r>
              <a:rPr lang="en-US" sz="1400" dirty="0"/>
              <a:t>Enter the Type of Recurring Payment (select from the drop down).</a:t>
            </a:r>
          </a:p>
          <a:p>
            <a:pPr>
              <a:lnSpc>
                <a:spcPct val="150000"/>
              </a:lnSpc>
            </a:pPr>
            <a:r>
              <a:rPr lang="en-US" sz="1400" dirty="0"/>
              <a:t>Enter the Begin/End Date.</a:t>
            </a:r>
          </a:p>
        </p:txBody>
      </p:sp>
      <p:cxnSp>
        <p:nvCxnSpPr>
          <p:cNvPr id="18" name="Straight Arrow Connector 17">
            <a:extLst>
              <a:ext uri="{FF2B5EF4-FFF2-40B4-BE49-F238E27FC236}">
                <a16:creationId xmlns:a16="http://schemas.microsoft.com/office/drawing/2014/main" id="{F6206A36-A4D6-4874-A7AA-047F6E00830D}"/>
              </a:ext>
            </a:extLst>
          </p:cNvPr>
          <p:cNvCxnSpPr>
            <a:cxnSpLocks/>
          </p:cNvCxnSpPr>
          <p:nvPr/>
        </p:nvCxnSpPr>
        <p:spPr>
          <a:xfrm flipH="1">
            <a:off x="4800600" y="2819400"/>
            <a:ext cx="358072" cy="151657"/>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2622226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xEl>
                                              <p:pRg st="2" end="2"/>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47700" y="304800"/>
            <a:ext cx="7848600" cy="666385"/>
          </a:xfrm>
        </p:spPr>
        <p:txBody>
          <a:bodyPr/>
          <a:lstStyle/>
          <a:p>
            <a:pPr algn="ctr"/>
            <a:r>
              <a:rPr lang="en-US" dirty="0"/>
              <a:t> </a:t>
            </a:r>
            <a:r>
              <a:rPr lang="en-US" sz="3200" dirty="0"/>
              <a:t>SELECTING CAPITAL OBJECT CODES</a:t>
            </a:r>
          </a:p>
        </p:txBody>
      </p:sp>
      <p:sp>
        <p:nvSpPr>
          <p:cNvPr id="7" name="Text Placeholder 6"/>
          <p:cNvSpPr>
            <a:spLocks noGrp="1"/>
          </p:cNvSpPr>
          <p:nvPr>
            <p:ph type="body" sz="quarter" idx="10"/>
          </p:nvPr>
        </p:nvSpPr>
        <p:spPr>
          <a:xfrm>
            <a:off x="152400" y="1143000"/>
            <a:ext cx="8839200" cy="5139869"/>
          </a:xfrm>
        </p:spPr>
        <p:txBody>
          <a:bodyPr/>
          <a:lstStyle/>
          <a:p>
            <a:pPr marL="0" indent="0" algn="ctr">
              <a:buNone/>
            </a:pPr>
            <a:r>
              <a:rPr lang="en-US" sz="2400" dirty="0"/>
              <a:t>THERE ARE MULTIPLE OBJECT CODES TO CHOOSE FROM</a:t>
            </a:r>
            <a:endParaRPr lang="en-US" sz="2400" dirty="0">
              <a:solidFill>
                <a:schemeClr val="accent3"/>
              </a:solidFill>
            </a:endParaRPr>
          </a:p>
          <a:p>
            <a:pPr marL="0" indent="0" algn="ctr">
              <a:buNone/>
            </a:pPr>
            <a:endParaRPr lang="en-US" sz="2400" dirty="0">
              <a:solidFill>
                <a:schemeClr val="accent3"/>
              </a:solidFill>
            </a:endParaRPr>
          </a:p>
          <a:p>
            <a:pPr>
              <a:buFont typeface="Arial" panose="020B0604020202020204" pitchFamily="34" charset="0"/>
              <a:buChar char="•"/>
            </a:pPr>
            <a:r>
              <a:rPr lang="en-US" sz="2400" dirty="0"/>
              <a:t>FACTORS THAT INFLUENCE OBJECT CODES:</a:t>
            </a:r>
          </a:p>
          <a:p>
            <a:pPr lvl="1">
              <a:buFont typeface="Wingdings" panose="05000000000000000000" pitchFamily="2" charset="2"/>
              <a:buChar char="§"/>
            </a:pPr>
            <a:r>
              <a:rPr lang="en-US" sz="2000" dirty="0">
                <a:solidFill>
                  <a:srgbClr val="FFFF00"/>
                </a:solidFill>
              </a:rPr>
              <a:t>FUNDING</a:t>
            </a:r>
            <a:r>
              <a:rPr lang="en-US" sz="2000" dirty="0"/>
              <a:t> (53, 77, 99, etc.)</a:t>
            </a:r>
          </a:p>
          <a:p>
            <a:pPr>
              <a:buFont typeface="Arial" panose="020B0604020202020204" pitchFamily="34" charset="0"/>
              <a:buChar char="•"/>
            </a:pPr>
            <a:endParaRPr lang="en-US" sz="2400" dirty="0"/>
          </a:p>
          <a:p>
            <a:pPr lvl="1">
              <a:buFont typeface="Arial" panose="020B0604020202020204" pitchFamily="34" charset="0"/>
              <a:buChar char="•"/>
            </a:pPr>
            <a:r>
              <a:rPr lang="en-US" sz="2000" dirty="0">
                <a:solidFill>
                  <a:srgbClr val="FFC000"/>
                </a:solidFill>
              </a:rPr>
              <a:t>FUND SOURCE CODE </a:t>
            </a:r>
            <a:r>
              <a:rPr lang="en-US" sz="2000" dirty="0"/>
              <a:t>(11, 21, 22, 31, 32, 33, 34, 35, 41, 51, 61, and 71)</a:t>
            </a:r>
          </a:p>
          <a:p>
            <a:pPr>
              <a:buFont typeface="Arial" panose="020B0604020202020204" pitchFamily="34" charset="0"/>
              <a:buChar char="•"/>
            </a:pPr>
            <a:endParaRPr lang="en-US" sz="2400" dirty="0"/>
          </a:p>
          <a:p>
            <a:pPr lvl="1">
              <a:buFont typeface="Arial" panose="020B0604020202020204" pitchFamily="34" charset="0"/>
              <a:buChar char="•"/>
            </a:pPr>
            <a:r>
              <a:rPr lang="en-US" sz="2000" dirty="0">
                <a:solidFill>
                  <a:srgbClr val="CDABDF"/>
                </a:solidFill>
              </a:rPr>
              <a:t>TITLE </a:t>
            </a:r>
            <a:r>
              <a:rPr lang="en-US" sz="2000" dirty="0"/>
              <a:t>(CSU/Conditional, Federal, Sponsor, External)</a:t>
            </a:r>
          </a:p>
          <a:p>
            <a:pPr>
              <a:buFont typeface="Arial" panose="020B0604020202020204" pitchFamily="34" charset="0"/>
              <a:buChar char="•"/>
            </a:pPr>
            <a:endParaRPr lang="en-US" sz="2400" dirty="0"/>
          </a:p>
          <a:p>
            <a:pPr lvl="1">
              <a:buFont typeface="Arial" panose="020B0604020202020204" pitchFamily="34" charset="0"/>
              <a:buChar char="•"/>
            </a:pPr>
            <a:r>
              <a:rPr lang="en-US" sz="2000" dirty="0">
                <a:solidFill>
                  <a:srgbClr val="99FF99"/>
                </a:solidFill>
              </a:rPr>
              <a:t>ASSET TYPE CODE </a:t>
            </a:r>
            <a:r>
              <a:rPr lang="en-US" sz="2000" dirty="0"/>
              <a:t>(General Equipment, Vehicles, Software, Art)</a:t>
            </a:r>
          </a:p>
          <a:p>
            <a:pPr>
              <a:buFont typeface="Arial" panose="020B0604020202020204" pitchFamily="34" charset="0"/>
              <a:buChar char="•"/>
            </a:pPr>
            <a:endParaRPr lang="en-US" sz="2400" dirty="0">
              <a:solidFill>
                <a:schemeClr val="accent2">
                  <a:lumMod val="60000"/>
                  <a:lumOff val="40000"/>
                </a:schemeClr>
              </a:solidFill>
            </a:endParaRPr>
          </a:p>
          <a:p>
            <a:pPr lvl="1">
              <a:buFont typeface="Arial" panose="020B0604020202020204" pitchFamily="34" charset="0"/>
              <a:buChar char="•"/>
            </a:pPr>
            <a:r>
              <a:rPr lang="en-US" sz="2000" dirty="0">
                <a:solidFill>
                  <a:schemeClr val="accent2">
                    <a:lumMod val="60000"/>
                    <a:lumOff val="40000"/>
                  </a:schemeClr>
                </a:solidFill>
              </a:rPr>
              <a:t>LEASES </a:t>
            </a:r>
            <a:r>
              <a:rPr lang="en-US" sz="2000" dirty="0"/>
              <a:t>(Payments and Down Payments)</a:t>
            </a:r>
          </a:p>
          <a:p>
            <a:pPr lvl="1">
              <a:buFont typeface="Arial" panose="020B0604020202020204" pitchFamily="34" charset="0"/>
              <a:buChar char="•"/>
            </a:pPr>
            <a:endParaRPr lang="en-US" sz="2000" dirty="0"/>
          </a:p>
          <a:p>
            <a:pPr lvl="1">
              <a:buFont typeface="Arial" panose="020B0604020202020204" pitchFamily="34" charset="0"/>
              <a:buChar char="•"/>
            </a:pPr>
            <a:r>
              <a:rPr lang="en-US" sz="2000" dirty="0">
                <a:solidFill>
                  <a:srgbClr val="00B0F0"/>
                </a:solidFill>
              </a:rPr>
              <a:t>GASB 87 and GASB 96</a:t>
            </a:r>
          </a:p>
        </p:txBody>
      </p:sp>
    </p:spTree>
    <p:extLst>
      <p:ext uri="{BB962C8B-B14F-4D97-AF65-F5344CB8AC3E}">
        <p14:creationId xmlns:p14="http://schemas.microsoft.com/office/powerpoint/2010/main" val="24672902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E16E05-B91A-4F3F-B2EF-3DDBFAE02608}"/>
              </a:ext>
            </a:extLst>
          </p:cNvPr>
          <p:cNvPicPr>
            <a:picLocks noChangeAspect="1"/>
          </p:cNvPicPr>
          <p:nvPr/>
        </p:nvPicPr>
        <p:blipFill>
          <a:blip r:embed="rId3"/>
          <a:stretch>
            <a:fillRect/>
          </a:stretch>
        </p:blipFill>
        <p:spPr>
          <a:xfrm>
            <a:off x="190500" y="2366976"/>
            <a:ext cx="8610600" cy="1428100"/>
          </a:xfrm>
          <a:prstGeom prst="rect">
            <a:avLst/>
          </a:prstGeom>
        </p:spPr>
      </p:pic>
      <p:cxnSp>
        <p:nvCxnSpPr>
          <p:cNvPr id="23" name="Straight Arrow Connector 22">
            <a:extLst>
              <a:ext uri="{FF2B5EF4-FFF2-40B4-BE49-F238E27FC236}">
                <a16:creationId xmlns:a16="http://schemas.microsoft.com/office/drawing/2014/main" id="{9DE10059-68E0-4781-90F9-3043FCADB3BF}"/>
              </a:ext>
            </a:extLst>
          </p:cNvPr>
          <p:cNvCxnSpPr>
            <a:cxnSpLocks/>
          </p:cNvCxnSpPr>
          <p:nvPr/>
        </p:nvCxnSpPr>
        <p:spPr>
          <a:xfrm flipH="1">
            <a:off x="6705600" y="2882680"/>
            <a:ext cx="323681" cy="167202"/>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9" name="Straight Arrow Connector 18">
            <a:extLst>
              <a:ext uri="{FF2B5EF4-FFF2-40B4-BE49-F238E27FC236}">
                <a16:creationId xmlns:a16="http://schemas.microsoft.com/office/drawing/2014/main" id="{D01A8FC0-3617-4FF1-9062-18822B61A282}"/>
              </a:ext>
            </a:extLst>
          </p:cNvPr>
          <p:cNvCxnSpPr>
            <a:cxnSpLocks/>
          </p:cNvCxnSpPr>
          <p:nvPr/>
        </p:nvCxnSpPr>
        <p:spPr>
          <a:xfrm flipH="1">
            <a:off x="6324600" y="2739327"/>
            <a:ext cx="381000" cy="156273"/>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sp>
        <p:nvSpPr>
          <p:cNvPr id="21" name="Rectangle 20">
            <a:extLst>
              <a:ext uri="{FF2B5EF4-FFF2-40B4-BE49-F238E27FC236}">
                <a16:creationId xmlns:a16="http://schemas.microsoft.com/office/drawing/2014/main" id="{BCFD84FC-C415-44FB-A8C8-4AEB97C82B31}"/>
              </a:ext>
            </a:extLst>
          </p:cNvPr>
          <p:cNvSpPr/>
          <p:nvPr/>
        </p:nvSpPr>
        <p:spPr>
          <a:xfrm>
            <a:off x="190500" y="928387"/>
            <a:ext cx="8715753" cy="705258"/>
          </a:xfrm>
          <a:prstGeom prst="rect">
            <a:avLst/>
          </a:prstGeom>
        </p:spPr>
        <p:txBody>
          <a:bodyPr wrap="square">
            <a:spAutoFit/>
          </a:bodyPr>
          <a:lstStyle/>
          <a:p>
            <a:pPr>
              <a:lnSpc>
                <a:spcPct val="150000"/>
              </a:lnSpc>
            </a:pPr>
            <a:r>
              <a:rPr lang="en-US" sz="1400" dirty="0"/>
              <a:t>The ADDITIONAL INSTITUTIONAL INFO tab will be populated with the person’s information who created the requisition.</a:t>
            </a:r>
          </a:p>
        </p:txBody>
      </p:sp>
      <p:cxnSp>
        <p:nvCxnSpPr>
          <p:cNvPr id="18" name="Straight Arrow Connector 17">
            <a:extLst>
              <a:ext uri="{FF2B5EF4-FFF2-40B4-BE49-F238E27FC236}">
                <a16:creationId xmlns:a16="http://schemas.microsoft.com/office/drawing/2014/main" id="{F6206A36-A4D6-4874-A7AA-047F6E00830D}"/>
              </a:ext>
            </a:extLst>
          </p:cNvPr>
          <p:cNvCxnSpPr>
            <a:cxnSpLocks/>
          </p:cNvCxnSpPr>
          <p:nvPr/>
        </p:nvCxnSpPr>
        <p:spPr>
          <a:xfrm flipH="1">
            <a:off x="6400800" y="2590800"/>
            <a:ext cx="358072" cy="151657"/>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042395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09C1A1-2288-854F-A5E9-E8B074C3EC32}"/>
              </a:ext>
            </a:extLst>
          </p:cNvPr>
          <p:cNvPicPr>
            <a:picLocks noChangeAspect="1"/>
          </p:cNvPicPr>
          <p:nvPr/>
        </p:nvPicPr>
        <p:blipFill>
          <a:blip r:embed="rId3"/>
          <a:stretch>
            <a:fillRect/>
          </a:stretch>
        </p:blipFill>
        <p:spPr>
          <a:xfrm>
            <a:off x="388238" y="3134321"/>
            <a:ext cx="8303841" cy="705258"/>
          </a:xfrm>
          <a:prstGeom prst="rect">
            <a:avLst/>
          </a:prstGeom>
        </p:spPr>
      </p:pic>
      <p:pic>
        <p:nvPicPr>
          <p:cNvPr id="4" name="Picture 3">
            <a:extLst>
              <a:ext uri="{FF2B5EF4-FFF2-40B4-BE49-F238E27FC236}">
                <a16:creationId xmlns:a16="http://schemas.microsoft.com/office/drawing/2014/main" id="{CB7B1F67-CFCD-4415-9947-D18777278CA2}"/>
              </a:ext>
            </a:extLst>
          </p:cNvPr>
          <p:cNvPicPr>
            <a:picLocks noChangeAspect="1"/>
          </p:cNvPicPr>
          <p:nvPr/>
        </p:nvPicPr>
        <p:blipFill>
          <a:blip r:embed="rId4"/>
          <a:stretch>
            <a:fillRect/>
          </a:stretch>
        </p:blipFill>
        <p:spPr>
          <a:xfrm>
            <a:off x="388238" y="4307925"/>
            <a:ext cx="8367524" cy="1946675"/>
          </a:xfrm>
          <a:prstGeom prst="rect">
            <a:avLst/>
          </a:prstGeom>
        </p:spPr>
      </p:pic>
      <p:cxnSp>
        <p:nvCxnSpPr>
          <p:cNvPr id="23" name="Straight Arrow Connector 22">
            <a:extLst>
              <a:ext uri="{FF2B5EF4-FFF2-40B4-BE49-F238E27FC236}">
                <a16:creationId xmlns:a16="http://schemas.microsoft.com/office/drawing/2014/main" id="{9DE10059-68E0-4781-90F9-3043FCADB3BF}"/>
              </a:ext>
            </a:extLst>
          </p:cNvPr>
          <p:cNvCxnSpPr>
            <a:cxnSpLocks/>
          </p:cNvCxnSpPr>
          <p:nvPr/>
        </p:nvCxnSpPr>
        <p:spPr>
          <a:xfrm flipH="1">
            <a:off x="8534400" y="4935089"/>
            <a:ext cx="323681" cy="167202"/>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9" name="Straight Arrow Connector 18">
            <a:extLst>
              <a:ext uri="{FF2B5EF4-FFF2-40B4-BE49-F238E27FC236}">
                <a16:creationId xmlns:a16="http://schemas.microsoft.com/office/drawing/2014/main" id="{D01A8FC0-3617-4FF1-9062-18822B61A282}"/>
              </a:ext>
            </a:extLst>
          </p:cNvPr>
          <p:cNvCxnSpPr>
            <a:cxnSpLocks/>
          </p:cNvCxnSpPr>
          <p:nvPr/>
        </p:nvCxnSpPr>
        <p:spPr>
          <a:xfrm flipH="1">
            <a:off x="3200400" y="4946018"/>
            <a:ext cx="381000" cy="156273"/>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sp>
        <p:nvSpPr>
          <p:cNvPr id="21" name="Rectangle 20">
            <a:extLst>
              <a:ext uri="{FF2B5EF4-FFF2-40B4-BE49-F238E27FC236}">
                <a16:creationId xmlns:a16="http://schemas.microsoft.com/office/drawing/2014/main" id="{BCFD84FC-C415-44FB-A8C8-4AEB97C82B31}"/>
              </a:ext>
            </a:extLst>
          </p:cNvPr>
          <p:cNvSpPr/>
          <p:nvPr/>
        </p:nvSpPr>
        <p:spPr>
          <a:xfrm>
            <a:off x="190500" y="928387"/>
            <a:ext cx="8715753" cy="1674754"/>
          </a:xfrm>
          <a:prstGeom prst="rect">
            <a:avLst/>
          </a:prstGeom>
        </p:spPr>
        <p:txBody>
          <a:bodyPr wrap="square">
            <a:spAutoFit/>
          </a:bodyPr>
          <a:lstStyle/>
          <a:p>
            <a:pPr>
              <a:lnSpc>
                <a:spcPct val="150000"/>
              </a:lnSpc>
            </a:pPr>
            <a:r>
              <a:rPr lang="en-US" sz="1400" dirty="0"/>
              <a:t>The ACCOUNT SUMMARY tab may or may not be populated. It provides a summary of each account.</a:t>
            </a:r>
          </a:p>
          <a:p>
            <a:pPr>
              <a:lnSpc>
                <a:spcPct val="150000"/>
              </a:lnSpc>
            </a:pPr>
            <a:r>
              <a:rPr lang="en-US" sz="1400" dirty="0"/>
              <a:t>If it is not populated, you can click on “Refresh Account Summary”.  NOTE: When making changes, “Refresh Account Summary” plays an important role. </a:t>
            </a:r>
          </a:p>
          <a:p>
            <a:pPr>
              <a:lnSpc>
                <a:spcPct val="150000"/>
              </a:lnSpc>
            </a:pPr>
            <a:r>
              <a:rPr lang="en-US" sz="1400" dirty="0"/>
              <a:t>The line items will be matched to the account and object code used showing the total for that account and object code.  </a:t>
            </a:r>
          </a:p>
        </p:txBody>
      </p:sp>
      <p:cxnSp>
        <p:nvCxnSpPr>
          <p:cNvPr id="18" name="Straight Arrow Connector 17">
            <a:extLst>
              <a:ext uri="{FF2B5EF4-FFF2-40B4-BE49-F238E27FC236}">
                <a16:creationId xmlns:a16="http://schemas.microsoft.com/office/drawing/2014/main" id="{F6206A36-A4D6-4874-A7AA-047F6E00830D}"/>
              </a:ext>
            </a:extLst>
          </p:cNvPr>
          <p:cNvCxnSpPr>
            <a:cxnSpLocks/>
          </p:cNvCxnSpPr>
          <p:nvPr/>
        </p:nvCxnSpPr>
        <p:spPr>
          <a:xfrm flipH="1">
            <a:off x="1676400" y="4950634"/>
            <a:ext cx="358072" cy="151657"/>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9" name="Oval 8">
            <a:extLst>
              <a:ext uri="{FF2B5EF4-FFF2-40B4-BE49-F238E27FC236}">
                <a16:creationId xmlns:a16="http://schemas.microsoft.com/office/drawing/2014/main" id="{477BAEFA-5FC3-4122-893A-3546BBB1D645}"/>
              </a:ext>
            </a:extLst>
          </p:cNvPr>
          <p:cNvSpPr/>
          <p:nvPr/>
        </p:nvSpPr>
        <p:spPr>
          <a:xfrm>
            <a:off x="4019454" y="3373021"/>
            <a:ext cx="1041408" cy="22785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9B17009E-A23F-3C1F-5AE6-2645AF9D0C99}"/>
              </a:ext>
            </a:extLst>
          </p:cNvPr>
          <p:cNvSpPr/>
          <p:nvPr/>
        </p:nvSpPr>
        <p:spPr>
          <a:xfrm>
            <a:off x="388237" y="5334000"/>
            <a:ext cx="3345563" cy="8382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85683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A522FE-A314-4FB9-81A3-18D580847EC1}"/>
              </a:ext>
            </a:extLst>
          </p:cNvPr>
          <p:cNvPicPr>
            <a:picLocks noChangeAspect="1"/>
          </p:cNvPicPr>
          <p:nvPr/>
        </p:nvPicPr>
        <p:blipFill>
          <a:blip r:embed="rId3"/>
          <a:stretch>
            <a:fillRect/>
          </a:stretch>
        </p:blipFill>
        <p:spPr>
          <a:xfrm>
            <a:off x="429156" y="2036028"/>
            <a:ext cx="8285688" cy="1589775"/>
          </a:xfrm>
          <a:prstGeom prst="rect">
            <a:avLst/>
          </a:prstGeom>
        </p:spPr>
      </p:pic>
      <p:cxnSp>
        <p:nvCxnSpPr>
          <p:cNvPr id="19" name="Straight Arrow Connector 18">
            <a:extLst>
              <a:ext uri="{FF2B5EF4-FFF2-40B4-BE49-F238E27FC236}">
                <a16:creationId xmlns:a16="http://schemas.microsoft.com/office/drawing/2014/main" id="{D01A8FC0-3617-4FF1-9062-18822B61A282}"/>
              </a:ext>
            </a:extLst>
          </p:cNvPr>
          <p:cNvCxnSpPr>
            <a:cxnSpLocks/>
          </p:cNvCxnSpPr>
          <p:nvPr/>
        </p:nvCxnSpPr>
        <p:spPr>
          <a:xfrm flipH="1">
            <a:off x="1485900" y="2362200"/>
            <a:ext cx="381000" cy="156273"/>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sp>
        <p:nvSpPr>
          <p:cNvPr id="21" name="Rectangle 20">
            <a:extLst>
              <a:ext uri="{FF2B5EF4-FFF2-40B4-BE49-F238E27FC236}">
                <a16:creationId xmlns:a16="http://schemas.microsoft.com/office/drawing/2014/main" id="{BCFD84FC-C415-44FB-A8C8-4AEB97C82B31}"/>
              </a:ext>
            </a:extLst>
          </p:cNvPr>
          <p:cNvSpPr/>
          <p:nvPr/>
        </p:nvSpPr>
        <p:spPr>
          <a:xfrm>
            <a:off x="190500" y="928387"/>
            <a:ext cx="8715753" cy="382092"/>
          </a:xfrm>
          <a:prstGeom prst="rect">
            <a:avLst/>
          </a:prstGeom>
        </p:spPr>
        <p:txBody>
          <a:bodyPr wrap="square">
            <a:spAutoFit/>
          </a:bodyPr>
          <a:lstStyle/>
          <a:p>
            <a:pPr>
              <a:lnSpc>
                <a:spcPct val="150000"/>
              </a:lnSpc>
            </a:pPr>
            <a:r>
              <a:rPr lang="en-US" sz="1400" dirty="0"/>
              <a:t>The VIEW RELATED DOCUMENTS tab and VIEW PAYMENT HISTORY tab should both be blank.</a:t>
            </a:r>
          </a:p>
        </p:txBody>
      </p:sp>
      <p:cxnSp>
        <p:nvCxnSpPr>
          <p:cNvPr id="18" name="Straight Arrow Connector 17">
            <a:extLst>
              <a:ext uri="{FF2B5EF4-FFF2-40B4-BE49-F238E27FC236}">
                <a16:creationId xmlns:a16="http://schemas.microsoft.com/office/drawing/2014/main" id="{F6206A36-A4D6-4874-A7AA-047F6E00830D}"/>
              </a:ext>
            </a:extLst>
          </p:cNvPr>
          <p:cNvCxnSpPr>
            <a:cxnSpLocks/>
          </p:cNvCxnSpPr>
          <p:nvPr/>
        </p:nvCxnSpPr>
        <p:spPr>
          <a:xfrm flipH="1">
            <a:off x="1676400" y="2036028"/>
            <a:ext cx="358072" cy="151657"/>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9604491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0D5052-B691-418B-BF5C-8641AE26526D}"/>
              </a:ext>
            </a:extLst>
          </p:cNvPr>
          <p:cNvPicPr>
            <a:picLocks noChangeAspect="1"/>
          </p:cNvPicPr>
          <p:nvPr/>
        </p:nvPicPr>
        <p:blipFill>
          <a:blip r:embed="rId3"/>
          <a:stretch>
            <a:fillRect/>
          </a:stretch>
        </p:blipFill>
        <p:spPr>
          <a:xfrm>
            <a:off x="330017" y="3527715"/>
            <a:ext cx="8483966" cy="1381004"/>
          </a:xfrm>
          <a:prstGeom prst="rect">
            <a:avLst/>
          </a:prstGeom>
        </p:spPr>
      </p:pic>
      <p:cxnSp>
        <p:nvCxnSpPr>
          <p:cNvPr id="19" name="Straight Arrow Connector 18">
            <a:extLst>
              <a:ext uri="{FF2B5EF4-FFF2-40B4-BE49-F238E27FC236}">
                <a16:creationId xmlns:a16="http://schemas.microsoft.com/office/drawing/2014/main" id="{D01A8FC0-3617-4FF1-9062-18822B61A282}"/>
              </a:ext>
            </a:extLst>
          </p:cNvPr>
          <p:cNvCxnSpPr>
            <a:cxnSpLocks/>
          </p:cNvCxnSpPr>
          <p:nvPr/>
        </p:nvCxnSpPr>
        <p:spPr>
          <a:xfrm flipH="1">
            <a:off x="8455910" y="4287638"/>
            <a:ext cx="381000" cy="156273"/>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sp>
        <p:nvSpPr>
          <p:cNvPr id="21" name="Rectangle 20">
            <a:extLst>
              <a:ext uri="{FF2B5EF4-FFF2-40B4-BE49-F238E27FC236}">
                <a16:creationId xmlns:a16="http://schemas.microsoft.com/office/drawing/2014/main" id="{BCFD84FC-C415-44FB-A8C8-4AEB97C82B31}"/>
              </a:ext>
            </a:extLst>
          </p:cNvPr>
          <p:cNvSpPr/>
          <p:nvPr/>
        </p:nvSpPr>
        <p:spPr>
          <a:xfrm>
            <a:off x="152400" y="928387"/>
            <a:ext cx="8915400" cy="2542363"/>
          </a:xfrm>
          <a:prstGeom prst="rect">
            <a:avLst/>
          </a:prstGeom>
        </p:spPr>
        <p:txBody>
          <a:bodyPr wrap="square">
            <a:spAutoFit/>
          </a:bodyPr>
          <a:lstStyle/>
          <a:p>
            <a:pPr>
              <a:lnSpc>
                <a:spcPct val="150000"/>
              </a:lnSpc>
            </a:pPr>
            <a:r>
              <a:rPr lang="en-US" dirty="0"/>
              <a:t>The NOTES AND ATTACHMENTS tab is used  for notes.</a:t>
            </a:r>
          </a:p>
          <a:p>
            <a:pPr>
              <a:lnSpc>
                <a:spcPct val="150000"/>
              </a:lnSpc>
            </a:pPr>
            <a:r>
              <a:rPr lang="en-US" dirty="0"/>
              <a:t>Attach quotes (when not uploaded from shop catalogs), Equipment Acquisition Requests (EARs) for 21 fund equipment purchases, equipment release authorizations for trade-ins, etc., and/or other necessary documents.</a:t>
            </a:r>
          </a:p>
          <a:p>
            <a:pPr>
              <a:lnSpc>
                <a:spcPct val="150000"/>
              </a:lnSpc>
            </a:pPr>
            <a:r>
              <a:rPr lang="en-US" dirty="0"/>
              <a:t>When needed, you can click on “Send to Vendor?”.  </a:t>
            </a:r>
          </a:p>
          <a:p>
            <a:pPr>
              <a:lnSpc>
                <a:spcPct val="150000"/>
              </a:lnSpc>
            </a:pPr>
            <a:r>
              <a:rPr lang="en-US" dirty="0"/>
              <a:t>Make sure you click the “add” button.</a:t>
            </a:r>
          </a:p>
        </p:txBody>
      </p:sp>
      <p:cxnSp>
        <p:nvCxnSpPr>
          <p:cNvPr id="18" name="Straight Arrow Connector 17">
            <a:extLst>
              <a:ext uri="{FF2B5EF4-FFF2-40B4-BE49-F238E27FC236}">
                <a16:creationId xmlns:a16="http://schemas.microsoft.com/office/drawing/2014/main" id="{F6206A36-A4D6-4874-A7AA-047F6E00830D}"/>
              </a:ext>
            </a:extLst>
          </p:cNvPr>
          <p:cNvCxnSpPr>
            <a:cxnSpLocks/>
          </p:cNvCxnSpPr>
          <p:nvPr/>
        </p:nvCxnSpPr>
        <p:spPr>
          <a:xfrm flipH="1">
            <a:off x="6933055" y="4287638"/>
            <a:ext cx="358072" cy="151657"/>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8" name="Straight Arrow Connector 7">
            <a:extLst>
              <a:ext uri="{FF2B5EF4-FFF2-40B4-BE49-F238E27FC236}">
                <a16:creationId xmlns:a16="http://schemas.microsoft.com/office/drawing/2014/main" id="{E4F6CA47-1431-4EB6-9C11-2A9B9BE0793D}"/>
              </a:ext>
            </a:extLst>
          </p:cNvPr>
          <p:cNvCxnSpPr>
            <a:cxnSpLocks/>
          </p:cNvCxnSpPr>
          <p:nvPr/>
        </p:nvCxnSpPr>
        <p:spPr>
          <a:xfrm>
            <a:off x="1800579" y="4218217"/>
            <a:ext cx="361241" cy="138845"/>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0" name="Straight Arrow Connector 9">
            <a:extLst>
              <a:ext uri="{FF2B5EF4-FFF2-40B4-BE49-F238E27FC236}">
                <a16:creationId xmlns:a16="http://schemas.microsoft.com/office/drawing/2014/main" id="{8995AE24-DA9B-408D-809C-B1390BCEFA6A}"/>
              </a:ext>
            </a:extLst>
          </p:cNvPr>
          <p:cNvCxnSpPr>
            <a:cxnSpLocks/>
          </p:cNvCxnSpPr>
          <p:nvPr/>
        </p:nvCxnSpPr>
        <p:spPr>
          <a:xfrm flipH="1">
            <a:off x="5410200" y="4211810"/>
            <a:ext cx="358072" cy="151657"/>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1417011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94C69A-8C07-424C-A83A-4844172C58AD}"/>
              </a:ext>
            </a:extLst>
          </p:cNvPr>
          <p:cNvPicPr>
            <a:picLocks noChangeAspect="1"/>
          </p:cNvPicPr>
          <p:nvPr/>
        </p:nvPicPr>
        <p:blipFill>
          <a:blip r:embed="rId3"/>
          <a:stretch>
            <a:fillRect/>
          </a:stretch>
        </p:blipFill>
        <p:spPr>
          <a:xfrm>
            <a:off x="152400" y="2637523"/>
            <a:ext cx="8610600" cy="1731479"/>
          </a:xfrm>
          <a:prstGeom prst="rect">
            <a:avLst/>
          </a:prstGeom>
        </p:spPr>
      </p:pic>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sp>
        <p:nvSpPr>
          <p:cNvPr id="21" name="Rectangle 20">
            <a:extLst>
              <a:ext uri="{FF2B5EF4-FFF2-40B4-BE49-F238E27FC236}">
                <a16:creationId xmlns:a16="http://schemas.microsoft.com/office/drawing/2014/main" id="{BCFD84FC-C415-44FB-A8C8-4AEB97C82B31}"/>
              </a:ext>
            </a:extLst>
          </p:cNvPr>
          <p:cNvSpPr/>
          <p:nvPr/>
        </p:nvSpPr>
        <p:spPr>
          <a:xfrm>
            <a:off x="152400" y="928387"/>
            <a:ext cx="8915400" cy="1351588"/>
          </a:xfrm>
          <a:prstGeom prst="rect">
            <a:avLst/>
          </a:prstGeom>
        </p:spPr>
        <p:txBody>
          <a:bodyPr wrap="square">
            <a:spAutoFit/>
          </a:bodyPr>
          <a:lstStyle/>
          <a:p>
            <a:pPr>
              <a:lnSpc>
                <a:spcPct val="150000"/>
              </a:lnSpc>
            </a:pPr>
            <a:r>
              <a:rPr lang="en-US" sz="1400" dirty="0"/>
              <a:t>The AD HOC RECIPIENTS tab can be used to send the document to others not listed in the route log.</a:t>
            </a:r>
          </a:p>
          <a:p>
            <a:pPr>
              <a:lnSpc>
                <a:spcPct val="150000"/>
              </a:lnSpc>
            </a:pPr>
            <a:r>
              <a:rPr lang="en-US" sz="1400" dirty="0"/>
              <a:t>You can send to an individual and select the Action Requested (APPROVE, COMPLETE, FYI, or ACKNOWLEDGE).</a:t>
            </a:r>
          </a:p>
          <a:p>
            <a:pPr>
              <a:lnSpc>
                <a:spcPct val="150000"/>
              </a:lnSpc>
            </a:pPr>
            <a:r>
              <a:rPr lang="en-US" sz="1400" dirty="0"/>
              <a:t>You can send to a group and select the Action Requested (APPROVE, COMPLETE, FYI, or ACKNOWLEDGE).</a:t>
            </a:r>
          </a:p>
          <a:p>
            <a:pPr>
              <a:lnSpc>
                <a:spcPct val="150000"/>
              </a:lnSpc>
            </a:pPr>
            <a:r>
              <a:rPr lang="en-US" sz="1400" dirty="0"/>
              <a:t>Click on “ADD”.</a:t>
            </a:r>
          </a:p>
        </p:txBody>
      </p:sp>
      <p:cxnSp>
        <p:nvCxnSpPr>
          <p:cNvPr id="18" name="Straight Arrow Connector 17">
            <a:extLst>
              <a:ext uri="{FF2B5EF4-FFF2-40B4-BE49-F238E27FC236}">
                <a16:creationId xmlns:a16="http://schemas.microsoft.com/office/drawing/2014/main" id="{F6206A36-A4D6-4874-A7AA-047F6E00830D}"/>
              </a:ext>
            </a:extLst>
          </p:cNvPr>
          <p:cNvCxnSpPr>
            <a:cxnSpLocks/>
          </p:cNvCxnSpPr>
          <p:nvPr/>
        </p:nvCxnSpPr>
        <p:spPr>
          <a:xfrm flipH="1">
            <a:off x="6858000" y="3276753"/>
            <a:ext cx="358072" cy="151657"/>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8" name="Straight Arrow Connector 7">
            <a:extLst>
              <a:ext uri="{FF2B5EF4-FFF2-40B4-BE49-F238E27FC236}">
                <a16:creationId xmlns:a16="http://schemas.microsoft.com/office/drawing/2014/main" id="{E4F6CA47-1431-4EB6-9C11-2A9B9BE0793D}"/>
              </a:ext>
            </a:extLst>
          </p:cNvPr>
          <p:cNvCxnSpPr>
            <a:cxnSpLocks/>
          </p:cNvCxnSpPr>
          <p:nvPr/>
        </p:nvCxnSpPr>
        <p:spPr>
          <a:xfrm flipH="1">
            <a:off x="914400" y="3290155"/>
            <a:ext cx="324559" cy="138845"/>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0" name="Straight Arrow Connector 9">
            <a:extLst>
              <a:ext uri="{FF2B5EF4-FFF2-40B4-BE49-F238E27FC236}">
                <a16:creationId xmlns:a16="http://schemas.microsoft.com/office/drawing/2014/main" id="{8995AE24-DA9B-408D-809C-B1390BCEFA6A}"/>
              </a:ext>
            </a:extLst>
          </p:cNvPr>
          <p:cNvCxnSpPr>
            <a:cxnSpLocks/>
          </p:cNvCxnSpPr>
          <p:nvPr/>
        </p:nvCxnSpPr>
        <p:spPr>
          <a:xfrm flipH="1">
            <a:off x="5181600" y="3276754"/>
            <a:ext cx="358072" cy="151657"/>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1" name="Straight Arrow Connector 10">
            <a:extLst>
              <a:ext uri="{FF2B5EF4-FFF2-40B4-BE49-F238E27FC236}">
                <a16:creationId xmlns:a16="http://schemas.microsoft.com/office/drawing/2014/main" id="{52A8E01B-E63C-491D-AAB2-D33181815904}"/>
              </a:ext>
            </a:extLst>
          </p:cNvPr>
          <p:cNvCxnSpPr>
            <a:cxnSpLocks/>
          </p:cNvCxnSpPr>
          <p:nvPr/>
        </p:nvCxnSpPr>
        <p:spPr>
          <a:xfrm flipH="1">
            <a:off x="2971800" y="3977268"/>
            <a:ext cx="324559" cy="138845"/>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EA74DFAB-9BC0-4D5A-960F-F5DA7A357378}"/>
              </a:ext>
            </a:extLst>
          </p:cNvPr>
          <p:cNvCxnSpPr>
            <a:cxnSpLocks/>
          </p:cNvCxnSpPr>
          <p:nvPr/>
        </p:nvCxnSpPr>
        <p:spPr>
          <a:xfrm flipH="1">
            <a:off x="5198356" y="3977269"/>
            <a:ext cx="324559" cy="138845"/>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3" name="Straight Arrow Connector 12">
            <a:extLst>
              <a:ext uri="{FF2B5EF4-FFF2-40B4-BE49-F238E27FC236}">
                <a16:creationId xmlns:a16="http://schemas.microsoft.com/office/drawing/2014/main" id="{CEE9D495-D750-46CD-9076-425D01F51D0B}"/>
              </a:ext>
            </a:extLst>
          </p:cNvPr>
          <p:cNvCxnSpPr>
            <a:cxnSpLocks/>
          </p:cNvCxnSpPr>
          <p:nvPr/>
        </p:nvCxnSpPr>
        <p:spPr>
          <a:xfrm flipH="1">
            <a:off x="6887905" y="3998217"/>
            <a:ext cx="324559" cy="138845"/>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14" name="Oval 13">
            <a:extLst>
              <a:ext uri="{FF2B5EF4-FFF2-40B4-BE49-F238E27FC236}">
                <a16:creationId xmlns:a16="http://schemas.microsoft.com/office/drawing/2014/main" id="{D954592C-BFD7-4DB6-9760-7DEAC8DCA4A8}"/>
              </a:ext>
            </a:extLst>
          </p:cNvPr>
          <p:cNvSpPr/>
          <p:nvPr/>
        </p:nvSpPr>
        <p:spPr>
          <a:xfrm>
            <a:off x="331097" y="2920596"/>
            <a:ext cx="1041408" cy="22785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D0C04341-ABF6-4A75-9099-EA0D990D923E}"/>
              </a:ext>
            </a:extLst>
          </p:cNvPr>
          <p:cNvSpPr/>
          <p:nvPr/>
        </p:nvSpPr>
        <p:spPr>
          <a:xfrm>
            <a:off x="354700" y="3570702"/>
            <a:ext cx="1169299" cy="31549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89422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29" presetID="1" presetClass="entr" presetSubtype="0" fill="hold" nodeType="withEffect">
                                  <p:stCondLst>
                                    <p:cond delay="0"/>
                                  </p:stCondLst>
                                  <p:childTnLst>
                                    <p:set>
                                      <p:cBhvr>
                                        <p:cTn id="30"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E626FC-9905-9656-5679-2A139640AD32}"/>
              </a:ext>
            </a:extLst>
          </p:cNvPr>
          <p:cNvPicPr>
            <a:picLocks noChangeAspect="1"/>
          </p:cNvPicPr>
          <p:nvPr/>
        </p:nvPicPr>
        <p:blipFill>
          <a:blip r:embed="rId3"/>
          <a:stretch>
            <a:fillRect/>
          </a:stretch>
        </p:blipFill>
        <p:spPr>
          <a:xfrm>
            <a:off x="647700" y="2374418"/>
            <a:ext cx="7848600" cy="3795069"/>
          </a:xfrm>
          <a:prstGeom prst="rect">
            <a:avLst/>
          </a:prstGeom>
        </p:spPr>
      </p:pic>
      <p:pic>
        <p:nvPicPr>
          <p:cNvPr id="8" name="Picture 7">
            <a:extLst>
              <a:ext uri="{FF2B5EF4-FFF2-40B4-BE49-F238E27FC236}">
                <a16:creationId xmlns:a16="http://schemas.microsoft.com/office/drawing/2014/main" id="{E91CEEC9-2285-993A-38A6-9D3F48D40ADE}"/>
              </a:ext>
            </a:extLst>
          </p:cNvPr>
          <p:cNvPicPr>
            <a:picLocks noChangeAspect="1"/>
          </p:cNvPicPr>
          <p:nvPr/>
        </p:nvPicPr>
        <p:blipFill>
          <a:blip r:embed="rId4"/>
          <a:stretch>
            <a:fillRect/>
          </a:stretch>
        </p:blipFill>
        <p:spPr>
          <a:xfrm>
            <a:off x="1485900" y="2406414"/>
            <a:ext cx="6172200" cy="3735124"/>
          </a:xfrm>
          <a:prstGeom prst="rect">
            <a:avLst/>
          </a:prstGeom>
        </p:spPr>
      </p:pic>
      <p:sp>
        <p:nvSpPr>
          <p:cNvPr id="17" name="Oval 16">
            <a:extLst>
              <a:ext uri="{FF2B5EF4-FFF2-40B4-BE49-F238E27FC236}">
                <a16:creationId xmlns:a16="http://schemas.microsoft.com/office/drawing/2014/main" id="{528510B0-CE14-47C6-B704-C4A49F96A175}"/>
              </a:ext>
            </a:extLst>
          </p:cNvPr>
          <p:cNvSpPr/>
          <p:nvPr/>
        </p:nvSpPr>
        <p:spPr>
          <a:xfrm>
            <a:off x="4343400" y="4267200"/>
            <a:ext cx="1038815" cy="187433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08131C6A-E6E3-481C-9503-3A118EE668F7}"/>
              </a:ext>
            </a:extLst>
          </p:cNvPr>
          <p:cNvCxnSpPr>
            <a:cxnSpLocks/>
          </p:cNvCxnSpPr>
          <p:nvPr/>
        </p:nvCxnSpPr>
        <p:spPr>
          <a:xfrm flipH="1">
            <a:off x="5181600" y="4419600"/>
            <a:ext cx="324559" cy="152400"/>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sp>
        <p:nvSpPr>
          <p:cNvPr id="21" name="Rectangle 20">
            <a:extLst>
              <a:ext uri="{FF2B5EF4-FFF2-40B4-BE49-F238E27FC236}">
                <a16:creationId xmlns:a16="http://schemas.microsoft.com/office/drawing/2014/main" id="{BCFD84FC-C415-44FB-A8C8-4AEB97C82B31}"/>
              </a:ext>
            </a:extLst>
          </p:cNvPr>
          <p:cNvSpPr/>
          <p:nvPr/>
        </p:nvSpPr>
        <p:spPr>
          <a:xfrm>
            <a:off x="152400" y="834245"/>
            <a:ext cx="8915400" cy="1171731"/>
          </a:xfrm>
          <a:prstGeom prst="rect">
            <a:avLst/>
          </a:prstGeom>
        </p:spPr>
        <p:txBody>
          <a:bodyPr wrap="square">
            <a:spAutoFit/>
          </a:bodyPr>
          <a:lstStyle/>
          <a:p>
            <a:pPr>
              <a:lnSpc>
                <a:spcPct val="150000"/>
              </a:lnSpc>
            </a:pPr>
            <a:r>
              <a:rPr lang="en-US" sz="1200" dirty="0"/>
              <a:t>The ROUTE LOG tab may or may not be populated.  If you save your document, it will populate.</a:t>
            </a:r>
          </a:p>
          <a:p>
            <a:pPr>
              <a:lnSpc>
                <a:spcPct val="150000"/>
              </a:lnSpc>
            </a:pPr>
            <a:r>
              <a:rPr lang="en-US" sz="1200" dirty="0"/>
              <a:t>You can see who is listed next in the routing and what Action is needed.</a:t>
            </a:r>
          </a:p>
          <a:p>
            <a:pPr>
              <a:lnSpc>
                <a:spcPct val="150000"/>
              </a:lnSpc>
            </a:pPr>
            <a:r>
              <a:rPr lang="en-US" sz="1200" dirty="0"/>
              <a:t> If you have a group, you can click on the group to see the names of individuals within the group who can take the shown action.</a:t>
            </a:r>
          </a:p>
          <a:p>
            <a:pPr>
              <a:lnSpc>
                <a:spcPct val="150000"/>
              </a:lnSpc>
            </a:pPr>
            <a:r>
              <a:rPr lang="en-US" sz="1200" dirty="0"/>
              <a:t> Click on the “X” to go back.</a:t>
            </a:r>
          </a:p>
        </p:txBody>
      </p:sp>
      <p:cxnSp>
        <p:nvCxnSpPr>
          <p:cNvPr id="12" name="Straight Arrow Connector 11">
            <a:extLst>
              <a:ext uri="{FF2B5EF4-FFF2-40B4-BE49-F238E27FC236}">
                <a16:creationId xmlns:a16="http://schemas.microsoft.com/office/drawing/2014/main" id="{EA74DFAB-9BC0-4D5A-960F-F5DA7A357378}"/>
              </a:ext>
            </a:extLst>
          </p:cNvPr>
          <p:cNvCxnSpPr>
            <a:cxnSpLocks/>
          </p:cNvCxnSpPr>
          <p:nvPr/>
        </p:nvCxnSpPr>
        <p:spPr>
          <a:xfrm flipH="1">
            <a:off x="2834083" y="5611973"/>
            <a:ext cx="324559" cy="138845"/>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14" name="Oval 13">
            <a:extLst>
              <a:ext uri="{FF2B5EF4-FFF2-40B4-BE49-F238E27FC236}">
                <a16:creationId xmlns:a16="http://schemas.microsoft.com/office/drawing/2014/main" id="{D954592C-BFD7-4DB6-9760-7DEAC8DCA4A8}"/>
              </a:ext>
            </a:extLst>
          </p:cNvPr>
          <p:cNvSpPr/>
          <p:nvPr/>
        </p:nvSpPr>
        <p:spPr>
          <a:xfrm>
            <a:off x="2240975" y="5019394"/>
            <a:ext cx="917667" cy="115009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D0C04341-ABF6-4A75-9099-EA0D990D923E}"/>
              </a:ext>
            </a:extLst>
          </p:cNvPr>
          <p:cNvSpPr/>
          <p:nvPr/>
        </p:nvSpPr>
        <p:spPr>
          <a:xfrm>
            <a:off x="1219200" y="5021418"/>
            <a:ext cx="841467" cy="115009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a:extLst>
              <a:ext uri="{FF2B5EF4-FFF2-40B4-BE49-F238E27FC236}">
                <a16:creationId xmlns:a16="http://schemas.microsoft.com/office/drawing/2014/main" id="{A6E35B0B-9981-0455-6D6E-F3848E82BCB6}"/>
              </a:ext>
            </a:extLst>
          </p:cNvPr>
          <p:cNvCxnSpPr>
            <a:cxnSpLocks/>
          </p:cNvCxnSpPr>
          <p:nvPr/>
        </p:nvCxnSpPr>
        <p:spPr>
          <a:xfrm flipH="1">
            <a:off x="5219935" y="5431552"/>
            <a:ext cx="324559" cy="152400"/>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13" name="Oval 12">
            <a:extLst>
              <a:ext uri="{FF2B5EF4-FFF2-40B4-BE49-F238E27FC236}">
                <a16:creationId xmlns:a16="http://schemas.microsoft.com/office/drawing/2014/main" id="{F91726EE-0008-B379-F35D-7EF9D79D929F}"/>
              </a:ext>
            </a:extLst>
          </p:cNvPr>
          <p:cNvSpPr/>
          <p:nvPr/>
        </p:nvSpPr>
        <p:spPr>
          <a:xfrm>
            <a:off x="1673134" y="2639078"/>
            <a:ext cx="554694" cy="18099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a:extLst>
              <a:ext uri="{FF2B5EF4-FFF2-40B4-BE49-F238E27FC236}">
                <a16:creationId xmlns:a16="http://schemas.microsoft.com/office/drawing/2014/main" id="{BBDE8005-BA80-328C-5DB9-A99251E9FA03}"/>
              </a:ext>
            </a:extLst>
          </p:cNvPr>
          <p:cNvCxnSpPr>
            <a:cxnSpLocks/>
          </p:cNvCxnSpPr>
          <p:nvPr/>
        </p:nvCxnSpPr>
        <p:spPr>
          <a:xfrm flipH="1">
            <a:off x="7615751" y="2328190"/>
            <a:ext cx="324559" cy="152400"/>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3" name="Oval 2">
            <a:extLst>
              <a:ext uri="{FF2B5EF4-FFF2-40B4-BE49-F238E27FC236}">
                <a16:creationId xmlns:a16="http://schemas.microsoft.com/office/drawing/2014/main" id="{4F4C5D29-A814-B422-6E09-E1741FB74B23}"/>
              </a:ext>
            </a:extLst>
          </p:cNvPr>
          <p:cNvSpPr/>
          <p:nvPr/>
        </p:nvSpPr>
        <p:spPr>
          <a:xfrm>
            <a:off x="664506" y="2404390"/>
            <a:ext cx="630894" cy="23468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501560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39" presetID="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
                                            <p:txEl>
                                              <p:pRg st="3" end="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P spid="15" grpId="0" animBg="1"/>
      <p:bldP spid="13" grpId="0" animBg="1"/>
      <p:bldP spid="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C54184-0298-47EA-BFF6-293D2833EC80}"/>
              </a:ext>
            </a:extLst>
          </p:cNvPr>
          <p:cNvPicPr>
            <a:picLocks noChangeAspect="1"/>
          </p:cNvPicPr>
          <p:nvPr/>
        </p:nvPicPr>
        <p:blipFill>
          <a:blip r:embed="rId3"/>
          <a:stretch>
            <a:fillRect/>
          </a:stretch>
        </p:blipFill>
        <p:spPr>
          <a:xfrm>
            <a:off x="1614487" y="4987024"/>
            <a:ext cx="5991225" cy="571500"/>
          </a:xfrm>
          <a:prstGeom prst="rect">
            <a:avLst/>
          </a:prstGeom>
        </p:spPr>
      </p:pic>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sp>
        <p:nvSpPr>
          <p:cNvPr id="21" name="Rectangle 20">
            <a:extLst>
              <a:ext uri="{FF2B5EF4-FFF2-40B4-BE49-F238E27FC236}">
                <a16:creationId xmlns:a16="http://schemas.microsoft.com/office/drawing/2014/main" id="{BCFD84FC-C415-44FB-A8C8-4AEB97C82B31}"/>
              </a:ext>
            </a:extLst>
          </p:cNvPr>
          <p:cNvSpPr/>
          <p:nvPr/>
        </p:nvSpPr>
        <p:spPr>
          <a:xfrm>
            <a:off x="152400" y="928387"/>
            <a:ext cx="8915400" cy="3613746"/>
          </a:xfrm>
          <a:prstGeom prst="rect">
            <a:avLst/>
          </a:prstGeom>
        </p:spPr>
        <p:txBody>
          <a:bodyPr wrap="square">
            <a:spAutoFit/>
          </a:bodyPr>
          <a:lstStyle/>
          <a:p>
            <a:pPr>
              <a:lnSpc>
                <a:spcPct val="150000"/>
              </a:lnSpc>
            </a:pPr>
            <a:r>
              <a:rPr lang="en-US" sz="1400" dirty="0"/>
              <a:t>You will then have the following options:</a:t>
            </a:r>
          </a:p>
          <a:p>
            <a:pPr>
              <a:lnSpc>
                <a:spcPct val="150000"/>
              </a:lnSpc>
            </a:pPr>
            <a:r>
              <a:rPr lang="en-US" sz="1400" dirty="0">
                <a:solidFill>
                  <a:srgbClr val="FFFF00"/>
                </a:solidFill>
              </a:rPr>
              <a:t>Calculate: </a:t>
            </a:r>
            <a:r>
              <a:rPr lang="en-US" sz="1400" dirty="0"/>
              <a:t>This will populate the line item monetary values.</a:t>
            </a:r>
          </a:p>
          <a:p>
            <a:pPr>
              <a:lnSpc>
                <a:spcPct val="150000"/>
              </a:lnSpc>
            </a:pPr>
            <a:r>
              <a:rPr lang="en-US" sz="1400" dirty="0">
                <a:solidFill>
                  <a:srgbClr val="FFFF00"/>
                </a:solidFill>
              </a:rPr>
              <a:t>Submit: </a:t>
            </a:r>
            <a:r>
              <a:rPr lang="en-US" sz="1400" dirty="0"/>
              <a:t>This will submit your document (if you have any errors, you will get an error message).</a:t>
            </a:r>
          </a:p>
          <a:p>
            <a:pPr>
              <a:lnSpc>
                <a:spcPct val="150000"/>
              </a:lnSpc>
            </a:pPr>
            <a:r>
              <a:rPr lang="en-US" sz="1400" dirty="0">
                <a:solidFill>
                  <a:srgbClr val="FFFF00"/>
                </a:solidFill>
              </a:rPr>
              <a:t>Save: </a:t>
            </a:r>
            <a:r>
              <a:rPr lang="en-US" sz="1400" dirty="0"/>
              <a:t>This will save your document.  You can find it again in your action list to complete it.</a:t>
            </a:r>
          </a:p>
          <a:p>
            <a:pPr>
              <a:lnSpc>
                <a:spcPct val="150000"/>
              </a:lnSpc>
            </a:pPr>
            <a:r>
              <a:rPr lang="en-US" sz="1400" dirty="0">
                <a:solidFill>
                  <a:srgbClr val="FFFF00"/>
                </a:solidFill>
              </a:rPr>
              <a:t>Reload: </a:t>
            </a:r>
            <a:r>
              <a:rPr lang="en-US" sz="1400" dirty="0"/>
              <a:t>This will revert back to the last entered information.  If you saved your document, it will only revert back to information at that point in time.</a:t>
            </a:r>
          </a:p>
          <a:p>
            <a:pPr>
              <a:lnSpc>
                <a:spcPct val="150000"/>
              </a:lnSpc>
            </a:pPr>
            <a:r>
              <a:rPr lang="en-US" sz="1400" dirty="0">
                <a:solidFill>
                  <a:srgbClr val="FFFF00"/>
                </a:solidFill>
              </a:rPr>
              <a:t>Close: </a:t>
            </a:r>
            <a:r>
              <a:rPr lang="en-US" sz="1400" dirty="0"/>
              <a:t>This will close your document (you will be asked if you want to save it before you close it).</a:t>
            </a:r>
          </a:p>
          <a:p>
            <a:pPr>
              <a:lnSpc>
                <a:spcPct val="150000"/>
              </a:lnSpc>
            </a:pPr>
            <a:r>
              <a:rPr lang="en-US" sz="1400" dirty="0">
                <a:solidFill>
                  <a:srgbClr val="FFFF00"/>
                </a:solidFill>
              </a:rPr>
              <a:t>Cancel: </a:t>
            </a:r>
            <a:r>
              <a:rPr lang="en-US" sz="1400" dirty="0"/>
              <a:t>This will cancel your document.</a:t>
            </a:r>
          </a:p>
          <a:p>
            <a:pPr>
              <a:lnSpc>
                <a:spcPct val="150000"/>
              </a:lnSpc>
            </a:pPr>
            <a:r>
              <a:rPr lang="en-US" sz="1400" dirty="0">
                <a:solidFill>
                  <a:srgbClr val="FFFF00"/>
                </a:solidFill>
              </a:rPr>
              <a:t>Copy: </a:t>
            </a:r>
            <a:r>
              <a:rPr lang="en-US" sz="1400" dirty="0"/>
              <a:t>This will copy your document (except the Capital Asset tab and any attachments). So, if your document was disapproved, once you have acknowledged it, you can do a search to find it and copy it (so you don’t have to reenter information). NOTE: If you used Shop Catalog, Copy is not available. </a:t>
            </a:r>
          </a:p>
        </p:txBody>
      </p:sp>
      <p:sp>
        <p:nvSpPr>
          <p:cNvPr id="11" name="Oval 10">
            <a:extLst>
              <a:ext uri="{FF2B5EF4-FFF2-40B4-BE49-F238E27FC236}">
                <a16:creationId xmlns:a16="http://schemas.microsoft.com/office/drawing/2014/main" id="{679FA4DD-3ACA-4CB7-96B2-D9B77466D8C8}"/>
              </a:ext>
            </a:extLst>
          </p:cNvPr>
          <p:cNvSpPr/>
          <p:nvPr/>
        </p:nvSpPr>
        <p:spPr>
          <a:xfrm>
            <a:off x="1828800" y="5164172"/>
            <a:ext cx="838201" cy="34543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60ECBAE-383B-466C-8B9C-623F76DED90F}"/>
              </a:ext>
            </a:extLst>
          </p:cNvPr>
          <p:cNvSpPr/>
          <p:nvPr/>
        </p:nvSpPr>
        <p:spPr>
          <a:xfrm>
            <a:off x="2756876" y="5156270"/>
            <a:ext cx="838201" cy="34543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F4EEA459-D7FA-4D89-A33D-2F011A5217B0}"/>
              </a:ext>
            </a:extLst>
          </p:cNvPr>
          <p:cNvSpPr/>
          <p:nvPr/>
        </p:nvSpPr>
        <p:spPr>
          <a:xfrm>
            <a:off x="4343400" y="5162738"/>
            <a:ext cx="703206" cy="33896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3DD033F3-C24D-436F-BE44-CDD27D92E581}"/>
              </a:ext>
            </a:extLst>
          </p:cNvPr>
          <p:cNvSpPr/>
          <p:nvPr/>
        </p:nvSpPr>
        <p:spPr>
          <a:xfrm>
            <a:off x="5181600" y="5164172"/>
            <a:ext cx="658702" cy="34543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490884CA-A817-49B0-B8B6-CAFF87EB35B0}"/>
              </a:ext>
            </a:extLst>
          </p:cNvPr>
          <p:cNvSpPr/>
          <p:nvPr/>
        </p:nvSpPr>
        <p:spPr>
          <a:xfrm>
            <a:off x="5884806" y="5164171"/>
            <a:ext cx="838201" cy="33896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7AF04FBB-6443-4DF5-93EE-82E1DC6325B4}"/>
              </a:ext>
            </a:extLst>
          </p:cNvPr>
          <p:cNvSpPr/>
          <p:nvPr/>
        </p:nvSpPr>
        <p:spPr>
          <a:xfrm>
            <a:off x="6723007" y="5164172"/>
            <a:ext cx="838201" cy="34543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AD4A33C0-16A4-4FDE-B56B-BC2A37C3F708}"/>
              </a:ext>
            </a:extLst>
          </p:cNvPr>
          <p:cNvSpPr/>
          <p:nvPr/>
        </p:nvSpPr>
        <p:spPr>
          <a:xfrm>
            <a:off x="3640193" y="5162737"/>
            <a:ext cx="658702" cy="31775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47903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xEl>
                                              <p:pRg st="6" end="6"/>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xEl>
                                              <p:pRg st="7" end="7"/>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90C288-8963-8D0A-EE7E-D22AFFD7F056}"/>
              </a:ext>
            </a:extLst>
          </p:cNvPr>
          <p:cNvSpPr>
            <a:spLocks noGrp="1"/>
          </p:cNvSpPr>
          <p:nvPr>
            <p:ph type="title"/>
          </p:nvPr>
        </p:nvSpPr>
        <p:spPr>
          <a:xfrm>
            <a:off x="2285999" y="304800"/>
            <a:ext cx="4572000" cy="664797"/>
          </a:xfrm>
        </p:spPr>
        <p:txBody>
          <a:bodyPr/>
          <a:lstStyle/>
          <a:p>
            <a:r>
              <a:rPr lang="en-US" dirty="0"/>
              <a:t>MAKING CHANGES</a:t>
            </a:r>
          </a:p>
        </p:txBody>
      </p:sp>
      <p:sp>
        <p:nvSpPr>
          <p:cNvPr id="6" name="Rectangle 5">
            <a:extLst>
              <a:ext uri="{FF2B5EF4-FFF2-40B4-BE49-F238E27FC236}">
                <a16:creationId xmlns:a16="http://schemas.microsoft.com/office/drawing/2014/main" id="{1B369D79-E2AA-8140-C685-20DC241628C0}"/>
              </a:ext>
            </a:extLst>
          </p:cNvPr>
          <p:cNvSpPr/>
          <p:nvPr/>
        </p:nvSpPr>
        <p:spPr>
          <a:xfrm>
            <a:off x="426310" y="1600200"/>
            <a:ext cx="8291377" cy="2677656"/>
          </a:xfrm>
          <a:prstGeom prst="rect">
            <a:avLst/>
          </a:prstGeom>
        </p:spPr>
        <p:txBody>
          <a:bodyPr wrap="square">
            <a:spAutoFit/>
          </a:bodyPr>
          <a:lstStyle/>
          <a:p>
            <a:r>
              <a:rPr lang="en-US" sz="2400" dirty="0">
                <a:solidFill>
                  <a:srgbClr val="2B893D"/>
                </a:solidFill>
              </a:rPr>
              <a:t>Questions to ask before making a change:</a:t>
            </a:r>
          </a:p>
          <a:p>
            <a:endParaRPr lang="en-US" dirty="0"/>
          </a:p>
          <a:p>
            <a:pPr marL="285750" indent="-285750">
              <a:buFont typeface="Arial" panose="020B0604020202020204" pitchFamily="34" charset="0"/>
              <a:buChar char="•"/>
            </a:pPr>
            <a:r>
              <a:rPr lang="en-US" dirty="0">
                <a:solidFill>
                  <a:srgbClr val="FFFF00"/>
                </a:solidFill>
              </a:rPr>
              <a:t>Is the CAPITAL ASSET tab already completed?</a:t>
            </a:r>
          </a:p>
          <a:p>
            <a:r>
              <a:rPr lang="en-US" dirty="0"/>
              <a:t>If so:</a:t>
            </a:r>
          </a:p>
          <a:p>
            <a:endParaRPr lang="en-US" dirty="0"/>
          </a:p>
          <a:p>
            <a:pPr marL="285750" indent="-285750">
              <a:buFont typeface="Arial" panose="020B0604020202020204" pitchFamily="34" charset="0"/>
              <a:buChar char="•"/>
            </a:pPr>
            <a:r>
              <a:rPr lang="en-US" dirty="0"/>
              <a:t>How will changing an object code from capital to non-capital or from non-capital to capital affect the Capital Asset tab information?</a:t>
            </a:r>
          </a:p>
          <a:p>
            <a:endParaRPr lang="en-US" dirty="0"/>
          </a:p>
          <a:p>
            <a:pPr marL="285750" indent="-285750">
              <a:buFont typeface="Arial" panose="020B0604020202020204" pitchFamily="34" charset="0"/>
              <a:buChar char="•"/>
            </a:pPr>
            <a:r>
              <a:rPr lang="en-US" dirty="0"/>
              <a:t>How will adding or deleting a line affect the Capital Asset tab information?</a:t>
            </a:r>
          </a:p>
        </p:txBody>
      </p:sp>
    </p:spTree>
    <p:extLst>
      <p:ext uri="{BB962C8B-B14F-4D97-AF65-F5344CB8AC3E}">
        <p14:creationId xmlns:p14="http://schemas.microsoft.com/office/powerpoint/2010/main" val="11610116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939" y="1489366"/>
            <a:ext cx="8839199" cy="1754326"/>
          </a:xfrm>
          <a:prstGeom prst="rect">
            <a:avLst/>
          </a:prstGeom>
        </p:spPr>
        <p:txBody>
          <a:bodyPr wrap="square">
            <a:spAutoFit/>
          </a:bodyPr>
          <a:lstStyle/>
          <a:p>
            <a:r>
              <a:rPr lang="en-US" dirty="0"/>
              <a:t>NOTE: Any time you make changes and BEFORE you have saved your document, you may click on the “reload” button to start over with your changes.</a:t>
            </a:r>
          </a:p>
          <a:p>
            <a:endParaRPr lang="en-US" dirty="0"/>
          </a:p>
          <a:p>
            <a:r>
              <a:rPr lang="en-US" dirty="0"/>
              <a:t>Once you have saved your document, you will be making new changes from that point on. Also, if you click on “Change” in the Capital Asset tab to remove information, reload will not repopulate the information in the Capital Asset tab.</a:t>
            </a:r>
          </a:p>
        </p:txBody>
      </p:sp>
      <p:sp>
        <p:nvSpPr>
          <p:cNvPr id="13" name="Rectangle 12">
            <a:extLst>
              <a:ext uri="{FF2B5EF4-FFF2-40B4-BE49-F238E27FC236}">
                <a16:creationId xmlns:a16="http://schemas.microsoft.com/office/drawing/2014/main" id="{74A328E4-0AC2-44C7-B9A7-4E44003BB531}"/>
              </a:ext>
            </a:extLst>
          </p:cNvPr>
          <p:cNvSpPr/>
          <p:nvPr/>
        </p:nvSpPr>
        <p:spPr>
          <a:xfrm>
            <a:off x="228600" y="1143000"/>
            <a:ext cx="8839199" cy="646331"/>
          </a:xfrm>
          <a:prstGeom prst="rect">
            <a:avLst/>
          </a:prstGeom>
        </p:spPr>
        <p:txBody>
          <a:bodyPr wrap="square">
            <a:spAutoFit/>
          </a:bodyPr>
          <a:lstStyle/>
          <a:p>
            <a:endParaRPr lang="en-US" dirty="0"/>
          </a:p>
          <a:p>
            <a:endParaRPr lang="en-US" dirty="0"/>
          </a:p>
        </p:txBody>
      </p:sp>
      <p:sp>
        <p:nvSpPr>
          <p:cNvPr id="6" name="Title 5">
            <a:extLst>
              <a:ext uri="{FF2B5EF4-FFF2-40B4-BE49-F238E27FC236}">
                <a16:creationId xmlns:a16="http://schemas.microsoft.com/office/drawing/2014/main" id="{699E443A-76FE-0878-694D-1B34A21E31D7}"/>
              </a:ext>
            </a:extLst>
          </p:cNvPr>
          <p:cNvSpPr>
            <a:spLocks noGrp="1"/>
          </p:cNvSpPr>
          <p:nvPr>
            <p:ph type="title"/>
          </p:nvPr>
        </p:nvSpPr>
        <p:spPr>
          <a:xfrm>
            <a:off x="2249539" y="297080"/>
            <a:ext cx="4572000" cy="664797"/>
          </a:xfrm>
        </p:spPr>
        <p:txBody>
          <a:bodyPr/>
          <a:lstStyle/>
          <a:p>
            <a:r>
              <a:rPr lang="en-US" dirty="0"/>
              <a:t>MAKING CHANGES</a:t>
            </a:r>
          </a:p>
        </p:txBody>
      </p:sp>
      <p:pic>
        <p:nvPicPr>
          <p:cNvPr id="19" name="Picture 18">
            <a:extLst>
              <a:ext uri="{FF2B5EF4-FFF2-40B4-BE49-F238E27FC236}">
                <a16:creationId xmlns:a16="http://schemas.microsoft.com/office/drawing/2014/main" id="{3A618024-C8A4-4ABA-6C7D-B630C57E95A2}"/>
              </a:ext>
            </a:extLst>
          </p:cNvPr>
          <p:cNvPicPr>
            <a:picLocks noChangeAspect="1"/>
          </p:cNvPicPr>
          <p:nvPr/>
        </p:nvPicPr>
        <p:blipFill>
          <a:blip r:embed="rId3"/>
          <a:stretch>
            <a:fillRect/>
          </a:stretch>
        </p:blipFill>
        <p:spPr>
          <a:xfrm>
            <a:off x="1478013" y="3734603"/>
            <a:ext cx="6115050" cy="571500"/>
          </a:xfrm>
          <a:prstGeom prst="rect">
            <a:avLst/>
          </a:prstGeom>
        </p:spPr>
      </p:pic>
      <p:sp>
        <p:nvSpPr>
          <p:cNvPr id="20" name="Oval 19">
            <a:extLst>
              <a:ext uri="{FF2B5EF4-FFF2-40B4-BE49-F238E27FC236}">
                <a16:creationId xmlns:a16="http://schemas.microsoft.com/office/drawing/2014/main" id="{4C4CC715-AD17-94DB-9F18-693F256AEA43}"/>
              </a:ext>
            </a:extLst>
          </p:cNvPr>
          <p:cNvSpPr/>
          <p:nvPr/>
        </p:nvSpPr>
        <p:spPr>
          <a:xfrm>
            <a:off x="4343400" y="3902499"/>
            <a:ext cx="838200" cy="23570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E358D85C-CB13-0434-0104-C7E03235EF6B}"/>
              </a:ext>
            </a:extLst>
          </p:cNvPr>
          <p:cNvSpPr/>
          <p:nvPr/>
        </p:nvSpPr>
        <p:spPr>
          <a:xfrm>
            <a:off x="3657600" y="3914636"/>
            <a:ext cx="533400" cy="23570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48914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1BB48ED0-566B-79D1-6DA3-C1195A434AAC}"/>
              </a:ext>
            </a:extLst>
          </p:cNvPr>
          <p:cNvPicPr>
            <a:picLocks noChangeAspect="1"/>
          </p:cNvPicPr>
          <p:nvPr/>
        </p:nvPicPr>
        <p:blipFill>
          <a:blip r:embed="rId3"/>
          <a:stretch>
            <a:fillRect/>
          </a:stretch>
        </p:blipFill>
        <p:spPr>
          <a:xfrm>
            <a:off x="841572" y="3560286"/>
            <a:ext cx="7426128" cy="2668316"/>
          </a:xfrm>
          <a:prstGeom prst="rect">
            <a:avLst/>
          </a:prstGeom>
        </p:spPr>
      </p:pic>
      <p:pic>
        <p:nvPicPr>
          <p:cNvPr id="10" name="Picture 9">
            <a:extLst>
              <a:ext uri="{FF2B5EF4-FFF2-40B4-BE49-F238E27FC236}">
                <a16:creationId xmlns:a16="http://schemas.microsoft.com/office/drawing/2014/main" id="{60C11520-50CE-6F38-08F3-591F6568A563}"/>
              </a:ext>
            </a:extLst>
          </p:cNvPr>
          <p:cNvPicPr>
            <a:picLocks noChangeAspect="1"/>
          </p:cNvPicPr>
          <p:nvPr/>
        </p:nvPicPr>
        <p:blipFill>
          <a:blip r:embed="rId4"/>
          <a:stretch>
            <a:fillRect/>
          </a:stretch>
        </p:blipFill>
        <p:spPr>
          <a:xfrm>
            <a:off x="1338262" y="3748158"/>
            <a:ext cx="6467475" cy="2305050"/>
          </a:xfrm>
          <a:prstGeom prst="rect">
            <a:avLst/>
          </a:prstGeom>
        </p:spPr>
      </p:pic>
      <p:sp>
        <p:nvSpPr>
          <p:cNvPr id="13" name="Rectangle 12">
            <a:extLst>
              <a:ext uri="{FF2B5EF4-FFF2-40B4-BE49-F238E27FC236}">
                <a16:creationId xmlns:a16="http://schemas.microsoft.com/office/drawing/2014/main" id="{74A328E4-0AC2-44C7-B9A7-4E44003BB531}"/>
              </a:ext>
            </a:extLst>
          </p:cNvPr>
          <p:cNvSpPr/>
          <p:nvPr/>
        </p:nvSpPr>
        <p:spPr>
          <a:xfrm>
            <a:off x="228600" y="1143000"/>
            <a:ext cx="8839199" cy="646331"/>
          </a:xfrm>
          <a:prstGeom prst="rect">
            <a:avLst/>
          </a:prstGeom>
        </p:spPr>
        <p:txBody>
          <a:bodyPr wrap="square">
            <a:spAutoFit/>
          </a:bodyPr>
          <a:lstStyle/>
          <a:p>
            <a:endParaRPr lang="en-US" dirty="0"/>
          </a:p>
          <a:p>
            <a:endParaRPr lang="en-US" dirty="0"/>
          </a:p>
        </p:txBody>
      </p:sp>
      <p:sp>
        <p:nvSpPr>
          <p:cNvPr id="6" name="Title 5">
            <a:extLst>
              <a:ext uri="{FF2B5EF4-FFF2-40B4-BE49-F238E27FC236}">
                <a16:creationId xmlns:a16="http://schemas.microsoft.com/office/drawing/2014/main" id="{699E443A-76FE-0878-694D-1B34A21E31D7}"/>
              </a:ext>
            </a:extLst>
          </p:cNvPr>
          <p:cNvSpPr>
            <a:spLocks noGrp="1"/>
          </p:cNvSpPr>
          <p:nvPr>
            <p:ph type="title"/>
          </p:nvPr>
        </p:nvSpPr>
        <p:spPr>
          <a:xfrm>
            <a:off x="2249539" y="297080"/>
            <a:ext cx="4572000" cy="664797"/>
          </a:xfrm>
        </p:spPr>
        <p:txBody>
          <a:bodyPr/>
          <a:lstStyle/>
          <a:p>
            <a:r>
              <a:rPr lang="en-US" dirty="0"/>
              <a:t>MAKING CHANGES</a:t>
            </a:r>
          </a:p>
        </p:txBody>
      </p:sp>
      <p:sp>
        <p:nvSpPr>
          <p:cNvPr id="7" name="Oval 6">
            <a:extLst>
              <a:ext uri="{FF2B5EF4-FFF2-40B4-BE49-F238E27FC236}">
                <a16:creationId xmlns:a16="http://schemas.microsoft.com/office/drawing/2014/main" id="{240C441C-152B-2D8D-5BEC-0D94EE66D9B6}"/>
              </a:ext>
            </a:extLst>
          </p:cNvPr>
          <p:cNvSpPr/>
          <p:nvPr/>
        </p:nvSpPr>
        <p:spPr>
          <a:xfrm>
            <a:off x="876300" y="3590058"/>
            <a:ext cx="342900" cy="20997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1DC80933-8E15-00A2-C06D-22F09E0548EB}"/>
              </a:ext>
            </a:extLst>
          </p:cNvPr>
          <p:cNvSpPr/>
          <p:nvPr/>
        </p:nvSpPr>
        <p:spPr>
          <a:xfrm>
            <a:off x="1476886" y="3800036"/>
            <a:ext cx="1494914" cy="39096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2CD7C774-7057-3216-C25F-75B8F639EAE6}"/>
              </a:ext>
            </a:extLst>
          </p:cNvPr>
          <p:cNvPicPr>
            <a:picLocks noChangeAspect="1"/>
          </p:cNvPicPr>
          <p:nvPr/>
        </p:nvPicPr>
        <p:blipFill>
          <a:blip r:embed="rId5"/>
          <a:stretch>
            <a:fillRect/>
          </a:stretch>
        </p:blipFill>
        <p:spPr>
          <a:xfrm>
            <a:off x="647699" y="4462967"/>
            <a:ext cx="8001000" cy="1709465"/>
          </a:xfrm>
          <a:prstGeom prst="rect">
            <a:avLst/>
          </a:prstGeom>
        </p:spPr>
      </p:pic>
      <p:sp>
        <p:nvSpPr>
          <p:cNvPr id="17" name="Oval 16">
            <a:extLst>
              <a:ext uri="{FF2B5EF4-FFF2-40B4-BE49-F238E27FC236}">
                <a16:creationId xmlns:a16="http://schemas.microsoft.com/office/drawing/2014/main" id="{0A96A4E7-0EF2-3BF1-61E3-0C0C6F1CA5B7}"/>
              </a:ext>
            </a:extLst>
          </p:cNvPr>
          <p:cNvSpPr/>
          <p:nvPr/>
        </p:nvSpPr>
        <p:spPr>
          <a:xfrm>
            <a:off x="647699" y="4457571"/>
            <a:ext cx="952501" cy="27758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29B1A8A-98CA-3537-BF90-43B3FD89407C}"/>
              </a:ext>
            </a:extLst>
          </p:cNvPr>
          <p:cNvSpPr txBox="1"/>
          <p:nvPr/>
        </p:nvSpPr>
        <p:spPr>
          <a:xfrm>
            <a:off x="177013" y="1228448"/>
            <a:ext cx="8458199" cy="954107"/>
          </a:xfrm>
          <a:prstGeom prst="rect">
            <a:avLst/>
          </a:prstGeom>
          <a:noFill/>
        </p:spPr>
        <p:txBody>
          <a:bodyPr wrap="square">
            <a:spAutoFit/>
          </a:bodyPr>
          <a:lstStyle/>
          <a:p>
            <a:r>
              <a:rPr lang="en-US" sz="1400" dirty="0"/>
              <a:t>The Capital Asset Tab, Items tab, and Account Summary tab are all related to each other.</a:t>
            </a:r>
          </a:p>
          <a:p>
            <a:endParaRPr lang="en-US" sz="1400" dirty="0"/>
          </a:p>
          <a:p>
            <a:r>
              <a:rPr lang="en-US" sz="1400" dirty="0">
                <a:solidFill>
                  <a:srgbClr val="FFFF00"/>
                </a:solidFill>
              </a:rPr>
              <a:t>NOTE: </a:t>
            </a:r>
            <a:r>
              <a:rPr lang="en-US" sz="1400" dirty="0"/>
              <a:t>If the Capital Asset tab is not populated, make changes in the Items tab first, update the Account Summary tab next, and then enter the Capital Asset tab information.</a:t>
            </a:r>
          </a:p>
        </p:txBody>
      </p:sp>
      <p:pic>
        <p:nvPicPr>
          <p:cNvPr id="4" name="Picture 3">
            <a:extLst>
              <a:ext uri="{FF2B5EF4-FFF2-40B4-BE49-F238E27FC236}">
                <a16:creationId xmlns:a16="http://schemas.microsoft.com/office/drawing/2014/main" id="{B5DC079D-9398-CF34-4ECD-75E474C3A417}"/>
              </a:ext>
            </a:extLst>
          </p:cNvPr>
          <p:cNvPicPr>
            <a:picLocks noChangeAspect="1"/>
          </p:cNvPicPr>
          <p:nvPr/>
        </p:nvPicPr>
        <p:blipFill>
          <a:blip r:embed="rId6"/>
          <a:stretch>
            <a:fillRect/>
          </a:stretch>
        </p:blipFill>
        <p:spPr>
          <a:xfrm>
            <a:off x="1567662" y="3105676"/>
            <a:ext cx="5676900" cy="2476500"/>
          </a:xfrm>
          <a:prstGeom prst="rect">
            <a:avLst/>
          </a:prstGeom>
        </p:spPr>
      </p:pic>
      <p:sp>
        <p:nvSpPr>
          <p:cNvPr id="5" name="Oval 4">
            <a:extLst>
              <a:ext uri="{FF2B5EF4-FFF2-40B4-BE49-F238E27FC236}">
                <a16:creationId xmlns:a16="http://schemas.microsoft.com/office/drawing/2014/main" id="{AE40800F-1A08-2F72-8FE1-48D716A3B989}"/>
              </a:ext>
            </a:extLst>
          </p:cNvPr>
          <p:cNvSpPr/>
          <p:nvPr/>
        </p:nvSpPr>
        <p:spPr>
          <a:xfrm>
            <a:off x="2971800" y="4069743"/>
            <a:ext cx="4114800" cy="102393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76760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15" presetID="1" presetClass="exit" presetSubtype="0" fill="hold"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7"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ctr"/>
            <a:r>
              <a:rPr lang="en-US" dirty="0"/>
              <a:t> ACCOUNT NUMBER/FUNDING</a:t>
            </a:r>
          </a:p>
        </p:txBody>
      </p:sp>
      <p:sp>
        <p:nvSpPr>
          <p:cNvPr id="7" name="Text Placeholder 6"/>
          <p:cNvSpPr>
            <a:spLocks noGrp="1"/>
          </p:cNvSpPr>
          <p:nvPr>
            <p:ph type="body" sz="quarter" idx="10"/>
          </p:nvPr>
        </p:nvSpPr>
        <p:spPr>
          <a:xfrm>
            <a:off x="266700" y="1219200"/>
            <a:ext cx="8610600" cy="3705630"/>
          </a:xfrm>
        </p:spPr>
        <p:txBody>
          <a:bodyPr/>
          <a:lstStyle/>
          <a:p>
            <a:pPr marL="0" indent="0">
              <a:buNone/>
            </a:pPr>
            <a:endParaRPr lang="en-US" sz="2800" dirty="0"/>
          </a:p>
          <a:p>
            <a:pPr>
              <a:buFont typeface="Arial" panose="020B0604020202020204" pitchFamily="34" charset="0"/>
              <a:buChar char="•"/>
            </a:pPr>
            <a:r>
              <a:rPr lang="en-US" sz="2800" dirty="0"/>
              <a:t>CSU account numbers vary.</a:t>
            </a:r>
          </a:p>
          <a:p>
            <a:pPr>
              <a:buFont typeface="Arial" panose="020B0604020202020204" pitchFamily="34" charset="0"/>
              <a:buChar char="•"/>
            </a:pPr>
            <a:endParaRPr lang="en-US" sz="2800" dirty="0"/>
          </a:p>
          <a:p>
            <a:pPr>
              <a:buFont typeface="Arial" panose="020B0604020202020204" pitchFamily="34" charset="0"/>
              <a:buChar char="•"/>
            </a:pPr>
            <a:r>
              <a:rPr lang="en-US" sz="2800" dirty="0"/>
              <a:t>Construction (plant fund) accounts usually start with 77.</a:t>
            </a:r>
          </a:p>
          <a:p>
            <a:pPr>
              <a:buFont typeface="Arial" panose="020B0604020202020204" pitchFamily="34" charset="0"/>
              <a:buChar char="•"/>
            </a:pPr>
            <a:endParaRPr lang="en-US" sz="2800" dirty="0"/>
          </a:p>
          <a:p>
            <a:pPr>
              <a:buFont typeface="Arial" panose="020B0604020202020204" pitchFamily="34" charset="0"/>
              <a:buChar char="•"/>
            </a:pPr>
            <a:r>
              <a:rPr lang="en-US" sz="2800" dirty="0"/>
              <a:t>County Extension accounts usually start with 99.</a:t>
            </a:r>
          </a:p>
          <a:p>
            <a:pPr>
              <a:buFont typeface="Arial" panose="020B0604020202020204" pitchFamily="34" charset="0"/>
              <a:buChar char="•"/>
            </a:pPr>
            <a:endParaRPr lang="en-US" sz="2800" dirty="0"/>
          </a:p>
          <a:p>
            <a:pPr>
              <a:buFont typeface="Arial" panose="020B0604020202020204" pitchFamily="34" charset="0"/>
              <a:buChar char="•"/>
            </a:pPr>
            <a:r>
              <a:rPr lang="en-US" sz="2800" dirty="0"/>
              <a:t>Federal/Sponsor accounts usually start with 53.</a:t>
            </a:r>
            <a:endParaRPr lang="en-US" dirty="0"/>
          </a:p>
        </p:txBody>
      </p:sp>
    </p:spTree>
    <p:extLst>
      <p:ext uri="{BB962C8B-B14F-4D97-AF65-F5344CB8AC3E}">
        <p14:creationId xmlns:p14="http://schemas.microsoft.com/office/powerpoint/2010/main" val="10135918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wipe(left)">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wipe(left)">
                                      <p:cBhvr>
                                        <p:cTn id="17" dur="500"/>
                                        <p:tgtEl>
                                          <p:spTgt spid="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wipe(left)">
                                      <p:cBhvr>
                                        <p:cTn id="2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79879E-E77F-448B-8520-22D96A9899EC}"/>
              </a:ext>
            </a:extLst>
          </p:cNvPr>
          <p:cNvPicPr>
            <a:picLocks noChangeAspect="1"/>
          </p:cNvPicPr>
          <p:nvPr/>
        </p:nvPicPr>
        <p:blipFill>
          <a:blip r:embed="rId3"/>
          <a:stretch>
            <a:fillRect/>
          </a:stretch>
        </p:blipFill>
        <p:spPr>
          <a:xfrm>
            <a:off x="466148" y="2456996"/>
            <a:ext cx="8211703" cy="1140254"/>
          </a:xfrm>
          <a:prstGeom prst="rect">
            <a:avLst/>
          </a:prstGeom>
        </p:spPr>
      </p:pic>
      <p:sp>
        <p:nvSpPr>
          <p:cNvPr id="4" name="Rectangle 3"/>
          <p:cNvSpPr/>
          <p:nvPr/>
        </p:nvSpPr>
        <p:spPr>
          <a:xfrm>
            <a:off x="652172" y="1088415"/>
            <a:ext cx="7839653" cy="1200329"/>
          </a:xfrm>
          <a:prstGeom prst="rect">
            <a:avLst/>
          </a:prstGeom>
        </p:spPr>
        <p:txBody>
          <a:bodyPr wrap="square">
            <a:spAutoFit/>
          </a:bodyPr>
          <a:lstStyle/>
          <a:p>
            <a:r>
              <a:rPr lang="en-US" dirty="0"/>
              <a:t>CAPITAL ASSET TAB</a:t>
            </a:r>
          </a:p>
          <a:p>
            <a:r>
              <a:rPr lang="en-US" dirty="0"/>
              <a:t>If the Capital Asset tab is populated there are two buttons available:</a:t>
            </a:r>
          </a:p>
          <a:p>
            <a:pPr marL="285750" indent="-285750">
              <a:buFont typeface="Arial" panose="020B0604020202020204" pitchFamily="34" charset="0"/>
              <a:buChar char="•"/>
            </a:pPr>
            <a:r>
              <a:rPr lang="en-US" dirty="0"/>
              <a:t>Change</a:t>
            </a:r>
          </a:p>
          <a:p>
            <a:pPr marL="285750" indent="-285750">
              <a:buFont typeface="Arial" panose="020B0604020202020204" pitchFamily="34" charset="0"/>
              <a:buChar char="•"/>
            </a:pPr>
            <a:r>
              <a:rPr lang="en-US" dirty="0"/>
              <a:t>Update View</a:t>
            </a:r>
          </a:p>
        </p:txBody>
      </p:sp>
      <p:sp>
        <p:nvSpPr>
          <p:cNvPr id="11" name="Oval 10"/>
          <p:cNvSpPr/>
          <p:nvPr/>
        </p:nvSpPr>
        <p:spPr>
          <a:xfrm>
            <a:off x="2209800" y="3336950"/>
            <a:ext cx="381000" cy="18409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1052475B-B9E3-4482-BCE9-00671CF37090}"/>
              </a:ext>
            </a:extLst>
          </p:cNvPr>
          <p:cNvSpPr/>
          <p:nvPr/>
        </p:nvSpPr>
        <p:spPr>
          <a:xfrm>
            <a:off x="2590800" y="3336949"/>
            <a:ext cx="597708" cy="18409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4A328E4-0AC2-44C7-B9A7-4E44003BB531}"/>
              </a:ext>
            </a:extLst>
          </p:cNvPr>
          <p:cNvSpPr/>
          <p:nvPr/>
        </p:nvSpPr>
        <p:spPr>
          <a:xfrm>
            <a:off x="228600" y="1143000"/>
            <a:ext cx="8839199" cy="646331"/>
          </a:xfrm>
          <a:prstGeom prst="rect">
            <a:avLst/>
          </a:prstGeom>
        </p:spPr>
        <p:txBody>
          <a:bodyPr wrap="square">
            <a:spAutoFit/>
          </a:bodyPr>
          <a:lstStyle/>
          <a:p>
            <a:endParaRPr lang="en-US" dirty="0"/>
          </a:p>
          <a:p>
            <a:endParaRPr lang="en-US" dirty="0"/>
          </a:p>
        </p:txBody>
      </p:sp>
      <p:sp>
        <p:nvSpPr>
          <p:cNvPr id="6" name="Title 5">
            <a:extLst>
              <a:ext uri="{FF2B5EF4-FFF2-40B4-BE49-F238E27FC236}">
                <a16:creationId xmlns:a16="http://schemas.microsoft.com/office/drawing/2014/main" id="{699E443A-76FE-0878-694D-1B34A21E31D7}"/>
              </a:ext>
            </a:extLst>
          </p:cNvPr>
          <p:cNvSpPr>
            <a:spLocks noGrp="1"/>
          </p:cNvSpPr>
          <p:nvPr>
            <p:ph type="title"/>
          </p:nvPr>
        </p:nvSpPr>
        <p:spPr>
          <a:xfrm>
            <a:off x="2249539" y="297080"/>
            <a:ext cx="4572000" cy="664797"/>
          </a:xfrm>
        </p:spPr>
        <p:txBody>
          <a:bodyPr/>
          <a:lstStyle/>
          <a:p>
            <a:r>
              <a:rPr lang="en-US" dirty="0"/>
              <a:t>MAKING CHANGES</a:t>
            </a:r>
          </a:p>
        </p:txBody>
      </p:sp>
      <p:sp>
        <p:nvSpPr>
          <p:cNvPr id="2" name="Oval 1">
            <a:extLst>
              <a:ext uri="{FF2B5EF4-FFF2-40B4-BE49-F238E27FC236}">
                <a16:creationId xmlns:a16="http://schemas.microsoft.com/office/drawing/2014/main" id="{C4AD3822-21CC-AE59-B116-7528C384581A}"/>
              </a:ext>
            </a:extLst>
          </p:cNvPr>
          <p:cNvSpPr/>
          <p:nvPr/>
        </p:nvSpPr>
        <p:spPr>
          <a:xfrm>
            <a:off x="1219200" y="2971798"/>
            <a:ext cx="1524000" cy="4572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94665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2"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A0014D43-C7F5-274E-10F1-FD8EB7040A4B}"/>
              </a:ext>
            </a:extLst>
          </p:cNvPr>
          <p:cNvPicPr>
            <a:picLocks noChangeAspect="1"/>
          </p:cNvPicPr>
          <p:nvPr/>
        </p:nvPicPr>
        <p:blipFill>
          <a:blip r:embed="rId3"/>
          <a:stretch>
            <a:fillRect/>
          </a:stretch>
        </p:blipFill>
        <p:spPr>
          <a:xfrm>
            <a:off x="1247866" y="3233238"/>
            <a:ext cx="6467475" cy="2305050"/>
          </a:xfrm>
          <a:prstGeom prst="rect">
            <a:avLst/>
          </a:prstGeom>
        </p:spPr>
      </p:pic>
      <p:pic>
        <p:nvPicPr>
          <p:cNvPr id="18" name="Picture 17">
            <a:extLst>
              <a:ext uri="{FF2B5EF4-FFF2-40B4-BE49-F238E27FC236}">
                <a16:creationId xmlns:a16="http://schemas.microsoft.com/office/drawing/2014/main" id="{F015C986-3186-C723-38BB-8B4BF794C301}"/>
              </a:ext>
            </a:extLst>
          </p:cNvPr>
          <p:cNvPicPr>
            <a:picLocks noChangeAspect="1"/>
          </p:cNvPicPr>
          <p:nvPr/>
        </p:nvPicPr>
        <p:blipFill>
          <a:blip r:embed="rId4"/>
          <a:stretch>
            <a:fillRect/>
          </a:stretch>
        </p:blipFill>
        <p:spPr>
          <a:xfrm>
            <a:off x="800099" y="5738613"/>
            <a:ext cx="7696200" cy="974594"/>
          </a:xfrm>
          <a:prstGeom prst="rect">
            <a:avLst/>
          </a:prstGeom>
        </p:spPr>
      </p:pic>
      <p:sp>
        <p:nvSpPr>
          <p:cNvPr id="13" name="Rectangle 12">
            <a:extLst>
              <a:ext uri="{FF2B5EF4-FFF2-40B4-BE49-F238E27FC236}">
                <a16:creationId xmlns:a16="http://schemas.microsoft.com/office/drawing/2014/main" id="{74A328E4-0AC2-44C7-B9A7-4E44003BB531}"/>
              </a:ext>
            </a:extLst>
          </p:cNvPr>
          <p:cNvSpPr/>
          <p:nvPr/>
        </p:nvSpPr>
        <p:spPr>
          <a:xfrm>
            <a:off x="228600" y="1143000"/>
            <a:ext cx="8839199" cy="646331"/>
          </a:xfrm>
          <a:prstGeom prst="rect">
            <a:avLst/>
          </a:prstGeom>
        </p:spPr>
        <p:txBody>
          <a:bodyPr wrap="square">
            <a:spAutoFit/>
          </a:bodyPr>
          <a:lstStyle/>
          <a:p>
            <a:endParaRPr lang="en-US" dirty="0"/>
          </a:p>
          <a:p>
            <a:endParaRPr lang="en-US" dirty="0"/>
          </a:p>
        </p:txBody>
      </p:sp>
      <p:sp>
        <p:nvSpPr>
          <p:cNvPr id="6" name="Title 5">
            <a:extLst>
              <a:ext uri="{FF2B5EF4-FFF2-40B4-BE49-F238E27FC236}">
                <a16:creationId xmlns:a16="http://schemas.microsoft.com/office/drawing/2014/main" id="{699E443A-76FE-0878-694D-1B34A21E31D7}"/>
              </a:ext>
            </a:extLst>
          </p:cNvPr>
          <p:cNvSpPr>
            <a:spLocks noGrp="1"/>
          </p:cNvSpPr>
          <p:nvPr>
            <p:ph type="title"/>
          </p:nvPr>
        </p:nvSpPr>
        <p:spPr>
          <a:xfrm>
            <a:off x="2249539" y="297080"/>
            <a:ext cx="4572000" cy="664797"/>
          </a:xfrm>
        </p:spPr>
        <p:txBody>
          <a:bodyPr/>
          <a:lstStyle/>
          <a:p>
            <a:r>
              <a:rPr lang="en-US" dirty="0"/>
              <a:t>MAKING CHANGES</a:t>
            </a:r>
          </a:p>
        </p:txBody>
      </p:sp>
      <p:sp>
        <p:nvSpPr>
          <p:cNvPr id="3" name="TextBox 2">
            <a:extLst>
              <a:ext uri="{FF2B5EF4-FFF2-40B4-BE49-F238E27FC236}">
                <a16:creationId xmlns:a16="http://schemas.microsoft.com/office/drawing/2014/main" id="{F29B1A8A-98CA-3537-BF90-43B3FD89407C}"/>
              </a:ext>
            </a:extLst>
          </p:cNvPr>
          <p:cNvSpPr txBox="1"/>
          <p:nvPr/>
        </p:nvSpPr>
        <p:spPr>
          <a:xfrm>
            <a:off x="306936" y="1086178"/>
            <a:ext cx="8785139" cy="1708160"/>
          </a:xfrm>
          <a:prstGeom prst="rect">
            <a:avLst/>
          </a:prstGeom>
          <a:noFill/>
        </p:spPr>
        <p:txBody>
          <a:bodyPr wrap="square">
            <a:spAutoFit/>
          </a:bodyPr>
          <a:lstStyle/>
          <a:p>
            <a:r>
              <a:rPr lang="en-US" sz="1500" dirty="0"/>
              <a:t>Any changes that involve:</a:t>
            </a:r>
          </a:p>
          <a:p>
            <a:pPr marL="285750" indent="-285750">
              <a:buFont typeface="Arial" panose="020B0604020202020204" pitchFamily="34" charset="0"/>
              <a:buChar char="•"/>
            </a:pPr>
            <a:r>
              <a:rPr lang="en-US" sz="1500" dirty="0"/>
              <a:t>Removing one or more line-items that were brought into the Capital Asset tab</a:t>
            </a:r>
          </a:p>
          <a:p>
            <a:pPr marL="285750" indent="-285750">
              <a:buFont typeface="Arial" panose="020B0604020202020204" pitchFamily="34" charset="0"/>
              <a:buChar char="•"/>
            </a:pPr>
            <a:r>
              <a:rPr lang="en-US" sz="1500" dirty="0"/>
              <a:t>Changing from one Capital Asset System Type (one system/multiple systems/individual assets) to another</a:t>
            </a:r>
          </a:p>
          <a:p>
            <a:pPr marL="285750" indent="-285750">
              <a:buFont typeface="Arial" panose="020B0604020202020204" pitchFamily="34" charset="0"/>
              <a:buChar char="•"/>
            </a:pPr>
            <a:r>
              <a:rPr lang="en-US" sz="1500" dirty="0"/>
              <a:t>Changing from one Capital Asset System State (new system/modify existing system) to another</a:t>
            </a:r>
          </a:p>
          <a:p>
            <a:r>
              <a:rPr lang="en-US" sz="1500" dirty="0"/>
              <a:t>Will require you to click on “Change”.</a:t>
            </a:r>
          </a:p>
          <a:p>
            <a:endParaRPr lang="en-US" sz="1500" dirty="0"/>
          </a:p>
          <a:p>
            <a:r>
              <a:rPr lang="en-US" sz="1500" dirty="0">
                <a:solidFill>
                  <a:srgbClr val="FFFF00"/>
                </a:solidFill>
              </a:rPr>
              <a:t>NOTE: </a:t>
            </a:r>
            <a:r>
              <a:rPr lang="en-US" sz="1500" dirty="0"/>
              <a:t>You will receive a warning to asking if you want to clear the Capital Asset tab information. Click on “Yes”.</a:t>
            </a:r>
          </a:p>
        </p:txBody>
      </p:sp>
      <p:cxnSp>
        <p:nvCxnSpPr>
          <p:cNvPr id="2" name="Straight Arrow Connector 1">
            <a:extLst>
              <a:ext uri="{FF2B5EF4-FFF2-40B4-BE49-F238E27FC236}">
                <a16:creationId xmlns:a16="http://schemas.microsoft.com/office/drawing/2014/main" id="{39CA4B64-341F-DC13-7A3C-29D3860435EA}"/>
              </a:ext>
            </a:extLst>
          </p:cNvPr>
          <p:cNvCxnSpPr>
            <a:cxnSpLocks/>
          </p:cNvCxnSpPr>
          <p:nvPr/>
        </p:nvCxnSpPr>
        <p:spPr>
          <a:xfrm flipH="1">
            <a:off x="5486400" y="4987030"/>
            <a:ext cx="324559" cy="152400"/>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11" name="Oval 10">
            <a:extLst>
              <a:ext uri="{FF2B5EF4-FFF2-40B4-BE49-F238E27FC236}">
                <a16:creationId xmlns:a16="http://schemas.microsoft.com/office/drawing/2014/main" id="{2E510AAD-C9FC-3E1F-AE52-D94A7D9B333D}"/>
              </a:ext>
            </a:extLst>
          </p:cNvPr>
          <p:cNvSpPr/>
          <p:nvPr/>
        </p:nvSpPr>
        <p:spPr>
          <a:xfrm>
            <a:off x="2792840" y="4316629"/>
            <a:ext cx="2970657" cy="39381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0ABFE87A-9673-FAF5-A51F-E6C0E927A0B4}"/>
              </a:ext>
            </a:extLst>
          </p:cNvPr>
          <p:cNvSpPr/>
          <p:nvPr/>
        </p:nvSpPr>
        <p:spPr>
          <a:xfrm>
            <a:off x="2807676" y="4624093"/>
            <a:ext cx="2970657" cy="39381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a:extLst>
              <a:ext uri="{FF2B5EF4-FFF2-40B4-BE49-F238E27FC236}">
                <a16:creationId xmlns:a16="http://schemas.microsoft.com/office/drawing/2014/main" id="{1F13E1E9-E28E-EC42-960F-BE0D36A14F65}"/>
              </a:ext>
            </a:extLst>
          </p:cNvPr>
          <p:cNvCxnSpPr>
            <a:cxnSpLocks/>
          </p:cNvCxnSpPr>
          <p:nvPr/>
        </p:nvCxnSpPr>
        <p:spPr>
          <a:xfrm flipH="1">
            <a:off x="4523950" y="6272712"/>
            <a:ext cx="324559" cy="152400"/>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pic>
        <p:nvPicPr>
          <p:cNvPr id="22" name="Picture 21">
            <a:extLst>
              <a:ext uri="{FF2B5EF4-FFF2-40B4-BE49-F238E27FC236}">
                <a16:creationId xmlns:a16="http://schemas.microsoft.com/office/drawing/2014/main" id="{124D57F9-17E2-8C24-59DB-E366B1983981}"/>
              </a:ext>
            </a:extLst>
          </p:cNvPr>
          <p:cNvPicPr>
            <a:picLocks noChangeAspect="1"/>
          </p:cNvPicPr>
          <p:nvPr/>
        </p:nvPicPr>
        <p:blipFill>
          <a:blip r:embed="rId5"/>
          <a:stretch>
            <a:fillRect/>
          </a:stretch>
        </p:blipFill>
        <p:spPr>
          <a:xfrm>
            <a:off x="1066798" y="3486835"/>
            <a:ext cx="7010400" cy="2291488"/>
          </a:xfrm>
          <a:prstGeom prst="rect">
            <a:avLst/>
          </a:prstGeom>
        </p:spPr>
      </p:pic>
      <p:sp>
        <p:nvSpPr>
          <p:cNvPr id="24" name="Oval 23">
            <a:extLst>
              <a:ext uri="{FF2B5EF4-FFF2-40B4-BE49-F238E27FC236}">
                <a16:creationId xmlns:a16="http://schemas.microsoft.com/office/drawing/2014/main" id="{AFC857F7-B4A0-840C-F377-699B1F57A7FC}"/>
              </a:ext>
            </a:extLst>
          </p:cNvPr>
          <p:cNvSpPr/>
          <p:nvPr/>
        </p:nvSpPr>
        <p:spPr>
          <a:xfrm>
            <a:off x="800099" y="3810001"/>
            <a:ext cx="723901" cy="192456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66787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2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24"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79879E-E77F-448B-8520-22D96A9899EC}"/>
              </a:ext>
            </a:extLst>
          </p:cNvPr>
          <p:cNvPicPr>
            <a:picLocks noChangeAspect="1"/>
          </p:cNvPicPr>
          <p:nvPr/>
        </p:nvPicPr>
        <p:blipFill>
          <a:blip r:embed="rId3"/>
          <a:stretch>
            <a:fillRect/>
          </a:stretch>
        </p:blipFill>
        <p:spPr>
          <a:xfrm>
            <a:off x="542345" y="4221394"/>
            <a:ext cx="8211703" cy="1140254"/>
          </a:xfrm>
          <a:prstGeom prst="rect">
            <a:avLst/>
          </a:prstGeom>
        </p:spPr>
      </p:pic>
      <p:sp>
        <p:nvSpPr>
          <p:cNvPr id="9" name="Oval 8">
            <a:extLst>
              <a:ext uri="{FF2B5EF4-FFF2-40B4-BE49-F238E27FC236}">
                <a16:creationId xmlns:a16="http://schemas.microsoft.com/office/drawing/2014/main" id="{1052475B-B9E3-4482-BCE9-00671CF37090}"/>
              </a:ext>
            </a:extLst>
          </p:cNvPr>
          <p:cNvSpPr/>
          <p:nvPr/>
        </p:nvSpPr>
        <p:spPr>
          <a:xfrm>
            <a:off x="2667000" y="5105400"/>
            <a:ext cx="597708" cy="18746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7AE961-9915-4293-9452-7010B783AE68}"/>
              </a:ext>
            </a:extLst>
          </p:cNvPr>
          <p:cNvSpPr/>
          <p:nvPr/>
        </p:nvSpPr>
        <p:spPr>
          <a:xfrm>
            <a:off x="457200" y="1066800"/>
            <a:ext cx="8458200" cy="2000548"/>
          </a:xfrm>
          <a:prstGeom prst="rect">
            <a:avLst/>
          </a:prstGeom>
        </p:spPr>
        <p:txBody>
          <a:bodyPr wrap="square">
            <a:spAutoFit/>
          </a:bodyPr>
          <a:lstStyle/>
          <a:p>
            <a:r>
              <a:rPr lang="en-US" dirty="0"/>
              <a:t>“Update View” is used whenever:</a:t>
            </a:r>
          </a:p>
          <a:p>
            <a:endParaRPr lang="en-US" sz="1600" dirty="0"/>
          </a:p>
          <a:p>
            <a:pPr marL="285750" indent="-285750">
              <a:buFont typeface="Arial" panose="020B0604020202020204" pitchFamily="34" charset="0"/>
              <a:buChar char="•"/>
            </a:pPr>
            <a:r>
              <a:rPr lang="en-US" dirty="0"/>
              <a:t>Object codes have been changed from Non-Capital to Capital.</a:t>
            </a:r>
          </a:p>
          <a:p>
            <a:pPr marL="285750" indent="-285750">
              <a:buFont typeface="Arial" panose="020B0604020202020204" pitchFamily="34" charset="0"/>
              <a:buChar char="•"/>
            </a:pPr>
            <a:r>
              <a:rPr lang="en-US" dirty="0"/>
              <a:t>Account numbers have been changed on capital asset object code line items.</a:t>
            </a:r>
          </a:p>
          <a:p>
            <a:pPr marL="285750" indent="-285750">
              <a:buFont typeface="Arial" panose="020B0604020202020204" pitchFamily="34" charset="0"/>
              <a:buChar char="•"/>
            </a:pPr>
            <a:r>
              <a:rPr lang="en-US" dirty="0"/>
              <a:t>Quantities have been changed on capital asset object code line items.</a:t>
            </a:r>
          </a:p>
          <a:p>
            <a:pPr marL="285750" indent="-285750">
              <a:buFont typeface="Arial" panose="020B0604020202020204" pitchFamily="34" charset="0"/>
              <a:buChar char="•"/>
            </a:pPr>
            <a:r>
              <a:rPr lang="en-US" dirty="0"/>
              <a:t>Descriptions have been changed on capital asset object code line items.</a:t>
            </a:r>
          </a:p>
          <a:p>
            <a:pPr marL="285750" indent="-285750">
              <a:buFont typeface="Arial" panose="020B0604020202020204" pitchFamily="34" charset="0"/>
              <a:buChar char="•"/>
            </a:pPr>
            <a:r>
              <a:rPr lang="en-US" dirty="0"/>
              <a:t>Amounts have been changed on capital asset line items.</a:t>
            </a:r>
          </a:p>
        </p:txBody>
      </p:sp>
      <p:sp>
        <p:nvSpPr>
          <p:cNvPr id="6" name="Title 5">
            <a:extLst>
              <a:ext uri="{FF2B5EF4-FFF2-40B4-BE49-F238E27FC236}">
                <a16:creationId xmlns:a16="http://schemas.microsoft.com/office/drawing/2014/main" id="{699E443A-76FE-0878-694D-1B34A21E31D7}"/>
              </a:ext>
            </a:extLst>
          </p:cNvPr>
          <p:cNvSpPr>
            <a:spLocks noGrp="1"/>
          </p:cNvSpPr>
          <p:nvPr>
            <p:ph type="title"/>
          </p:nvPr>
        </p:nvSpPr>
        <p:spPr>
          <a:xfrm>
            <a:off x="2362196" y="311198"/>
            <a:ext cx="4572000" cy="664797"/>
          </a:xfrm>
        </p:spPr>
        <p:txBody>
          <a:bodyPr/>
          <a:lstStyle/>
          <a:p>
            <a:r>
              <a:rPr lang="en-US" dirty="0"/>
              <a:t>MAKING CHANGES</a:t>
            </a:r>
          </a:p>
        </p:txBody>
      </p:sp>
    </p:spTree>
    <p:extLst>
      <p:ext uri="{BB962C8B-B14F-4D97-AF65-F5344CB8AC3E}">
        <p14:creationId xmlns:p14="http://schemas.microsoft.com/office/powerpoint/2010/main" val="41488575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0E7E54-1BF4-3E6B-A0A7-05C499A08661}"/>
              </a:ext>
            </a:extLst>
          </p:cNvPr>
          <p:cNvPicPr>
            <a:picLocks noChangeAspect="1"/>
          </p:cNvPicPr>
          <p:nvPr/>
        </p:nvPicPr>
        <p:blipFill>
          <a:blip r:embed="rId3"/>
          <a:stretch>
            <a:fillRect/>
          </a:stretch>
        </p:blipFill>
        <p:spPr>
          <a:xfrm>
            <a:off x="290038" y="3048000"/>
            <a:ext cx="8563923" cy="3072408"/>
          </a:xfrm>
          <a:prstGeom prst="rect">
            <a:avLst/>
          </a:prstGeom>
        </p:spPr>
      </p:pic>
      <p:sp>
        <p:nvSpPr>
          <p:cNvPr id="4" name="Rectangle 3"/>
          <p:cNvSpPr/>
          <p:nvPr/>
        </p:nvSpPr>
        <p:spPr>
          <a:xfrm>
            <a:off x="539861" y="800230"/>
            <a:ext cx="8291377" cy="2308324"/>
          </a:xfrm>
          <a:prstGeom prst="rect">
            <a:avLst/>
          </a:prstGeom>
        </p:spPr>
        <p:txBody>
          <a:bodyPr wrap="square">
            <a:spAutoFit/>
          </a:bodyPr>
          <a:lstStyle/>
          <a:p>
            <a:r>
              <a:rPr lang="en-US" dirty="0"/>
              <a:t>ITEMS TAB</a:t>
            </a:r>
          </a:p>
          <a:p>
            <a:r>
              <a:rPr lang="en-US" dirty="0"/>
              <a:t>You can make the following changes in the Items Tab:</a:t>
            </a:r>
          </a:p>
          <a:p>
            <a:pPr marL="285750" indent="-285750">
              <a:buFont typeface="Arial" panose="020B0604020202020204" pitchFamily="34" charset="0"/>
              <a:buChar char="•"/>
            </a:pPr>
            <a:r>
              <a:rPr lang="en-US" dirty="0"/>
              <a:t>Edit Current Items: Item Type, Quantity, Unit of Measure, Catalog #, Commodity Code, Description, and Unit Cost. NOTE:  You cannot edit shop catalog costs.</a:t>
            </a:r>
          </a:p>
          <a:p>
            <a:pPr marL="285750" indent="-285750">
              <a:buFont typeface="Arial" panose="020B0604020202020204" pitchFamily="34" charset="0"/>
              <a:buChar char="•"/>
            </a:pPr>
            <a:r>
              <a:rPr lang="en-US" dirty="0"/>
              <a:t>Account Changes</a:t>
            </a:r>
          </a:p>
          <a:p>
            <a:pPr marL="285750" indent="-285750">
              <a:buFont typeface="Arial" panose="020B0604020202020204" pitchFamily="34" charset="0"/>
              <a:buChar char="•"/>
            </a:pPr>
            <a:r>
              <a:rPr lang="en-US" dirty="0"/>
              <a:t>Object Code Changes</a:t>
            </a:r>
          </a:p>
          <a:p>
            <a:pPr marL="285750" indent="-285750">
              <a:buFont typeface="Arial" panose="020B0604020202020204" pitchFamily="34" charset="0"/>
              <a:buChar char="•"/>
            </a:pPr>
            <a:r>
              <a:rPr lang="en-US" dirty="0"/>
              <a:t>Adding/Deleting lines</a:t>
            </a:r>
          </a:p>
          <a:p>
            <a:pPr marL="285750" indent="-285750">
              <a:buFont typeface="Arial" panose="020B0604020202020204" pitchFamily="34" charset="0"/>
              <a:buChar char="•"/>
            </a:pPr>
            <a:r>
              <a:rPr lang="en-US" dirty="0"/>
              <a:t>Adding/Deleting Accounts</a:t>
            </a:r>
          </a:p>
        </p:txBody>
      </p:sp>
      <p:sp>
        <p:nvSpPr>
          <p:cNvPr id="11" name="Oval 10"/>
          <p:cNvSpPr/>
          <p:nvPr/>
        </p:nvSpPr>
        <p:spPr>
          <a:xfrm>
            <a:off x="8118247" y="3816501"/>
            <a:ext cx="244197"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8150615" y="4902423"/>
            <a:ext cx="132844"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1473254" y="5715000"/>
            <a:ext cx="584146" cy="3197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3124199" y="5715000"/>
            <a:ext cx="381001" cy="3197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FBAFBB58-5E15-4D94-8206-3E81202A5C11}"/>
              </a:ext>
            </a:extLst>
          </p:cNvPr>
          <p:cNvSpPr/>
          <p:nvPr/>
        </p:nvSpPr>
        <p:spPr>
          <a:xfrm flipH="1">
            <a:off x="8229600" y="5771384"/>
            <a:ext cx="132844"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DD832C0E-9588-4241-92EC-AB7FB6C20384}"/>
              </a:ext>
            </a:extLst>
          </p:cNvPr>
          <p:cNvSpPr/>
          <p:nvPr/>
        </p:nvSpPr>
        <p:spPr>
          <a:xfrm>
            <a:off x="457199" y="4893823"/>
            <a:ext cx="494550" cy="20415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E5853961-E513-4828-AF3B-6AC90C2227CE}"/>
              </a:ext>
            </a:extLst>
          </p:cNvPr>
          <p:cNvSpPr/>
          <p:nvPr/>
        </p:nvSpPr>
        <p:spPr>
          <a:xfrm>
            <a:off x="1118910" y="4893823"/>
            <a:ext cx="410485" cy="20415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D58AD7F8-EF8B-4C01-A491-D860BE30CF6C}"/>
              </a:ext>
            </a:extLst>
          </p:cNvPr>
          <p:cNvSpPr/>
          <p:nvPr/>
        </p:nvSpPr>
        <p:spPr>
          <a:xfrm>
            <a:off x="1778054" y="4893823"/>
            <a:ext cx="494550" cy="2372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CC99DA9D-C549-4612-93AD-09109870C203}"/>
              </a:ext>
            </a:extLst>
          </p:cNvPr>
          <p:cNvSpPr/>
          <p:nvPr/>
        </p:nvSpPr>
        <p:spPr>
          <a:xfrm>
            <a:off x="2496804" y="4902423"/>
            <a:ext cx="715103" cy="20339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08FF22F2-9FDA-4E11-8423-2655BAD21D77}"/>
              </a:ext>
            </a:extLst>
          </p:cNvPr>
          <p:cNvSpPr/>
          <p:nvPr/>
        </p:nvSpPr>
        <p:spPr>
          <a:xfrm>
            <a:off x="3229630" y="4884469"/>
            <a:ext cx="494550" cy="24655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D07A8-18F6-4E3A-952C-63B75FA10A86}"/>
              </a:ext>
            </a:extLst>
          </p:cNvPr>
          <p:cNvSpPr/>
          <p:nvPr/>
        </p:nvSpPr>
        <p:spPr>
          <a:xfrm>
            <a:off x="3891341" y="4902423"/>
            <a:ext cx="452456" cy="20339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4C42E192-B8AF-4A04-B0F5-C8ECFC02CB81}"/>
              </a:ext>
            </a:extLst>
          </p:cNvPr>
          <p:cNvSpPr/>
          <p:nvPr/>
        </p:nvSpPr>
        <p:spPr>
          <a:xfrm>
            <a:off x="5395906" y="4902423"/>
            <a:ext cx="494550" cy="19555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A56EBC5B-9E28-36B1-33A8-F53BACC9B61B}"/>
              </a:ext>
            </a:extLst>
          </p:cNvPr>
          <p:cNvSpPr>
            <a:spLocks noGrp="1"/>
          </p:cNvSpPr>
          <p:nvPr>
            <p:ph type="title"/>
          </p:nvPr>
        </p:nvSpPr>
        <p:spPr>
          <a:xfrm>
            <a:off x="2437649" y="193752"/>
            <a:ext cx="4495800" cy="664797"/>
          </a:xfrm>
        </p:spPr>
        <p:txBody>
          <a:bodyPr/>
          <a:lstStyle/>
          <a:p>
            <a:r>
              <a:rPr lang="en-US" dirty="0"/>
              <a:t>MAKING CHANGES</a:t>
            </a:r>
          </a:p>
        </p:txBody>
      </p:sp>
      <p:sp>
        <p:nvSpPr>
          <p:cNvPr id="2" name="Oval 1">
            <a:extLst>
              <a:ext uri="{FF2B5EF4-FFF2-40B4-BE49-F238E27FC236}">
                <a16:creationId xmlns:a16="http://schemas.microsoft.com/office/drawing/2014/main" id="{EFB92E4F-710D-73D2-108C-F2B7A36AC882}"/>
              </a:ext>
            </a:extLst>
          </p:cNvPr>
          <p:cNvSpPr/>
          <p:nvPr/>
        </p:nvSpPr>
        <p:spPr>
          <a:xfrm>
            <a:off x="7993495" y="5486400"/>
            <a:ext cx="289964"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08684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5" end="5"/>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55" presetID="1"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
                                            <p:txEl>
                                              <p:pRg st="6" end="6"/>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8" grpId="0" animBg="1"/>
      <p:bldP spid="10" grpId="0" animBg="1"/>
      <p:bldP spid="15" grpId="0" animBg="1"/>
      <p:bldP spid="16" grpId="0" animBg="1"/>
      <p:bldP spid="17" grpId="0" animBg="1"/>
      <p:bldP spid="19" grpId="0" animBg="1"/>
      <p:bldP spid="20" grpId="0" animBg="1"/>
      <p:bldP spid="21" grpId="0" animBg="1"/>
      <p:bldP spid="2"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13D6BE-0A67-F991-0D68-29ABBF01122A}"/>
              </a:ext>
            </a:extLst>
          </p:cNvPr>
          <p:cNvSpPr>
            <a:spLocks noGrp="1"/>
          </p:cNvSpPr>
          <p:nvPr>
            <p:ph type="title"/>
          </p:nvPr>
        </p:nvSpPr>
        <p:spPr>
          <a:xfrm>
            <a:off x="2286000" y="235286"/>
            <a:ext cx="4572000" cy="664797"/>
          </a:xfrm>
        </p:spPr>
        <p:txBody>
          <a:bodyPr/>
          <a:lstStyle/>
          <a:p>
            <a:r>
              <a:rPr lang="en-US" dirty="0"/>
              <a:t>MAKING CHANGES</a:t>
            </a:r>
          </a:p>
        </p:txBody>
      </p:sp>
      <p:sp>
        <p:nvSpPr>
          <p:cNvPr id="2" name="TextBox 1">
            <a:extLst>
              <a:ext uri="{FF2B5EF4-FFF2-40B4-BE49-F238E27FC236}">
                <a16:creationId xmlns:a16="http://schemas.microsoft.com/office/drawing/2014/main" id="{F2CB7A82-B803-1CF6-E49B-C8695DF3C4CE}"/>
              </a:ext>
            </a:extLst>
          </p:cNvPr>
          <p:cNvSpPr txBox="1"/>
          <p:nvPr/>
        </p:nvSpPr>
        <p:spPr>
          <a:xfrm>
            <a:off x="304800" y="845256"/>
            <a:ext cx="8388069" cy="1231106"/>
          </a:xfrm>
          <a:prstGeom prst="rect">
            <a:avLst/>
          </a:prstGeom>
          <a:noFill/>
        </p:spPr>
        <p:txBody>
          <a:bodyPr wrap="square">
            <a:spAutoFit/>
          </a:bodyPr>
          <a:lstStyle/>
          <a:p>
            <a:r>
              <a:rPr lang="en-US" dirty="0"/>
              <a:t>Deleting lines or accounts in the Items Tab example</a:t>
            </a:r>
          </a:p>
          <a:p>
            <a:endParaRPr lang="en-US" sz="1400" dirty="0"/>
          </a:p>
          <a:p>
            <a:r>
              <a:rPr lang="en-US" sz="1400" dirty="0"/>
              <a:t>To delete a line, click on the “trash can” icon associated with that line (this will also delete the account).</a:t>
            </a:r>
          </a:p>
          <a:p>
            <a:endParaRPr lang="en-US" sz="1400" dirty="0"/>
          </a:p>
          <a:p>
            <a:r>
              <a:rPr lang="en-US" sz="1400" dirty="0"/>
              <a:t>To delete just the account, click on the “trash can” icon associated with the account.</a:t>
            </a:r>
          </a:p>
        </p:txBody>
      </p:sp>
      <p:pic>
        <p:nvPicPr>
          <p:cNvPr id="7" name="Picture 6">
            <a:extLst>
              <a:ext uri="{FF2B5EF4-FFF2-40B4-BE49-F238E27FC236}">
                <a16:creationId xmlns:a16="http://schemas.microsoft.com/office/drawing/2014/main" id="{C48BE3C5-77BF-CC91-73B8-8D1248A28EA6}"/>
              </a:ext>
            </a:extLst>
          </p:cNvPr>
          <p:cNvPicPr>
            <a:picLocks noChangeAspect="1"/>
          </p:cNvPicPr>
          <p:nvPr/>
        </p:nvPicPr>
        <p:blipFill>
          <a:blip r:embed="rId3"/>
          <a:stretch>
            <a:fillRect/>
          </a:stretch>
        </p:blipFill>
        <p:spPr>
          <a:xfrm>
            <a:off x="2057576" y="2390383"/>
            <a:ext cx="4882515" cy="2443940"/>
          </a:xfrm>
          <a:prstGeom prst="rect">
            <a:avLst/>
          </a:prstGeom>
        </p:spPr>
      </p:pic>
      <p:pic>
        <p:nvPicPr>
          <p:cNvPr id="9" name="Picture 8">
            <a:extLst>
              <a:ext uri="{FF2B5EF4-FFF2-40B4-BE49-F238E27FC236}">
                <a16:creationId xmlns:a16="http://schemas.microsoft.com/office/drawing/2014/main" id="{9AC6B306-D31D-B4F1-6B1A-241066CD608D}"/>
              </a:ext>
            </a:extLst>
          </p:cNvPr>
          <p:cNvPicPr>
            <a:picLocks noChangeAspect="1"/>
          </p:cNvPicPr>
          <p:nvPr/>
        </p:nvPicPr>
        <p:blipFill>
          <a:blip r:embed="rId4"/>
          <a:stretch>
            <a:fillRect/>
          </a:stretch>
        </p:blipFill>
        <p:spPr>
          <a:xfrm>
            <a:off x="2057576" y="4830125"/>
            <a:ext cx="4882515" cy="1792589"/>
          </a:xfrm>
          <a:prstGeom prst="rect">
            <a:avLst/>
          </a:prstGeom>
        </p:spPr>
      </p:pic>
      <p:sp>
        <p:nvSpPr>
          <p:cNvPr id="11" name="Oval 10">
            <a:extLst>
              <a:ext uri="{FF2B5EF4-FFF2-40B4-BE49-F238E27FC236}">
                <a16:creationId xmlns:a16="http://schemas.microsoft.com/office/drawing/2014/main" id="{C009F819-A73F-C234-A06D-3B9FDB83748A}"/>
              </a:ext>
            </a:extLst>
          </p:cNvPr>
          <p:cNvSpPr/>
          <p:nvPr/>
        </p:nvSpPr>
        <p:spPr>
          <a:xfrm>
            <a:off x="6502270" y="4830125"/>
            <a:ext cx="152400" cy="1957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F9093D63-BB88-262B-7553-498022E3D713}"/>
              </a:ext>
            </a:extLst>
          </p:cNvPr>
          <p:cNvSpPr/>
          <p:nvPr/>
        </p:nvSpPr>
        <p:spPr>
          <a:xfrm>
            <a:off x="6556057" y="5309724"/>
            <a:ext cx="152400" cy="1957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845D069-CBD8-F9FA-BD79-5CF8B3A30A51}"/>
              </a:ext>
            </a:extLst>
          </p:cNvPr>
          <p:cNvSpPr/>
          <p:nvPr/>
        </p:nvSpPr>
        <p:spPr>
          <a:xfrm>
            <a:off x="2064996" y="5025905"/>
            <a:ext cx="152400" cy="2818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892F7404-5659-E2FC-8101-71AF94CA9891}"/>
              </a:ext>
            </a:extLst>
          </p:cNvPr>
          <p:cNvSpPr/>
          <p:nvPr/>
        </p:nvSpPr>
        <p:spPr>
          <a:xfrm>
            <a:off x="2667000" y="5309724"/>
            <a:ext cx="533400" cy="1957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16649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3"/>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3" grpId="1" animBg="1"/>
      <p:bldP spid="14"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426EB9-E656-274E-4E62-91F3A34C7B25}"/>
              </a:ext>
            </a:extLst>
          </p:cNvPr>
          <p:cNvPicPr>
            <a:picLocks noChangeAspect="1"/>
          </p:cNvPicPr>
          <p:nvPr/>
        </p:nvPicPr>
        <p:blipFill>
          <a:blip r:embed="rId3"/>
          <a:stretch>
            <a:fillRect/>
          </a:stretch>
        </p:blipFill>
        <p:spPr>
          <a:xfrm>
            <a:off x="533400" y="2467853"/>
            <a:ext cx="8077200" cy="1922293"/>
          </a:xfrm>
          <a:prstGeom prst="rect">
            <a:avLst/>
          </a:prstGeom>
        </p:spPr>
      </p:pic>
      <p:sp>
        <p:nvSpPr>
          <p:cNvPr id="4" name="Rectangle 3"/>
          <p:cNvSpPr/>
          <p:nvPr/>
        </p:nvSpPr>
        <p:spPr>
          <a:xfrm>
            <a:off x="228600" y="1143000"/>
            <a:ext cx="8839199" cy="923330"/>
          </a:xfrm>
          <a:prstGeom prst="rect">
            <a:avLst/>
          </a:prstGeom>
        </p:spPr>
        <p:txBody>
          <a:bodyPr wrap="square">
            <a:spAutoFit/>
          </a:bodyPr>
          <a:lstStyle/>
          <a:p>
            <a:r>
              <a:rPr lang="en-US" dirty="0"/>
              <a:t>ACCOUNT SUMMARY TAB</a:t>
            </a:r>
          </a:p>
          <a:p>
            <a:r>
              <a:rPr lang="en-US" dirty="0"/>
              <a:t>Any changes made will require refreshing the account summary tab.</a:t>
            </a:r>
          </a:p>
          <a:p>
            <a:r>
              <a:rPr lang="en-US" dirty="0"/>
              <a:t>Click on the “Refresh Account Summary” button.</a:t>
            </a:r>
          </a:p>
        </p:txBody>
      </p:sp>
      <p:sp>
        <p:nvSpPr>
          <p:cNvPr id="11" name="Oval 10"/>
          <p:cNvSpPr/>
          <p:nvPr/>
        </p:nvSpPr>
        <p:spPr>
          <a:xfrm>
            <a:off x="4066842" y="2590800"/>
            <a:ext cx="1010316" cy="304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D88A286E-0E39-F6EB-4627-F4062B38C309}"/>
              </a:ext>
            </a:extLst>
          </p:cNvPr>
          <p:cNvSpPr>
            <a:spLocks noGrp="1"/>
          </p:cNvSpPr>
          <p:nvPr>
            <p:ph type="title"/>
          </p:nvPr>
        </p:nvSpPr>
        <p:spPr>
          <a:xfrm>
            <a:off x="2286000" y="277441"/>
            <a:ext cx="4572000" cy="664797"/>
          </a:xfrm>
        </p:spPr>
        <p:txBody>
          <a:bodyPr/>
          <a:lstStyle/>
          <a:p>
            <a:r>
              <a:rPr lang="en-US" dirty="0"/>
              <a:t>MAKING CHANGES</a:t>
            </a:r>
          </a:p>
        </p:txBody>
      </p:sp>
    </p:spTree>
    <p:extLst>
      <p:ext uri="{BB962C8B-B14F-4D97-AF65-F5344CB8AC3E}">
        <p14:creationId xmlns:p14="http://schemas.microsoft.com/office/powerpoint/2010/main" val="14243600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9177ED-71DA-C19C-6081-4AF102DD0C84}"/>
              </a:ext>
            </a:extLst>
          </p:cNvPr>
          <p:cNvPicPr>
            <a:picLocks noChangeAspect="1"/>
          </p:cNvPicPr>
          <p:nvPr/>
        </p:nvPicPr>
        <p:blipFill>
          <a:blip r:embed="rId3"/>
          <a:stretch>
            <a:fillRect/>
          </a:stretch>
        </p:blipFill>
        <p:spPr>
          <a:xfrm>
            <a:off x="609600" y="2294721"/>
            <a:ext cx="8077200" cy="2745627"/>
          </a:xfrm>
          <a:prstGeom prst="rect">
            <a:avLst/>
          </a:prstGeom>
        </p:spPr>
      </p:pic>
      <p:sp>
        <p:nvSpPr>
          <p:cNvPr id="4" name="Rectangle 3"/>
          <p:cNvSpPr/>
          <p:nvPr/>
        </p:nvSpPr>
        <p:spPr>
          <a:xfrm>
            <a:off x="228600" y="1143000"/>
            <a:ext cx="8839199" cy="1200329"/>
          </a:xfrm>
          <a:prstGeom prst="rect">
            <a:avLst/>
          </a:prstGeom>
        </p:spPr>
        <p:txBody>
          <a:bodyPr wrap="square">
            <a:spAutoFit/>
          </a:bodyPr>
          <a:lstStyle/>
          <a:p>
            <a:r>
              <a:rPr lang="en-US" dirty="0"/>
              <a:t>When you are done making changes, click on “Refresh Account Summary” in the Account Summary tab.</a:t>
            </a:r>
          </a:p>
          <a:p>
            <a:endParaRPr lang="en-US" dirty="0"/>
          </a:p>
          <a:p>
            <a:r>
              <a:rPr lang="en-US" dirty="0"/>
              <a:t>The line item will be removed from the Account Summary tab.</a:t>
            </a:r>
          </a:p>
        </p:txBody>
      </p:sp>
      <p:sp>
        <p:nvSpPr>
          <p:cNvPr id="11" name="Oval 10"/>
          <p:cNvSpPr/>
          <p:nvPr/>
        </p:nvSpPr>
        <p:spPr>
          <a:xfrm>
            <a:off x="4143041" y="2438400"/>
            <a:ext cx="1010316" cy="304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D88A286E-0E39-F6EB-4627-F4062B38C309}"/>
              </a:ext>
            </a:extLst>
          </p:cNvPr>
          <p:cNvSpPr>
            <a:spLocks noGrp="1"/>
          </p:cNvSpPr>
          <p:nvPr>
            <p:ph type="title"/>
          </p:nvPr>
        </p:nvSpPr>
        <p:spPr>
          <a:xfrm>
            <a:off x="2286000" y="277441"/>
            <a:ext cx="4572000" cy="664797"/>
          </a:xfrm>
        </p:spPr>
        <p:txBody>
          <a:bodyPr/>
          <a:lstStyle/>
          <a:p>
            <a:r>
              <a:rPr lang="en-US" dirty="0"/>
              <a:t>MAKING CHANGES</a:t>
            </a:r>
          </a:p>
        </p:txBody>
      </p:sp>
      <p:sp>
        <p:nvSpPr>
          <p:cNvPr id="7" name="Oval 6">
            <a:extLst>
              <a:ext uri="{FF2B5EF4-FFF2-40B4-BE49-F238E27FC236}">
                <a16:creationId xmlns:a16="http://schemas.microsoft.com/office/drawing/2014/main" id="{DA8A3604-3201-767E-1D3F-4248B937D24D}"/>
              </a:ext>
            </a:extLst>
          </p:cNvPr>
          <p:cNvSpPr/>
          <p:nvPr/>
        </p:nvSpPr>
        <p:spPr>
          <a:xfrm>
            <a:off x="609600" y="2819400"/>
            <a:ext cx="8305800" cy="1143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A2059912-BDEE-FB1D-79F4-722E7871838D}"/>
              </a:ext>
            </a:extLst>
          </p:cNvPr>
          <p:cNvPicPr>
            <a:picLocks noChangeAspect="1"/>
          </p:cNvPicPr>
          <p:nvPr/>
        </p:nvPicPr>
        <p:blipFill>
          <a:blip r:embed="rId4"/>
          <a:stretch>
            <a:fillRect/>
          </a:stretch>
        </p:blipFill>
        <p:spPr>
          <a:xfrm>
            <a:off x="609601" y="3251348"/>
            <a:ext cx="8077200" cy="1789000"/>
          </a:xfrm>
          <a:prstGeom prst="rect">
            <a:avLst/>
          </a:prstGeom>
        </p:spPr>
      </p:pic>
      <p:sp>
        <p:nvSpPr>
          <p:cNvPr id="12" name="Oval 11">
            <a:extLst>
              <a:ext uri="{FF2B5EF4-FFF2-40B4-BE49-F238E27FC236}">
                <a16:creationId xmlns:a16="http://schemas.microsoft.com/office/drawing/2014/main" id="{5CC7CEAF-38E1-67B9-92BE-39CAAAE616D7}"/>
              </a:ext>
            </a:extLst>
          </p:cNvPr>
          <p:cNvSpPr/>
          <p:nvPr/>
        </p:nvSpPr>
        <p:spPr>
          <a:xfrm>
            <a:off x="381000" y="3475748"/>
            <a:ext cx="8305800" cy="194066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a:extLst>
              <a:ext uri="{FF2B5EF4-FFF2-40B4-BE49-F238E27FC236}">
                <a16:creationId xmlns:a16="http://schemas.microsoft.com/office/drawing/2014/main" id="{033F3A99-8FC0-6D36-3A07-ECD316EE4D4B}"/>
              </a:ext>
            </a:extLst>
          </p:cNvPr>
          <p:cNvCxnSpPr>
            <a:cxnSpLocks/>
          </p:cNvCxnSpPr>
          <p:nvPr/>
        </p:nvCxnSpPr>
        <p:spPr>
          <a:xfrm flipH="1">
            <a:off x="3352800" y="2917946"/>
            <a:ext cx="304800" cy="14746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13647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12"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8382000" cy="637097"/>
          </a:xfrm>
        </p:spPr>
        <p:txBody>
          <a:bodyPr/>
          <a:lstStyle/>
          <a:p>
            <a:pPr algn="ctr"/>
            <a:r>
              <a:rPr lang="en-US" sz="4600" dirty="0"/>
              <a:t>QUESTIONS ON MAKING CHANGES?</a:t>
            </a:r>
          </a:p>
        </p:txBody>
      </p:sp>
    </p:spTree>
    <p:extLst>
      <p:ext uri="{BB962C8B-B14F-4D97-AF65-F5344CB8AC3E}">
        <p14:creationId xmlns:p14="http://schemas.microsoft.com/office/powerpoint/2010/main" val="853869245"/>
      </p:ext>
    </p:extLst>
  </p:cSld>
  <p:clrMapOvr>
    <a:masterClrMapping/>
  </p:clrMapOvr>
  <p:transition>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8382000" cy="4307333"/>
          </a:xfrm>
        </p:spPr>
        <p:txBody>
          <a:bodyPr/>
          <a:lstStyle/>
          <a:p>
            <a:pPr algn="ctr"/>
            <a:br>
              <a:rPr lang="en-US" sz="2700" spc="0" dirty="0">
                <a:ln>
                  <a:noFill/>
                </a:ln>
                <a:solidFill>
                  <a:srgbClr val="FF0000"/>
                </a:solidFill>
                <a:effectLst/>
                <a:ea typeface="+mj-ea"/>
                <a:cs typeface="+mj-cs"/>
              </a:rPr>
            </a:br>
            <a:r>
              <a:rPr lang="en-US" sz="1600" spc="0" dirty="0">
                <a:ln>
                  <a:noFill/>
                </a:ln>
                <a:solidFill>
                  <a:schemeClr val="tx1"/>
                </a:solidFill>
                <a:effectLst/>
                <a:ea typeface="+mj-ea"/>
                <a:cs typeface="+mj-cs"/>
              </a:rPr>
              <a:t>491-2899 Jacque Clark - Property Administrator/Property Mgmt. Manager/Cost Accountant</a:t>
            </a:r>
            <a:br>
              <a:rPr lang="en-US" sz="1600" spc="0" dirty="0">
                <a:ln>
                  <a:noFill/>
                </a:ln>
                <a:solidFill>
                  <a:schemeClr val="tx1"/>
                </a:solidFill>
                <a:effectLst/>
                <a:ea typeface="+mj-ea"/>
                <a:cs typeface="+mj-cs"/>
              </a:rPr>
            </a:br>
            <a:br>
              <a:rPr lang="en-US" sz="1600" spc="0" dirty="0">
                <a:ln>
                  <a:noFill/>
                </a:ln>
                <a:solidFill>
                  <a:schemeClr val="tx1"/>
                </a:solidFill>
                <a:effectLst/>
                <a:ea typeface="+mj-ea"/>
                <a:cs typeface="+mj-cs"/>
              </a:rPr>
            </a:br>
            <a:r>
              <a:rPr lang="en-US" sz="1600" spc="0" dirty="0">
                <a:ln>
                  <a:noFill/>
                </a:ln>
                <a:solidFill>
                  <a:schemeClr val="tx1"/>
                </a:solidFill>
                <a:effectLst/>
                <a:ea typeface="+mj-ea"/>
                <a:cs typeface="+mj-cs"/>
              </a:rPr>
              <a:t>491-7362 Cheri Richardson – Accounting</a:t>
            </a:r>
            <a:br>
              <a:rPr lang="en-US" sz="1600" spc="0" dirty="0">
                <a:ln>
                  <a:noFill/>
                </a:ln>
                <a:solidFill>
                  <a:schemeClr val="tx1"/>
                </a:solidFill>
                <a:effectLst/>
                <a:ea typeface="+mj-ea"/>
                <a:cs typeface="+mj-cs"/>
              </a:rPr>
            </a:br>
            <a:br>
              <a:rPr lang="en-US" sz="1600" spc="0" dirty="0">
                <a:ln>
                  <a:noFill/>
                </a:ln>
                <a:solidFill>
                  <a:schemeClr val="tx1"/>
                </a:solidFill>
                <a:effectLst/>
                <a:ea typeface="+mj-ea"/>
                <a:cs typeface="+mj-cs"/>
              </a:rPr>
            </a:br>
            <a:r>
              <a:rPr lang="en-US" sz="1600" spc="0" dirty="0">
                <a:ln>
                  <a:noFill/>
                </a:ln>
                <a:solidFill>
                  <a:schemeClr val="tx1"/>
                </a:solidFill>
                <a:effectLst/>
                <a:ea typeface="+mj-ea"/>
                <a:cs typeface="+mj-cs"/>
              </a:rPr>
              <a:t>491-6513  Robyn Billings- Leases / Accounting</a:t>
            </a:r>
            <a:br>
              <a:rPr lang="en-US" sz="1600" spc="0" dirty="0">
                <a:ln>
                  <a:noFill/>
                </a:ln>
                <a:solidFill>
                  <a:schemeClr val="tx1"/>
                </a:solidFill>
                <a:effectLst/>
                <a:ea typeface="+mj-ea"/>
                <a:cs typeface="+mj-cs"/>
              </a:rPr>
            </a:br>
            <a:br>
              <a:rPr lang="en-US" sz="1600" spc="0" dirty="0">
                <a:ln>
                  <a:noFill/>
                </a:ln>
                <a:solidFill>
                  <a:schemeClr val="tx1"/>
                </a:solidFill>
                <a:effectLst/>
                <a:ea typeface="+mj-ea"/>
                <a:cs typeface="+mj-cs"/>
              </a:rPr>
            </a:br>
            <a:r>
              <a:rPr lang="en-US" sz="1600" spc="0" dirty="0">
                <a:ln>
                  <a:noFill/>
                </a:ln>
                <a:solidFill>
                  <a:schemeClr val="tx1"/>
                </a:solidFill>
                <a:effectLst/>
              </a:rPr>
              <a:t>491- 2270 Debra Ellison – Property Mgmt. Supervisor/ Acct. Tech III</a:t>
            </a:r>
            <a:r>
              <a:rPr lang="en-US" sz="1600" spc="0" dirty="0">
                <a:ln>
                  <a:noFill/>
                </a:ln>
                <a:solidFill>
                  <a:schemeClr val="tx1"/>
                </a:solidFill>
                <a:effectLst/>
                <a:ea typeface="+mj-ea"/>
                <a:cs typeface="+mj-cs"/>
              </a:rPr>
              <a:t> </a:t>
            </a:r>
            <a:br>
              <a:rPr lang="en-US" sz="1600" spc="0" dirty="0">
                <a:ln>
                  <a:noFill/>
                </a:ln>
                <a:solidFill>
                  <a:schemeClr val="tx1"/>
                </a:solidFill>
                <a:effectLst/>
                <a:ea typeface="+mj-ea"/>
                <a:cs typeface="+mj-cs"/>
              </a:rPr>
            </a:br>
            <a:br>
              <a:rPr lang="en-US" sz="1600" spc="0" dirty="0">
                <a:ln>
                  <a:noFill/>
                </a:ln>
                <a:solidFill>
                  <a:schemeClr val="tx1"/>
                </a:solidFill>
                <a:effectLst/>
                <a:ea typeface="+mj-ea"/>
                <a:cs typeface="+mj-cs"/>
              </a:rPr>
            </a:br>
            <a:r>
              <a:rPr lang="en-US" sz="1600" spc="0" dirty="0">
                <a:ln>
                  <a:noFill/>
                </a:ln>
                <a:solidFill>
                  <a:schemeClr val="tx1"/>
                </a:solidFill>
                <a:effectLst/>
                <a:ea typeface="+mj-ea"/>
                <a:cs typeface="+mj-cs"/>
              </a:rPr>
              <a:t>491-1045 Rachel Drenth - Inventory Specialist / Data Entry</a:t>
            </a:r>
            <a:br>
              <a:rPr lang="en-US" sz="1600" spc="0" dirty="0">
                <a:ln>
                  <a:noFill/>
                </a:ln>
                <a:solidFill>
                  <a:schemeClr val="tx1"/>
                </a:solidFill>
                <a:effectLst/>
                <a:ea typeface="+mj-ea"/>
                <a:cs typeface="+mj-cs"/>
              </a:rPr>
            </a:br>
            <a:br>
              <a:rPr lang="en-US" sz="1600" spc="0" dirty="0">
                <a:ln>
                  <a:noFill/>
                </a:ln>
                <a:solidFill>
                  <a:schemeClr val="tx1"/>
                </a:solidFill>
                <a:effectLst/>
                <a:ea typeface="+mj-ea"/>
                <a:cs typeface="+mj-cs"/>
              </a:rPr>
            </a:br>
            <a:r>
              <a:rPr lang="en-US" sz="1600" spc="0" dirty="0">
                <a:ln>
                  <a:noFill/>
                </a:ln>
                <a:solidFill>
                  <a:schemeClr val="tx1"/>
                </a:solidFill>
                <a:effectLst/>
                <a:ea typeface="+mj-ea"/>
                <a:cs typeface="+mj-cs"/>
              </a:rPr>
              <a:t>491-1358 Michelle Miller - Inventory Specialist / Data Entry</a:t>
            </a:r>
            <a:br>
              <a:rPr lang="en-US" sz="2700" spc="0" dirty="0">
                <a:ln>
                  <a:noFill/>
                </a:ln>
                <a:solidFill>
                  <a:schemeClr val="tx1"/>
                </a:solidFill>
                <a:effectLst/>
                <a:ea typeface="+mj-ea"/>
                <a:cs typeface="+mj-cs"/>
              </a:rPr>
            </a:br>
            <a:br>
              <a:rPr lang="en-US" sz="2700" spc="0" dirty="0">
                <a:ln>
                  <a:noFill/>
                </a:ln>
                <a:solidFill>
                  <a:schemeClr val="tx1"/>
                </a:solidFill>
                <a:effectLst/>
                <a:ea typeface="+mj-ea"/>
                <a:cs typeface="+mj-cs"/>
              </a:rPr>
            </a:br>
            <a:br>
              <a:rPr lang="en-US" sz="2700" spc="0" dirty="0">
                <a:ln>
                  <a:noFill/>
                </a:ln>
                <a:solidFill>
                  <a:schemeClr val="tx1"/>
                </a:solidFill>
                <a:effectLst/>
                <a:ea typeface="+mj-ea"/>
                <a:cs typeface="+mj-cs"/>
              </a:rPr>
            </a:br>
            <a:br>
              <a:rPr lang="en-US" sz="2700" spc="0" dirty="0">
                <a:ln>
                  <a:noFill/>
                </a:ln>
                <a:solidFill>
                  <a:prstClr val="black"/>
                </a:solidFill>
                <a:effectLst/>
                <a:ea typeface="+mj-ea"/>
                <a:cs typeface="+mj-cs"/>
              </a:rPr>
            </a:br>
            <a:r>
              <a:rPr lang="en-US" sz="2700" spc="0" dirty="0">
                <a:ln>
                  <a:noFill/>
                </a:ln>
                <a:solidFill>
                  <a:srgbClr val="92D050"/>
                </a:solidFill>
                <a:effectLst/>
                <a:ea typeface="+mj-ea"/>
                <a:cs typeface="+mj-cs"/>
              </a:rPr>
              <a:t>We are available to help</a:t>
            </a:r>
            <a:endParaRPr lang="en-US" dirty="0">
              <a:solidFill>
                <a:srgbClr val="92D050"/>
              </a:solidFill>
            </a:endParaRPr>
          </a:p>
        </p:txBody>
      </p:sp>
      <p:sp>
        <p:nvSpPr>
          <p:cNvPr id="3" name="Title 1">
            <a:extLst>
              <a:ext uri="{FF2B5EF4-FFF2-40B4-BE49-F238E27FC236}">
                <a16:creationId xmlns:a16="http://schemas.microsoft.com/office/drawing/2014/main" id="{380F112F-3986-848D-F9D3-AECA87569391}"/>
              </a:ext>
            </a:extLst>
          </p:cNvPr>
          <p:cNvSpPr txBox="1">
            <a:spLocks/>
          </p:cNvSpPr>
          <p:nvPr/>
        </p:nvSpPr>
        <p:spPr bwMode="white">
          <a:xfrm>
            <a:off x="457200" y="609600"/>
            <a:ext cx="8382000" cy="3877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sz="2800" dirty="0"/>
              <a:t>THANK YOU FROM THE PROPERTY MANAGEMENT TEAM</a:t>
            </a:r>
          </a:p>
        </p:txBody>
      </p:sp>
    </p:spTree>
    <p:extLst>
      <p:ext uri="{BB962C8B-B14F-4D97-AF65-F5344CB8AC3E}">
        <p14:creationId xmlns:p14="http://schemas.microsoft.com/office/powerpoint/2010/main" val="2856054719"/>
      </p:ext>
    </p:extLst>
  </p:cSld>
  <p:clrMapOvr>
    <a:masterClrMapping/>
  </p:clrMapOvr>
  <p:transition>
    <p:fade/>
  </p:transition>
</p:sld>
</file>

<file path=ppt/theme/theme1.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D3EC876-F762-4EBF-834A-8E1FF91908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(Blue brushed metal and curves design)</Template>
  <TotalTime>9099</TotalTime>
  <Words>9523</Words>
  <Application>Microsoft Office PowerPoint</Application>
  <PresentationFormat>On-screen Show (4:3)</PresentationFormat>
  <Paragraphs>740</Paragraphs>
  <Slides>98</Slides>
  <Notes>96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98</vt:i4>
      </vt:variant>
    </vt:vector>
  </HeadingPairs>
  <TitlesOfParts>
    <vt:vector size="104" baseType="lpstr">
      <vt:lpstr>Arial</vt:lpstr>
      <vt:lpstr>Calibri</vt:lpstr>
      <vt:lpstr>Symbol</vt:lpstr>
      <vt:lpstr>Wingdings</vt:lpstr>
      <vt:lpstr>Blue Segoe 4-3 template-template_April-17-2007</vt:lpstr>
      <vt:lpstr>Document</vt:lpstr>
      <vt:lpstr>PURCHASING CAPITAL EQUIPMENT GUIDE  EVERYTHING FROM UNDERSTANDING CAPITAL EQUIPMENT TO CAPITAL ASSET REQUISITIONS</vt:lpstr>
      <vt:lpstr>OVERVIEW</vt:lpstr>
      <vt:lpstr>PART ONE</vt:lpstr>
      <vt:lpstr>CAPITAL EQUIPMENT DEFINITION</vt:lpstr>
      <vt:lpstr>BETTERMENTS/UPGRADES</vt:lpstr>
      <vt:lpstr>COSTS TO CAPITALIZE</vt:lpstr>
      <vt:lpstr>COSTS TO EXPENSE</vt:lpstr>
      <vt:lpstr> SELECTING CAPITAL OBJECT CODES</vt:lpstr>
      <vt:lpstr> ACCOUNT NUMBER/FUNDING</vt:lpstr>
      <vt:lpstr> FUND SOURCE CODES</vt:lpstr>
      <vt:lpstr> FINDING THE FUND SOURCE CODE</vt:lpstr>
      <vt:lpstr> FINDING THE FUND SOURCE CODE</vt:lpstr>
      <vt:lpstr> FINDING THE FUND SOURCE CODE</vt:lpstr>
      <vt:lpstr> FINDING THE FUND SOURCE CODE</vt:lpstr>
      <vt:lpstr> FINDING THE FUND SOURCE CODE</vt:lpstr>
      <vt:lpstr> FINDING THE FUND SOURCE CODE</vt:lpstr>
      <vt:lpstr> FINDING THE FUND SOURCE CODE</vt:lpstr>
      <vt:lpstr>PowerPoint Presentation</vt:lpstr>
      <vt:lpstr>PowerPoint Presentation</vt:lpstr>
      <vt:lpstr>RELATIONSHIP BETWEEN THE ACCOUNT NUMBER AND THE FUND SOURCE CODE</vt:lpstr>
      <vt:lpstr> OWNERSHIP/TITLE</vt:lpstr>
      <vt:lpstr> FINDING THE TITLE</vt:lpstr>
      <vt:lpstr> FINDING THE TITLE</vt:lpstr>
      <vt:lpstr> FINDING THE TITLE</vt:lpstr>
      <vt:lpstr> FINDING THE TITLE</vt:lpstr>
      <vt:lpstr> FINDING THE TITLE</vt:lpstr>
      <vt:lpstr> RELATIONSHIP BETWEEN OBJECT CODES, FUND SOURCE CODES, AND OWNERSHIP/TITLE</vt:lpstr>
      <vt:lpstr> ASSET TYPE CODE</vt:lpstr>
      <vt:lpstr> RELATIONSHIP BETWEEN THE ASSET TYPE CODE AND OBJECT CODES</vt:lpstr>
      <vt:lpstr> LEASE PAYMENT OBJECT CODES</vt:lpstr>
      <vt:lpstr> GASB  87/96 OBJECT CODES</vt:lpstr>
      <vt:lpstr> PUTTING IT ALL TOGETHER</vt:lpstr>
      <vt:lpstr> SPLIT FUNDING</vt:lpstr>
      <vt:lpstr>QUESTIONS ON OBJECT CODES?</vt:lpstr>
      <vt:lpstr>SYSTEM ASSETS</vt:lpstr>
      <vt:lpstr>SYSTEM ASSETS</vt:lpstr>
      <vt:lpstr>SYSTEM ASSETS</vt:lpstr>
      <vt:lpstr>SYSTEM ASSETS</vt:lpstr>
      <vt:lpstr>SYSTEM ASSETS</vt:lpstr>
      <vt:lpstr>SYSTEM ASSETS</vt:lpstr>
      <vt:lpstr>SYSTEM ASSETS</vt:lpstr>
      <vt:lpstr>SYSTEM ASSETS</vt:lpstr>
      <vt:lpstr>SYSTEM ASSETS</vt:lpstr>
      <vt:lpstr>QUESTIONS ON SYSTEM ASSETS?</vt:lpstr>
      <vt:lpstr>PART TWO</vt:lpstr>
      <vt:lpstr>CAPITAL ASSET REQUISITON</vt:lpstr>
      <vt:lpstr>PowerPoint Presentation</vt:lpstr>
      <vt:lpstr>ITEMS TAB</vt:lpstr>
      <vt:lpstr>CAPITAL ASSET TAB</vt:lpstr>
      <vt:lpstr>CAPITAL ASSET SYSTEM TYPE</vt:lpstr>
      <vt:lpstr>CAPITAL ASSET SYSTEM TYPE</vt:lpstr>
      <vt:lpstr>CAPITAL ASSET SYSTEM STATE</vt:lpstr>
      <vt:lpstr>INDIVIDUAL ASSETS</vt:lpstr>
      <vt:lpstr>INDIVIDUAL ASSETS</vt:lpstr>
      <vt:lpstr>ONE SYSTEM</vt:lpstr>
      <vt:lpstr>MULTIPLE SYSTEMS</vt:lpstr>
      <vt:lpstr>MULTIPLE SYSTEMS (MODIFY EXISTING)</vt:lpstr>
      <vt:lpstr>QUESTIONS ON CAPITAL ASSET TAB?</vt:lpstr>
      <vt:lpstr>DIRECT TO VENDOR LEASE REQUISTION</vt:lpstr>
      <vt:lpstr>LEASE PURCHASE REQUISTION</vt:lpstr>
      <vt:lpstr>PRACTICE REQUISITON</vt:lpstr>
      <vt:lpstr>PRACTICE REQUISITON</vt:lpstr>
      <vt:lpstr>PRACTICE REQUISITON</vt:lpstr>
      <vt:lpstr>PRACTICE REQUISITON</vt:lpstr>
      <vt:lpstr>PRACTICE REQUISITON</vt:lpstr>
      <vt:lpstr>PRACTICE REQUISITON</vt:lpstr>
      <vt:lpstr>PRACTICE REQUISITON</vt:lpstr>
      <vt:lpstr>PRACTICE REQUISITON</vt:lpstr>
      <vt:lpstr>PRACTICE REQUISITON</vt:lpstr>
      <vt:lpstr>PRACTICE REQUISITON</vt:lpstr>
      <vt:lpstr>PRACTICE REQUISITON</vt:lpstr>
      <vt:lpstr>PRACTICE REQUISITON</vt:lpstr>
      <vt:lpstr>PRACTICE REQUISITON</vt:lpstr>
      <vt:lpstr>PRACTICE REQUISITON</vt:lpstr>
      <vt:lpstr>PRACTICE REQUISITON</vt:lpstr>
      <vt:lpstr>PRACTICE REQUISITON</vt:lpstr>
      <vt:lpstr>PRACTICE REQUISITON</vt:lpstr>
      <vt:lpstr>PRACTICE REQUISITON</vt:lpstr>
      <vt:lpstr>PRACTICE REQUISITON</vt:lpstr>
      <vt:lpstr>PRACTICE REQUISITON</vt:lpstr>
      <vt:lpstr>PRACTICE REQUISITON</vt:lpstr>
      <vt:lpstr>PRACTICE REQUISITON</vt:lpstr>
      <vt:lpstr>PRACTICE REQUISITON</vt:lpstr>
      <vt:lpstr>PRACTICE REQUISITON</vt:lpstr>
      <vt:lpstr>PRACTICE REQUISITON</vt:lpstr>
      <vt:lpstr>PRACTICE REQUISITON</vt:lpstr>
      <vt:lpstr>MAKING CHANGES</vt:lpstr>
      <vt:lpstr>MAKING CHANGES</vt:lpstr>
      <vt:lpstr>MAKING CHANGES</vt:lpstr>
      <vt:lpstr>MAKING CHANGES</vt:lpstr>
      <vt:lpstr>MAKING CHANGES</vt:lpstr>
      <vt:lpstr>MAKING CHANGES</vt:lpstr>
      <vt:lpstr>MAKING CHANGES</vt:lpstr>
      <vt:lpstr>MAKING CHANGES</vt:lpstr>
      <vt:lpstr>MAKING CHANGES</vt:lpstr>
      <vt:lpstr>MAKING CHANGES</vt:lpstr>
      <vt:lpstr>QUESTIONS ON MAKING CHANGES?</vt:lpstr>
      <vt:lpstr> 491-2899 Jacque Clark - Property Administrator/Property Mgmt. Manager/Cost Accountant  491-7362 Cheri Richardson – Accounting  491-6513  Robyn Billings- Leases / Accounting  491- 2270 Debra Ellison – Property Mgmt. Supervisor/ Acct. Tech III   491-1045 Rachel Drenth - Inventory Specialist / Data Entry  491-1358 Michelle Miller - Inventory Specialist / Data Entry    We are available to help</vt:lpstr>
    </vt:vector>
  </TitlesOfParts>
  <Company>Colorado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 FINANCIAL DOCUMENTS</dc:title>
  <dc:creator>Ellison,Debra</dc:creator>
  <cp:keywords/>
  <cp:lastModifiedBy>Ellison,Debra</cp:lastModifiedBy>
  <cp:revision>629</cp:revision>
  <dcterms:created xsi:type="dcterms:W3CDTF">2017-01-18T16:34:47Z</dcterms:created>
  <dcterms:modified xsi:type="dcterms:W3CDTF">2023-09-20T14:26:21Z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TC102867219990</vt:lpwstr>
  </property>
</Properties>
</file>